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342_474CD54B.xml" ContentType="application/vnd.ms-powerpoint.comments+xml"/>
  <Override PartName="/ppt/notesSlides/notesSlide2.xml" ContentType="application/vnd.openxmlformats-officedocument.presentationml.notesSlide+xml"/>
  <Override PartName="/ppt/comments/modernComment_361_C6EAF704.xml" ContentType="application/vnd.ms-powerpoint.comments+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0" r:id="rId4"/>
  </p:sldMasterIdLst>
  <p:notesMasterIdLst>
    <p:notesMasterId r:id="rId67"/>
  </p:notesMasterIdLst>
  <p:handoutMasterIdLst>
    <p:handoutMasterId r:id="rId68"/>
  </p:handoutMasterIdLst>
  <p:sldIdLst>
    <p:sldId id="286" r:id="rId5"/>
    <p:sldId id="855" r:id="rId6"/>
    <p:sldId id="279" r:id="rId7"/>
    <p:sldId id="294" r:id="rId8"/>
    <p:sldId id="831" r:id="rId9"/>
    <p:sldId id="832" r:id="rId10"/>
    <p:sldId id="283" r:id="rId11"/>
    <p:sldId id="295" r:id="rId12"/>
    <p:sldId id="297" r:id="rId13"/>
    <p:sldId id="284" r:id="rId14"/>
    <p:sldId id="296" r:id="rId15"/>
    <p:sldId id="335" r:id="rId16"/>
    <p:sldId id="309" r:id="rId17"/>
    <p:sldId id="334" r:id="rId18"/>
    <p:sldId id="300" r:id="rId19"/>
    <p:sldId id="343" r:id="rId20"/>
    <p:sldId id="345" r:id="rId21"/>
    <p:sldId id="347" r:id="rId22"/>
    <p:sldId id="318" r:id="rId23"/>
    <p:sldId id="301" r:id="rId24"/>
    <p:sldId id="302" r:id="rId25"/>
    <p:sldId id="827" r:id="rId26"/>
    <p:sldId id="311" r:id="rId27"/>
    <p:sldId id="280" r:id="rId28"/>
    <p:sldId id="319" r:id="rId29"/>
    <p:sldId id="321" r:id="rId30"/>
    <p:sldId id="325" r:id="rId31"/>
    <p:sldId id="861" r:id="rId32"/>
    <p:sldId id="326" r:id="rId33"/>
    <p:sldId id="328" r:id="rId34"/>
    <p:sldId id="863" r:id="rId35"/>
    <p:sldId id="862" r:id="rId36"/>
    <p:sldId id="856" r:id="rId37"/>
    <p:sldId id="828" r:id="rId38"/>
    <p:sldId id="834" r:id="rId39"/>
    <p:sldId id="851" r:id="rId40"/>
    <p:sldId id="852" r:id="rId41"/>
    <p:sldId id="837" r:id="rId42"/>
    <p:sldId id="839" r:id="rId43"/>
    <p:sldId id="860" r:id="rId44"/>
    <p:sldId id="838" r:id="rId45"/>
    <p:sldId id="348" r:id="rId46"/>
    <p:sldId id="841" r:id="rId47"/>
    <p:sldId id="833" r:id="rId48"/>
    <p:sldId id="864" r:id="rId49"/>
    <p:sldId id="844" r:id="rId50"/>
    <p:sldId id="840" r:id="rId51"/>
    <p:sldId id="849" r:id="rId52"/>
    <p:sldId id="848" r:id="rId53"/>
    <p:sldId id="846" r:id="rId54"/>
    <p:sldId id="865" r:id="rId55"/>
    <p:sldId id="355" r:id="rId56"/>
    <p:sldId id="857" r:id="rId57"/>
    <p:sldId id="867" r:id="rId58"/>
    <p:sldId id="522" r:id="rId59"/>
    <p:sldId id="850" r:id="rId60"/>
    <p:sldId id="308" r:id="rId61"/>
    <p:sldId id="336" r:id="rId62"/>
    <p:sldId id="858" r:id="rId63"/>
    <p:sldId id="866" r:id="rId64"/>
    <p:sldId id="854" r:id="rId65"/>
    <p:sldId id="868" r:id="rId66"/>
  </p:sldIdLst>
  <p:sldSz cx="12192000" cy="6858000"/>
  <p:notesSz cx="6858000" cy="9144000"/>
  <p:embeddedFontLst>
    <p:embeddedFont>
      <p:font typeface="Century Gothic" panose="020B0502020202020204" pitchFamily="34" charset="0"/>
      <p:regular r:id="rId69"/>
      <p:bold r:id="rId70"/>
      <p:italic r:id="rId71"/>
      <p:boldItalic r:id="rId72"/>
    </p:embeddedFont>
    <p:embeddedFont>
      <p:font typeface="Karla" pitchFamily="2" charset="0"/>
      <p:regular r:id="rId73"/>
      <p:bold r:id="rId7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8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21C954-448C-AD9F-FF60-8263DA82AC0C}" name="Caroline Gilchrist" initials="CG" userId="S::caroline@policyandresearch.com::7874361b-9c99-4f30-82e7-f763e91aac6c" providerId="AD"/>
  <p188:author id="{E2D939C9-2E00-943D-9087-B79D44F2EFA5}" name="Hilary Demby" initials="HD" userId="S::hilary@policyandresearch.com::fcaa8481-3aba-46af-9be1-00d8834fd905" providerId="AD"/>
  <p188:author id="{200D88D9-9E63-5DBB-5232-19A666E87594}" name="Carolyn Kelly" initials="CK" userId="S::carolyn@policyandresearch.com::2406641a-6871-45e4-97a1-1e067a3c71dd" providerId="AD"/>
  <p188:author id="{4EF152EA-81C8-F4E8-5B31-F87F4773EE5C}" name="Allison Rutherford" initials="AR" userId="S::allison@policyandresearch.com::172546e2-ef83-4921-a4ba-305b1f9828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055"/>
    <a:srgbClr val="202656"/>
    <a:srgbClr val="FAFAFC"/>
    <a:srgbClr val="272727"/>
    <a:srgbClr val="A50A1F"/>
    <a:srgbClr val="AFBCE2"/>
    <a:srgbClr val="A81F0A"/>
    <a:srgbClr val="374A83"/>
    <a:srgbClr val="A6A6A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102"/>
      </p:cViewPr>
      <p:guideLst>
        <p:guide pos="3840"/>
        <p:guide orient="horz" pos="218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6.fntdata"/><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1.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342_474CD54B.xml><?xml version="1.0" encoding="utf-8"?>
<p188:cmLst xmlns:a="http://schemas.openxmlformats.org/drawingml/2006/main" xmlns:r="http://schemas.openxmlformats.org/officeDocument/2006/relationships" xmlns:p188="http://schemas.microsoft.com/office/powerpoint/2018/8/main">
  <p188:cm id="{277D5BFC-0C52-4965-BE0D-EF723D63B2B9}" authorId="{200D88D9-9E63-5DBB-5232-19A666E87594}" created="2025-11-13T17:16:15.778">
    <pc:sldMkLst xmlns:pc="http://schemas.microsoft.com/office/powerpoint/2013/main/command">
      <pc:docMk/>
      <pc:sldMk cId="1196217675" sldId="834"/>
    </pc:sldMkLst>
    <p188:txBody>
      <a:bodyPr/>
      <a:lstStyle/>
      <a:p>
        <a:r>
          <a:rPr lang="en-US"/>
          <a:t>Note for next version, I think we should start by showing the email PRG sends and opening up the file for even more context. </a:t>
        </a:r>
      </a:p>
    </p188:txBody>
  </p188:cm>
  <p188:cm id="{AB4C2DBF-77A2-4BD9-B2EA-C91841FF2766}" authorId="{200D88D9-9E63-5DBB-5232-19A666E87594}" created="2025-11-13T17:18:28.583">
    <pc:sldMkLst xmlns:pc="http://schemas.microsoft.com/office/powerpoint/2013/main/command">
      <pc:docMk/>
      <pc:sldMk cId="1196217675" sldId="834"/>
    </pc:sldMkLst>
    <p188:txBody>
      <a:bodyPr/>
      <a:lstStyle/>
      <a:p>
        <a:r>
          <a:rPr lang="en-US"/>
          <a:t>Note that I didn’t embed Youtube videos just in case folks need to watch offline but if the file ends up getting too large (with longer videos) we could reconsider.</a:t>
        </a:r>
      </a:p>
    </p188:txBody>
  </p188:cm>
</p188:cmLst>
</file>

<file path=ppt/comments/modernComment_361_C6EAF704.xml><?xml version="1.0" encoding="utf-8"?>
<p188:cmLst xmlns:a="http://schemas.openxmlformats.org/drawingml/2006/main" xmlns:r="http://schemas.openxmlformats.org/officeDocument/2006/relationships" xmlns:p188="http://schemas.microsoft.com/office/powerpoint/2018/8/main">
  <p188:cm id="{F3C28006-818B-47A2-B93C-E931E93D5FB3}" authorId="{200D88D9-9E63-5DBB-5232-19A666E87594}" created="2025-11-13T17:15:24.069">
    <pc:sldMkLst xmlns:pc="http://schemas.microsoft.com/office/powerpoint/2013/main/command">
      <pc:docMk/>
      <pc:sldMk cId="3337287428" sldId="865"/>
    </pc:sldMkLst>
    <p188:txBody>
      <a:bodyPr/>
      <a:lstStyle/>
      <a:p>
        <a:r>
          <a:rPr lang="en-US"/>
          <a:t>Note for next version - I think we should go over more dashboard features in this video, like clicking to expand tables, sorting table data, conditional formatting, etc. </a:t>
        </a:r>
      </a:p>
    </p188:txBody>
  </p188:cm>
  <p188:cm id="{C9AF95DD-5C32-488E-A2A1-2E3840C33AE7}" authorId="{200D88D9-9E63-5DBB-5232-19A666E87594}" created="2025-11-13T17:21:31.106">
    <pc:sldMkLst xmlns:pc="http://schemas.microsoft.com/office/powerpoint/2013/main/command">
      <pc:docMk/>
      <pc:sldMk cId="3337287428" sldId="865"/>
    </pc:sldMkLst>
    <p188:txBody>
      <a:bodyPr/>
      <a:lstStyle/>
      <a:p>
        <a:r>
          <a:rPr lang="en-US"/>
          <a:t>General note about demo videos – avoid scrolling, and if necessary do it slowly --  it is difficult to cover private info (email addresses, provider and site names, client IDs) when it moves a lot/too quickly</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5CD1ED-5723-4AD8-BECA-8A9518D834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DB8789-0F3F-41EE-ACB0-26269BB4BD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833E2C-3FFE-42E4-9D72-1BEAAABF7D8A}" type="datetimeFigureOut">
              <a:rPr lang="en-US" smtClean="0"/>
              <a:t>5/21/2026</a:t>
            </a:fld>
            <a:endParaRPr lang="en-US"/>
          </a:p>
        </p:txBody>
      </p:sp>
      <p:sp>
        <p:nvSpPr>
          <p:cNvPr id="4" name="Footer Placeholder 3">
            <a:extLst>
              <a:ext uri="{FF2B5EF4-FFF2-40B4-BE49-F238E27FC236}">
                <a16:creationId xmlns:a16="http://schemas.microsoft.com/office/drawing/2014/main" id="{C20442F3-A7CF-49AE-90D1-6ED2BC2274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9C140F-DEFF-4080-9C15-F08745990D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E9D19-5D5C-466B-BBA1-3C97DA250090}" type="slidenum">
              <a:rPr lang="en-US" smtClean="0"/>
              <a:t>‹#›</a:t>
            </a:fld>
            <a:endParaRPr lang="en-US"/>
          </a:p>
        </p:txBody>
      </p:sp>
    </p:spTree>
    <p:extLst>
      <p:ext uri="{BB962C8B-B14F-4D97-AF65-F5344CB8AC3E}">
        <p14:creationId xmlns:p14="http://schemas.microsoft.com/office/powerpoint/2010/main" val="29501973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E7DE7-CE6F-4946-BFB9-72C705D6087C}" type="datetimeFigureOut">
              <a:rPr lang="ru-RU" smtClean="0"/>
              <a:t>21.05.2026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6AEC6-7503-CB41-B979-B272CD0F79C1}" type="slidenum">
              <a:rPr lang="ru-RU" smtClean="0"/>
              <a:t>‹#›</a:t>
            </a:fld>
            <a:endParaRPr lang="ru-RU"/>
          </a:p>
        </p:txBody>
      </p:sp>
    </p:spTree>
    <p:extLst>
      <p:ext uri="{BB962C8B-B14F-4D97-AF65-F5344CB8AC3E}">
        <p14:creationId xmlns:p14="http://schemas.microsoft.com/office/powerpoint/2010/main" val="461852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4</a:t>
            </a:fld>
            <a:endParaRPr lang="ru-RU"/>
          </a:p>
        </p:txBody>
      </p:sp>
    </p:spTree>
    <p:extLst>
      <p:ext uri="{BB962C8B-B14F-4D97-AF65-F5344CB8AC3E}">
        <p14:creationId xmlns:p14="http://schemas.microsoft.com/office/powerpoint/2010/main" val="178073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44</a:t>
            </a:fld>
            <a:endParaRPr lang="ru-RU"/>
          </a:p>
        </p:txBody>
      </p:sp>
    </p:spTree>
    <p:extLst>
      <p:ext uri="{BB962C8B-B14F-4D97-AF65-F5344CB8AC3E}">
        <p14:creationId xmlns:p14="http://schemas.microsoft.com/office/powerpoint/2010/main" val="56354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6AEC6-7503-CB41-B979-B272CD0F79C1}"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48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b">
    <p:spTree>
      <p:nvGrpSpPr>
        <p:cNvPr id="1" name=""/>
        <p:cNvGrpSpPr/>
        <p:nvPr/>
      </p:nvGrpSpPr>
      <p:grpSpPr>
        <a:xfrm>
          <a:off x="0" y="0"/>
          <a:ext cx="0" cy="0"/>
          <a:chOff x="0" y="0"/>
          <a:chExt cx="0" cy="0"/>
        </a:xfrm>
      </p:grpSpPr>
      <p:sp>
        <p:nvSpPr>
          <p:cNvPr id="3" name="Прямоугольник 18">
            <a:extLst>
              <a:ext uri="{FF2B5EF4-FFF2-40B4-BE49-F238E27FC236}">
                <a16:creationId xmlns:a16="http://schemas.microsoft.com/office/drawing/2014/main" id="{9CA63D23-7BD3-4572-A2AA-2637120866AA}"/>
              </a:ext>
            </a:extLst>
          </p:cNvPr>
          <p:cNvSpPr/>
          <p:nvPr userDrawn="1"/>
        </p:nvSpPr>
        <p:spPr>
          <a:xfrm>
            <a:off x="3505200" y="0"/>
            <a:ext cx="8686800"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4" name="TextBox 13">
            <a:extLst>
              <a:ext uri="{FF2B5EF4-FFF2-40B4-BE49-F238E27FC236}">
                <a16:creationId xmlns:a16="http://schemas.microsoft.com/office/drawing/2014/main" id="{BA467487-4A52-425D-8010-6E9B5114B233}"/>
              </a:ext>
            </a:extLst>
          </p:cNvPr>
          <p:cNvSpPr txBox="1"/>
          <p:nvPr/>
        </p:nvSpPr>
        <p:spPr>
          <a:xfrm>
            <a:off x="358835" y="2147276"/>
            <a:ext cx="2860901" cy="361766"/>
          </a:xfrm>
          <a:prstGeom prst="rect">
            <a:avLst/>
          </a:prstGeom>
          <a:noFill/>
        </p:spPr>
        <p:txBody>
          <a:bodyPr wrap="square" rtlCol="0">
            <a:spAutoFit/>
          </a:bodyPr>
          <a:lstStyle/>
          <a:p>
            <a:pPr algn="ctr"/>
            <a:r>
              <a:rPr lang="en-US" sz="1751" b="0">
                <a:solidFill>
                  <a:srgbClr val="252055"/>
                </a:solidFill>
                <a:ea typeface="Kozuka Mincho Pro B" panose="02020800000000000000" pitchFamily="18" charset="-128"/>
                <a:cs typeface="Karla" charset="0"/>
              </a:rPr>
              <a:t>The Policy &amp; Research Group</a:t>
            </a:r>
            <a:endParaRPr lang="ru-RU" sz="1751" b="0">
              <a:solidFill>
                <a:srgbClr val="252055"/>
              </a:solidFill>
              <a:ea typeface="Kozuka Mincho Pro B" panose="02020800000000000000" pitchFamily="18" charset="-128"/>
              <a:cs typeface="Karla" charset="0"/>
            </a:endParaRPr>
          </a:p>
        </p:txBody>
      </p:sp>
      <p:sp>
        <p:nvSpPr>
          <p:cNvPr id="15" name="TextBox 14">
            <a:extLst>
              <a:ext uri="{FF2B5EF4-FFF2-40B4-BE49-F238E27FC236}">
                <a16:creationId xmlns:a16="http://schemas.microsoft.com/office/drawing/2014/main" id="{91800CE1-9247-445B-987C-9E57B1F79DAC}"/>
              </a:ext>
            </a:extLst>
          </p:cNvPr>
          <p:cNvSpPr txBox="1"/>
          <p:nvPr userDrawn="1"/>
        </p:nvSpPr>
        <p:spPr>
          <a:xfrm>
            <a:off x="-11563" y="2487938"/>
            <a:ext cx="2579525" cy="307777"/>
          </a:xfrm>
          <a:prstGeom prst="rect">
            <a:avLst/>
          </a:prstGeom>
          <a:noFill/>
        </p:spPr>
        <p:txBody>
          <a:bodyPr wrap="square" rtlCol="0">
            <a:spAutoFit/>
          </a:bodyPr>
          <a:lstStyle/>
          <a:p>
            <a:pPr algn="ctr"/>
            <a:r>
              <a:rPr lang="en-US" sz="1400" b="1">
                <a:solidFill>
                  <a:schemeClr val="tx1"/>
                </a:solidFill>
              </a:rPr>
              <a:t> </a:t>
            </a:r>
            <a:r>
              <a:rPr lang="en-US" sz="1400" b="0">
                <a:solidFill>
                  <a:schemeClr val="tx1"/>
                </a:solidFill>
              </a:rPr>
              <a:t>New Orleans | Seattle</a:t>
            </a:r>
            <a:endParaRPr lang="ru-RU" sz="1400" b="0">
              <a:solidFill>
                <a:schemeClr val="tx1"/>
              </a:solidFill>
              <a:latin typeface="Kozuka Mincho Pro B" panose="02020800000000000000" pitchFamily="18" charset="-128"/>
              <a:ea typeface="Kozuka Mincho Pro B" panose="02020800000000000000" pitchFamily="18" charset="-128"/>
              <a:cs typeface="Karla" charset="0"/>
            </a:endParaRPr>
          </a:p>
        </p:txBody>
      </p:sp>
      <p:pic>
        <p:nvPicPr>
          <p:cNvPr id="16" name="Picture 15">
            <a:extLst>
              <a:ext uri="{FF2B5EF4-FFF2-40B4-BE49-F238E27FC236}">
                <a16:creationId xmlns:a16="http://schemas.microsoft.com/office/drawing/2014/main" id="{AB8FA7DD-19BE-4EB8-B78D-25C2530DD26B}"/>
              </a:ext>
            </a:extLst>
          </p:cNvPr>
          <p:cNvPicPr>
            <a:picLocks noChangeAspect="1"/>
          </p:cNvPicPr>
          <p:nvPr userDrawn="1"/>
        </p:nvPicPr>
        <p:blipFill>
          <a:blip r:embed="rId2"/>
          <a:stretch>
            <a:fillRect/>
          </a:stretch>
        </p:blipFill>
        <p:spPr>
          <a:xfrm>
            <a:off x="533432" y="642847"/>
            <a:ext cx="2578608" cy="1389380"/>
          </a:xfrm>
          <a:prstGeom prst="rect">
            <a:avLst/>
          </a:prstGeom>
        </p:spPr>
      </p:pic>
      <p:sp>
        <p:nvSpPr>
          <p:cNvPr id="2" name="Title 1">
            <a:extLst>
              <a:ext uri="{FF2B5EF4-FFF2-40B4-BE49-F238E27FC236}">
                <a16:creationId xmlns:a16="http://schemas.microsoft.com/office/drawing/2014/main" id="{32DF6DFF-A7E9-F85C-ADF3-C0C3C1DE203D}"/>
              </a:ext>
            </a:extLst>
          </p:cNvPr>
          <p:cNvSpPr>
            <a:spLocks noGrp="1"/>
          </p:cNvSpPr>
          <p:nvPr>
            <p:ph type="title" hasCustomPrompt="1"/>
          </p:nvPr>
        </p:nvSpPr>
        <p:spPr>
          <a:xfrm>
            <a:off x="4038600" y="2209800"/>
            <a:ext cx="6242598" cy="1281723"/>
          </a:xfrm>
        </p:spPr>
        <p:txBody>
          <a:bodyPr anchor="t">
            <a:noAutofit/>
          </a:bodyPr>
          <a:lstStyle>
            <a:lvl1pPr>
              <a:defRPr sz="6500">
                <a:solidFill>
                  <a:schemeClr val="bg1"/>
                </a:solidFill>
                <a:latin typeface="Century Gothic" panose="020B0502020202020204" pitchFamily="34" charset="0"/>
              </a:defRPr>
            </a:lvl1pPr>
          </a:lstStyle>
          <a:p>
            <a:r>
              <a:rPr lang="en-US"/>
              <a:t>Click to add presentation title</a:t>
            </a:r>
          </a:p>
        </p:txBody>
      </p:sp>
    </p:spTree>
    <p:extLst>
      <p:ext uri="{BB962C8B-B14F-4D97-AF65-F5344CB8AC3E}">
        <p14:creationId xmlns:p14="http://schemas.microsoft.com/office/powerpoint/2010/main" val="375411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ng_Text_slide1_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9BBD10-E41E-440A-8620-28341D7A85EA}"/>
              </a:ext>
            </a:extLst>
          </p:cNvPr>
          <p:cNvSpPr/>
          <p:nvPr userDrawn="1"/>
        </p:nvSpPr>
        <p:spPr>
          <a:xfrm>
            <a:off x="-50800" y="6154060"/>
            <a:ext cx="12242800" cy="736581"/>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1F6188D4-F154-4D7E-BBBD-4297DE4C0A05}"/>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chemeClr val="bg1"/>
                </a:solidFill>
                <a:latin typeface="Karla"/>
                <a:ea typeface="Karla" charset="0"/>
                <a:cs typeface="Karla" charset="0"/>
              </a:rPr>
              <a:t>The Policy &amp; Research Group</a:t>
            </a:r>
            <a:endParaRPr lang="ru-RU" sz="1200" b="0">
              <a:solidFill>
                <a:schemeClr val="bg1"/>
              </a:solidFill>
              <a:ea typeface="Karla" charset="0"/>
              <a:cs typeface="Karla" charset="0"/>
            </a:endParaRPr>
          </a:p>
        </p:txBody>
      </p:sp>
      <p:sp>
        <p:nvSpPr>
          <p:cNvPr id="13" name="Title 10">
            <a:extLst>
              <a:ext uri="{FF2B5EF4-FFF2-40B4-BE49-F238E27FC236}">
                <a16:creationId xmlns:a16="http://schemas.microsoft.com/office/drawing/2014/main" id="{89D4F971-941C-4656-B1A0-8836E2994593}"/>
              </a:ext>
            </a:extLst>
          </p:cNvPr>
          <p:cNvSpPr>
            <a:spLocks noGrp="1"/>
          </p:cNvSpPr>
          <p:nvPr>
            <p:ph type="title" hasCustomPrompt="1"/>
          </p:nvPr>
        </p:nvSpPr>
        <p:spPr>
          <a:xfrm>
            <a:off x="1146635" y="478976"/>
            <a:ext cx="10069284" cy="655413"/>
          </a:xfrm>
          <a:ln>
            <a:noFill/>
          </a:ln>
        </p:spPr>
        <p:txBody>
          <a:bodyPr>
            <a:noAutofit/>
          </a:bodyPr>
          <a:lstStyle>
            <a:lvl1pPr>
              <a:defRPr>
                <a:solidFill>
                  <a:srgbClr val="252055"/>
                </a:solidFill>
                <a:latin typeface="Century Gothic" panose="020B0502020202020204" pitchFamily="34" charset="0"/>
              </a:defRPr>
            </a:lvl1pPr>
          </a:lstStyle>
          <a:p>
            <a:r>
              <a:rPr lang="en-US"/>
              <a:t>Click to add slide title</a:t>
            </a:r>
          </a:p>
        </p:txBody>
      </p:sp>
      <p:sp>
        <p:nvSpPr>
          <p:cNvPr id="14" name="Text Placeholder 12">
            <a:extLst>
              <a:ext uri="{FF2B5EF4-FFF2-40B4-BE49-F238E27FC236}">
                <a16:creationId xmlns:a16="http://schemas.microsoft.com/office/drawing/2014/main" id="{D83C8436-08FA-419D-9DDC-389E97179DDE}"/>
              </a:ext>
            </a:extLst>
          </p:cNvPr>
          <p:cNvSpPr>
            <a:spLocks noGrp="1"/>
          </p:cNvSpPr>
          <p:nvPr>
            <p:ph type="body" sz="quarter" idx="12" hasCustomPrompt="1"/>
          </p:nvPr>
        </p:nvSpPr>
        <p:spPr>
          <a:xfrm>
            <a:off x="1146633" y="1051896"/>
            <a:ext cx="10069285" cy="498701"/>
          </a:xfrm>
          <a:ln>
            <a:noFill/>
          </a:ln>
        </p:spPr>
        <p:txBody>
          <a:bodyPr>
            <a:noAutofit/>
          </a:bodyPr>
          <a:lstStyle>
            <a:lvl1pPr marL="0" indent="0">
              <a:buNone/>
              <a:defRPr sz="2600" b="0">
                <a:solidFill>
                  <a:srgbClr val="252055"/>
                </a:solidFill>
                <a:latin typeface="+mn-lt"/>
              </a:defRPr>
            </a:lvl1pPr>
          </a:lstStyle>
          <a:p>
            <a:pPr lvl="0"/>
            <a:r>
              <a:rPr lang="en-US"/>
              <a:t>Click to add subheading</a:t>
            </a:r>
          </a:p>
        </p:txBody>
      </p:sp>
      <p:sp>
        <p:nvSpPr>
          <p:cNvPr id="6" name="Text Placeholder 5">
            <a:extLst>
              <a:ext uri="{FF2B5EF4-FFF2-40B4-BE49-F238E27FC236}">
                <a16:creationId xmlns:a16="http://schemas.microsoft.com/office/drawing/2014/main" id="{EEA003BC-E33F-439E-9E7E-87212DA1C5E5}"/>
              </a:ext>
            </a:extLst>
          </p:cNvPr>
          <p:cNvSpPr>
            <a:spLocks noGrp="1"/>
          </p:cNvSpPr>
          <p:nvPr>
            <p:ph type="body" sz="quarter" idx="13" hasCustomPrompt="1"/>
          </p:nvPr>
        </p:nvSpPr>
        <p:spPr>
          <a:xfrm>
            <a:off x="1146636" y="1550598"/>
            <a:ext cx="10069513" cy="4244008"/>
          </a:xfrm>
          <a:solidFill>
            <a:schemeClr val="bg1"/>
          </a:solidFill>
          <a:ln>
            <a:noFill/>
          </a:ln>
        </p:spPr>
        <p:txBody>
          <a:bodyPr>
            <a:noAutofit/>
          </a:bodyPr>
          <a:lstStyle>
            <a:lvl1pPr>
              <a:defRPr>
                <a:latin typeface="+mn-lt"/>
              </a:defRPr>
            </a:lvl1pPr>
            <a:lvl2pPr>
              <a:defRPr>
                <a:solidFill>
                  <a:srgbClr val="252055"/>
                </a:solidFill>
                <a:latin typeface="+mn-lt"/>
              </a:defRPr>
            </a:lvl2pPr>
            <a:lvl3pPr>
              <a:defRPr>
                <a:solidFill>
                  <a:srgbClr val="252055"/>
                </a:solidFill>
                <a:latin typeface="+mn-lt"/>
              </a:defRPr>
            </a:lvl3pPr>
            <a:lvl4pPr>
              <a:defRPr>
                <a:solidFill>
                  <a:srgbClr val="252055"/>
                </a:solidFill>
                <a:latin typeface="+mn-lt"/>
              </a:defRPr>
            </a:lvl4pPr>
            <a:lvl5pPr>
              <a:defRPr>
                <a:solidFill>
                  <a:srgbClr val="252055"/>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9704C99-8A17-4EDA-A141-C43912A3AC79}"/>
              </a:ext>
            </a:extLst>
          </p:cNvPr>
          <p:cNvPicPr>
            <a:picLocks noChangeAspect="1"/>
          </p:cNvPicPr>
          <p:nvPr userDrawn="1"/>
        </p:nvPicPr>
        <p:blipFill rotWithShape="1">
          <a:blip r:embed="rId2"/>
          <a:srcRect l="4361" t="4665" r="7361" b="3372"/>
          <a:stretch/>
        </p:blipFill>
        <p:spPr>
          <a:xfrm>
            <a:off x="-256937" y="-369652"/>
            <a:ext cx="1081668" cy="1682621"/>
          </a:xfrm>
          <a:prstGeom prst="rect">
            <a:avLst/>
          </a:prstGeom>
        </p:spPr>
      </p:pic>
      <p:sp>
        <p:nvSpPr>
          <p:cNvPr id="2" name="Номер слайда 5">
            <a:extLst>
              <a:ext uri="{FF2B5EF4-FFF2-40B4-BE49-F238E27FC236}">
                <a16:creationId xmlns:a16="http://schemas.microsoft.com/office/drawing/2014/main" id="{E4F7865A-3B58-E1D7-B4CA-958A460814F3}"/>
              </a:ext>
            </a:extLst>
          </p:cNvPr>
          <p:cNvSpPr txBox="1">
            <a:spLocks/>
          </p:cNvSpPr>
          <p:nvPr userDrawn="1"/>
        </p:nvSpPr>
        <p:spPr>
          <a:xfrm>
            <a:off x="11506200" y="6340475"/>
            <a:ext cx="3810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A50A1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51BA2-B3B8-204A-8518-0F9EA34408B1}" type="slidenum">
              <a:rPr lang="ru-RU" smtClean="0">
                <a:solidFill>
                  <a:schemeClr val="bg1"/>
                </a:solidFill>
              </a:rPr>
              <a:pPr/>
              <a:t>‹#›</a:t>
            </a:fld>
            <a:endParaRPr lang="ru-RU">
              <a:solidFill>
                <a:schemeClr val="bg1"/>
              </a:solidFill>
            </a:endParaRPr>
          </a:p>
        </p:txBody>
      </p:sp>
    </p:spTree>
    <p:extLst>
      <p:ext uri="{BB962C8B-B14F-4D97-AF65-F5344CB8AC3E}">
        <p14:creationId xmlns:p14="http://schemas.microsoft.com/office/powerpoint/2010/main" val="42534922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Text_Columns_slide_b">
    <p:spTree>
      <p:nvGrpSpPr>
        <p:cNvPr id="1" name=""/>
        <p:cNvGrpSpPr/>
        <p:nvPr/>
      </p:nvGrpSpPr>
      <p:grpSpPr>
        <a:xfrm>
          <a:off x="0" y="0"/>
          <a:ext cx="0" cy="0"/>
          <a:chOff x="0" y="0"/>
          <a:chExt cx="0" cy="0"/>
        </a:xfrm>
      </p:grpSpPr>
      <p:sp>
        <p:nvSpPr>
          <p:cNvPr id="13" name="Title 10">
            <a:extLst>
              <a:ext uri="{FF2B5EF4-FFF2-40B4-BE49-F238E27FC236}">
                <a16:creationId xmlns:a16="http://schemas.microsoft.com/office/drawing/2014/main" id="{89D4F971-941C-4656-B1A0-8836E2994593}"/>
              </a:ext>
            </a:extLst>
          </p:cNvPr>
          <p:cNvSpPr>
            <a:spLocks noGrp="1"/>
          </p:cNvSpPr>
          <p:nvPr>
            <p:ph type="title" hasCustomPrompt="1"/>
          </p:nvPr>
        </p:nvSpPr>
        <p:spPr>
          <a:xfrm>
            <a:off x="1146635" y="478976"/>
            <a:ext cx="10069284" cy="655413"/>
          </a:xfrm>
          <a:ln>
            <a:noFill/>
          </a:ln>
        </p:spPr>
        <p:txBody>
          <a:bodyPr>
            <a:noAutofit/>
          </a:bodyPr>
          <a:lstStyle>
            <a:lvl1pPr>
              <a:defRPr>
                <a:solidFill>
                  <a:srgbClr val="252055"/>
                </a:solidFill>
                <a:latin typeface="Century Gothic" panose="020B0502020202020204" pitchFamily="34" charset="0"/>
              </a:defRPr>
            </a:lvl1pPr>
          </a:lstStyle>
          <a:p>
            <a:r>
              <a:rPr lang="en-US"/>
              <a:t>Click to add slide title</a:t>
            </a:r>
          </a:p>
        </p:txBody>
      </p:sp>
      <p:sp>
        <p:nvSpPr>
          <p:cNvPr id="14" name="Text Placeholder 12">
            <a:extLst>
              <a:ext uri="{FF2B5EF4-FFF2-40B4-BE49-F238E27FC236}">
                <a16:creationId xmlns:a16="http://schemas.microsoft.com/office/drawing/2014/main" id="{D83C8436-08FA-419D-9DDC-389E97179DDE}"/>
              </a:ext>
            </a:extLst>
          </p:cNvPr>
          <p:cNvSpPr>
            <a:spLocks noGrp="1"/>
          </p:cNvSpPr>
          <p:nvPr>
            <p:ph type="body" sz="quarter" idx="12" hasCustomPrompt="1"/>
          </p:nvPr>
        </p:nvSpPr>
        <p:spPr>
          <a:xfrm>
            <a:off x="1146633" y="1051896"/>
            <a:ext cx="10069285" cy="498701"/>
          </a:xfrm>
          <a:ln>
            <a:noFill/>
          </a:ln>
        </p:spPr>
        <p:txBody>
          <a:bodyPr>
            <a:noAutofit/>
          </a:bodyPr>
          <a:lstStyle>
            <a:lvl1pPr marL="0" indent="0">
              <a:buNone/>
              <a:defRPr sz="2600" b="0">
                <a:solidFill>
                  <a:srgbClr val="252055"/>
                </a:solidFill>
                <a:latin typeface="+mn-lt"/>
              </a:defRPr>
            </a:lvl1pPr>
          </a:lstStyle>
          <a:p>
            <a:pPr lvl="0"/>
            <a:r>
              <a:rPr lang="en-US"/>
              <a:t>Click to add subheading</a:t>
            </a:r>
          </a:p>
        </p:txBody>
      </p:sp>
      <p:sp>
        <p:nvSpPr>
          <p:cNvPr id="6" name="Text Placeholder 5">
            <a:extLst>
              <a:ext uri="{FF2B5EF4-FFF2-40B4-BE49-F238E27FC236}">
                <a16:creationId xmlns:a16="http://schemas.microsoft.com/office/drawing/2014/main" id="{EEA003BC-E33F-439E-9E7E-87212DA1C5E5}"/>
              </a:ext>
            </a:extLst>
          </p:cNvPr>
          <p:cNvSpPr>
            <a:spLocks noGrp="1"/>
          </p:cNvSpPr>
          <p:nvPr>
            <p:ph type="body" sz="quarter" idx="13" hasCustomPrompt="1"/>
          </p:nvPr>
        </p:nvSpPr>
        <p:spPr>
          <a:xfrm>
            <a:off x="1146637" y="1550598"/>
            <a:ext cx="4949364" cy="4244008"/>
          </a:xfrm>
          <a:solidFill>
            <a:schemeClr val="bg1"/>
          </a:solidFill>
          <a:ln>
            <a:noFill/>
          </a:ln>
        </p:spPr>
        <p:txBody>
          <a:bodyPr>
            <a:noAutofit/>
          </a:bodyPr>
          <a:lstStyle>
            <a:lvl1pPr>
              <a:defRPr>
                <a:solidFill>
                  <a:srgbClr val="252055"/>
                </a:solidFill>
                <a:latin typeface="+mn-lt"/>
              </a:defRPr>
            </a:lvl1pPr>
            <a:lvl2pPr>
              <a:defRPr>
                <a:solidFill>
                  <a:srgbClr val="252055"/>
                </a:solidFill>
                <a:latin typeface="+mn-lt"/>
              </a:defRPr>
            </a:lvl2pPr>
            <a:lvl3pPr>
              <a:defRPr>
                <a:solidFill>
                  <a:srgbClr val="252055"/>
                </a:solidFill>
                <a:latin typeface="+mn-lt"/>
              </a:defRPr>
            </a:lvl3pPr>
            <a:lvl4pPr>
              <a:defRPr>
                <a:solidFill>
                  <a:srgbClr val="252055"/>
                </a:solidFill>
                <a:latin typeface="+mn-lt"/>
              </a:defRPr>
            </a:lvl4pPr>
            <a:lvl5pPr>
              <a:defRPr>
                <a:solidFill>
                  <a:srgbClr val="252055"/>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9704C99-8A17-4EDA-A141-C43912A3AC79}"/>
              </a:ext>
            </a:extLst>
          </p:cNvPr>
          <p:cNvPicPr>
            <a:picLocks noChangeAspect="1"/>
          </p:cNvPicPr>
          <p:nvPr userDrawn="1"/>
        </p:nvPicPr>
        <p:blipFill rotWithShape="1">
          <a:blip r:embed="rId2"/>
          <a:srcRect l="4361" t="4665" r="7361" b="3372"/>
          <a:stretch/>
        </p:blipFill>
        <p:spPr>
          <a:xfrm>
            <a:off x="-256937" y="-369652"/>
            <a:ext cx="1081668" cy="1682621"/>
          </a:xfrm>
          <a:prstGeom prst="rect">
            <a:avLst/>
          </a:prstGeom>
        </p:spPr>
      </p:pic>
      <p:sp>
        <p:nvSpPr>
          <p:cNvPr id="2" name="Text Placeholder 5">
            <a:extLst>
              <a:ext uri="{FF2B5EF4-FFF2-40B4-BE49-F238E27FC236}">
                <a16:creationId xmlns:a16="http://schemas.microsoft.com/office/drawing/2014/main" id="{9890CA20-5CAC-38CC-89EC-1949F8C2ED97}"/>
              </a:ext>
            </a:extLst>
          </p:cNvPr>
          <p:cNvSpPr>
            <a:spLocks noGrp="1"/>
          </p:cNvSpPr>
          <p:nvPr>
            <p:ph type="body" sz="quarter" idx="14" hasCustomPrompt="1"/>
          </p:nvPr>
        </p:nvSpPr>
        <p:spPr>
          <a:xfrm>
            <a:off x="6252036" y="1550598"/>
            <a:ext cx="4949364" cy="4244008"/>
          </a:xfrm>
          <a:solidFill>
            <a:schemeClr val="bg1"/>
          </a:solidFill>
          <a:ln>
            <a:noFill/>
          </a:ln>
        </p:spPr>
        <p:txBody>
          <a:bodyPr>
            <a:noAutofit/>
          </a:bodyPr>
          <a:lstStyle>
            <a:lvl1pPr>
              <a:defRPr>
                <a:latin typeface="+mn-lt"/>
              </a:defRPr>
            </a:lvl1pPr>
            <a:lvl2pPr>
              <a:defRPr>
                <a:solidFill>
                  <a:srgbClr val="252055"/>
                </a:solidFill>
                <a:latin typeface="+mn-lt"/>
              </a:defRPr>
            </a:lvl2pPr>
            <a:lvl3pPr>
              <a:defRPr>
                <a:solidFill>
                  <a:srgbClr val="252055"/>
                </a:solidFill>
                <a:latin typeface="+mn-lt"/>
              </a:defRPr>
            </a:lvl3pPr>
            <a:lvl4pPr>
              <a:defRPr>
                <a:solidFill>
                  <a:srgbClr val="252055"/>
                </a:solidFill>
                <a:latin typeface="+mn-lt"/>
              </a:defRPr>
            </a:lvl4pPr>
            <a:lvl5pPr>
              <a:defRPr>
                <a:solidFill>
                  <a:srgbClr val="252055"/>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85AA981F-35D0-F027-9289-B379C421CDAC}"/>
              </a:ext>
            </a:extLst>
          </p:cNvPr>
          <p:cNvCxnSpPr/>
          <p:nvPr userDrawn="1"/>
        </p:nvCxnSpPr>
        <p:spPr>
          <a:xfrm>
            <a:off x="6096000" y="1550598"/>
            <a:ext cx="0" cy="4396644"/>
          </a:xfrm>
          <a:prstGeom prst="line">
            <a:avLst/>
          </a:prstGeom>
          <a:ln w="28575">
            <a:solidFill>
              <a:srgbClr val="2520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105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ng_Text_slide2_b">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D6B6BE-CBA9-4D5E-93D5-E71739A764E5}"/>
              </a:ext>
            </a:extLst>
          </p:cNvPr>
          <p:cNvSpPr txBox="1"/>
          <p:nvPr userDrawn="1"/>
        </p:nvSpPr>
        <p:spPr>
          <a:xfrm>
            <a:off x="10156055" y="100892"/>
            <a:ext cx="1907311" cy="246221"/>
          </a:xfrm>
          <a:prstGeom prst="rect">
            <a:avLst/>
          </a:prstGeom>
          <a:noFill/>
        </p:spPr>
        <p:txBody>
          <a:bodyPr wrap="square" rtlCol="0">
            <a:spAutoFit/>
          </a:bodyPr>
          <a:lstStyle/>
          <a:p>
            <a:pPr algn="r"/>
            <a:r>
              <a:rPr lang="en-US" sz="1000" b="1">
                <a:solidFill>
                  <a:schemeClr val="bg1"/>
                </a:solidFill>
                <a:latin typeface="Karla" charset="0"/>
                <a:ea typeface="Karla" charset="0"/>
                <a:cs typeface="Karla" charset="0"/>
              </a:rPr>
              <a:t>The Policy &amp; Research Group</a:t>
            </a:r>
            <a:endParaRPr lang="ru-RU" sz="1000" b="1">
              <a:solidFill>
                <a:schemeClr val="bg1"/>
              </a:solidFill>
              <a:latin typeface="Karla" charset="0"/>
              <a:ea typeface="Karla" charset="0"/>
              <a:cs typeface="Karla" charset="0"/>
            </a:endParaRPr>
          </a:p>
        </p:txBody>
      </p:sp>
      <p:sp>
        <p:nvSpPr>
          <p:cNvPr id="7" name="Rectangle 6">
            <a:extLst>
              <a:ext uri="{FF2B5EF4-FFF2-40B4-BE49-F238E27FC236}">
                <a16:creationId xmlns:a16="http://schemas.microsoft.com/office/drawing/2014/main" id="{E75AE400-CDD1-435D-A614-9C78811100EA}"/>
              </a:ext>
            </a:extLst>
          </p:cNvPr>
          <p:cNvSpPr/>
          <p:nvPr userDrawn="1"/>
        </p:nvSpPr>
        <p:spPr>
          <a:xfrm>
            <a:off x="1" y="0"/>
            <a:ext cx="7033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0">
            <a:extLst>
              <a:ext uri="{FF2B5EF4-FFF2-40B4-BE49-F238E27FC236}">
                <a16:creationId xmlns:a16="http://schemas.microsoft.com/office/drawing/2014/main" id="{8CCA2D16-81A6-4B49-9AB7-892CD96B103D}"/>
              </a:ext>
            </a:extLst>
          </p:cNvPr>
          <p:cNvSpPr>
            <a:spLocks noGrp="1"/>
          </p:cNvSpPr>
          <p:nvPr>
            <p:ph type="title" hasCustomPrompt="1"/>
          </p:nvPr>
        </p:nvSpPr>
        <p:spPr>
          <a:xfrm>
            <a:off x="1146635" y="478976"/>
            <a:ext cx="10327816" cy="655413"/>
          </a:xfrm>
          <a:ln>
            <a:noFill/>
          </a:ln>
        </p:spPr>
        <p:txBody>
          <a:bodyPr>
            <a:noAutofit/>
          </a:bodyPr>
          <a:lstStyle>
            <a:lvl1pPr>
              <a:defRPr/>
            </a:lvl1pPr>
          </a:lstStyle>
          <a:p>
            <a:r>
              <a:rPr lang="en-US"/>
              <a:t>Header goes Here</a:t>
            </a:r>
          </a:p>
        </p:txBody>
      </p:sp>
      <p:sp>
        <p:nvSpPr>
          <p:cNvPr id="13" name="Text Placeholder 12">
            <a:extLst>
              <a:ext uri="{FF2B5EF4-FFF2-40B4-BE49-F238E27FC236}">
                <a16:creationId xmlns:a16="http://schemas.microsoft.com/office/drawing/2014/main" id="{4C243C1A-806D-4357-9E3C-A41D8B63458A}"/>
              </a:ext>
            </a:extLst>
          </p:cNvPr>
          <p:cNvSpPr>
            <a:spLocks noGrp="1"/>
          </p:cNvSpPr>
          <p:nvPr>
            <p:ph type="body" sz="quarter" idx="10" hasCustomPrompt="1"/>
          </p:nvPr>
        </p:nvSpPr>
        <p:spPr>
          <a:xfrm>
            <a:off x="1146633" y="1051896"/>
            <a:ext cx="10327818" cy="498701"/>
          </a:xfrm>
          <a:ln>
            <a:noFill/>
          </a:ln>
        </p:spPr>
        <p:txBody>
          <a:bodyPr>
            <a:noAutofit/>
          </a:bodyPr>
          <a:lstStyle>
            <a:lvl1pPr marL="0" indent="0">
              <a:buNone/>
              <a:defRPr sz="2600" b="0">
                <a:solidFill>
                  <a:schemeClr val="tx1"/>
                </a:solidFill>
                <a:latin typeface="+mn-lt"/>
              </a:defRPr>
            </a:lvl1pPr>
          </a:lstStyle>
          <a:p>
            <a:pPr lvl="0"/>
            <a:r>
              <a:rPr lang="en-US"/>
              <a:t>Subhead Goes Here</a:t>
            </a:r>
          </a:p>
        </p:txBody>
      </p:sp>
      <p:sp>
        <p:nvSpPr>
          <p:cNvPr id="15" name="Text Placeholder 14">
            <a:extLst>
              <a:ext uri="{FF2B5EF4-FFF2-40B4-BE49-F238E27FC236}">
                <a16:creationId xmlns:a16="http://schemas.microsoft.com/office/drawing/2014/main" id="{616D3632-0605-45DA-A4F2-4F4313660423}"/>
              </a:ext>
            </a:extLst>
          </p:cNvPr>
          <p:cNvSpPr>
            <a:spLocks noGrp="1"/>
          </p:cNvSpPr>
          <p:nvPr>
            <p:ph type="body" sz="quarter" idx="11" hasCustomPrompt="1"/>
          </p:nvPr>
        </p:nvSpPr>
        <p:spPr>
          <a:xfrm>
            <a:off x="1146633" y="1564460"/>
            <a:ext cx="10324564" cy="4382781"/>
          </a:xfrm>
          <a:noFill/>
          <a:ln>
            <a:noFill/>
          </a:ln>
        </p:spPr>
        <p:txBody>
          <a:bodyPr>
            <a:noAutofit/>
          </a:bodyPr>
          <a:lstStyle>
            <a:lvl1pPr>
              <a:defRPr/>
            </a:lvl1pPr>
            <a:lvl4pPr>
              <a:defRPr>
                <a:latin typeface="Karla"/>
              </a:defRPr>
            </a:lvl4pPr>
            <a:lvl5pPr>
              <a:defRPr>
                <a:latin typeface="Karla"/>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4930EE4C-7C43-4234-BE39-D717457900D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2974131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_slide_b">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D6B6BE-CBA9-4D5E-93D5-E71739A764E5}"/>
              </a:ext>
            </a:extLst>
          </p:cNvPr>
          <p:cNvSpPr txBox="1"/>
          <p:nvPr userDrawn="1"/>
        </p:nvSpPr>
        <p:spPr>
          <a:xfrm>
            <a:off x="10156055" y="100892"/>
            <a:ext cx="1907311" cy="246221"/>
          </a:xfrm>
          <a:prstGeom prst="rect">
            <a:avLst/>
          </a:prstGeom>
          <a:noFill/>
        </p:spPr>
        <p:txBody>
          <a:bodyPr wrap="square" rtlCol="0">
            <a:spAutoFit/>
          </a:bodyPr>
          <a:lstStyle/>
          <a:p>
            <a:pPr algn="r"/>
            <a:r>
              <a:rPr lang="en-US" sz="1000" b="1">
                <a:solidFill>
                  <a:schemeClr val="bg1"/>
                </a:solidFill>
                <a:latin typeface="Karla" charset="0"/>
                <a:ea typeface="Karla" charset="0"/>
                <a:cs typeface="Karla" charset="0"/>
              </a:rPr>
              <a:t>The Policy &amp; Research Group</a:t>
            </a:r>
            <a:endParaRPr lang="ru-RU" sz="1000" b="1">
              <a:solidFill>
                <a:schemeClr val="bg1"/>
              </a:solidFill>
              <a:latin typeface="Karla" charset="0"/>
              <a:ea typeface="Karla" charset="0"/>
              <a:cs typeface="Karla" charset="0"/>
            </a:endParaRPr>
          </a:p>
        </p:txBody>
      </p:sp>
      <p:sp>
        <p:nvSpPr>
          <p:cNvPr id="7" name="Rectangle 6">
            <a:extLst>
              <a:ext uri="{FF2B5EF4-FFF2-40B4-BE49-F238E27FC236}">
                <a16:creationId xmlns:a16="http://schemas.microsoft.com/office/drawing/2014/main" id="{E75AE400-CDD1-435D-A614-9C78811100EA}"/>
              </a:ext>
            </a:extLst>
          </p:cNvPr>
          <p:cNvSpPr/>
          <p:nvPr userDrawn="1"/>
        </p:nvSpPr>
        <p:spPr>
          <a:xfrm>
            <a:off x="1" y="0"/>
            <a:ext cx="7033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0">
            <a:extLst>
              <a:ext uri="{FF2B5EF4-FFF2-40B4-BE49-F238E27FC236}">
                <a16:creationId xmlns:a16="http://schemas.microsoft.com/office/drawing/2014/main" id="{8CCA2D16-81A6-4B49-9AB7-892CD96B103D}"/>
              </a:ext>
            </a:extLst>
          </p:cNvPr>
          <p:cNvSpPr>
            <a:spLocks noGrp="1"/>
          </p:cNvSpPr>
          <p:nvPr>
            <p:ph type="title" hasCustomPrompt="1"/>
          </p:nvPr>
        </p:nvSpPr>
        <p:spPr>
          <a:xfrm>
            <a:off x="1146634" y="478976"/>
            <a:ext cx="10359565" cy="655413"/>
          </a:xfrm>
          <a:ln>
            <a:noFill/>
          </a:ln>
        </p:spPr>
        <p:txBody>
          <a:bodyPr>
            <a:noAutofit/>
          </a:bodyPr>
          <a:lstStyle>
            <a:lvl1pPr>
              <a:defRPr>
                <a:latin typeface="Century Gothic" panose="020B0502020202020204" pitchFamily="34" charset="0"/>
                <a:cs typeface="Calibri" panose="020F0502020204030204" pitchFamily="34" charset="0"/>
              </a:defRPr>
            </a:lvl1pPr>
          </a:lstStyle>
          <a:p>
            <a:r>
              <a:rPr lang="en-US"/>
              <a:t>Click to add slide title</a:t>
            </a:r>
          </a:p>
        </p:txBody>
      </p:sp>
      <p:pic>
        <p:nvPicPr>
          <p:cNvPr id="8" name="Graphic 7">
            <a:extLst>
              <a:ext uri="{FF2B5EF4-FFF2-40B4-BE49-F238E27FC236}">
                <a16:creationId xmlns:a16="http://schemas.microsoft.com/office/drawing/2014/main" id="{95D6836F-366E-43A9-9361-676EFE80734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7021" y="-452266"/>
            <a:ext cx="1228725" cy="1847850"/>
          </a:xfrm>
          <a:prstGeom prst="rect">
            <a:avLst/>
          </a:prstGeom>
        </p:spPr>
      </p:pic>
      <p:sp>
        <p:nvSpPr>
          <p:cNvPr id="4" name="Table Placeholder 3">
            <a:extLst>
              <a:ext uri="{FF2B5EF4-FFF2-40B4-BE49-F238E27FC236}">
                <a16:creationId xmlns:a16="http://schemas.microsoft.com/office/drawing/2014/main" id="{906245D2-56FC-420C-A1E1-58269F7573D8}"/>
              </a:ext>
            </a:extLst>
          </p:cNvPr>
          <p:cNvSpPr>
            <a:spLocks noGrp="1"/>
          </p:cNvSpPr>
          <p:nvPr>
            <p:ph type="tbl" sz="quarter" idx="10" hasCustomPrompt="1"/>
          </p:nvPr>
        </p:nvSpPr>
        <p:spPr>
          <a:xfrm>
            <a:off x="1146405" y="1550597"/>
            <a:ext cx="10359795" cy="4299787"/>
          </a:xfrm>
          <a:ln>
            <a:noFill/>
          </a:ln>
        </p:spPr>
        <p:txBody>
          <a:bodyPr>
            <a:noAutofit/>
          </a:bodyPr>
          <a:lstStyle>
            <a:lvl1pPr marL="0" indent="0">
              <a:buNone/>
              <a:defRPr>
                <a:solidFill>
                  <a:schemeClr val="bg2"/>
                </a:solidFill>
                <a:latin typeface="+mn-lt"/>
              </a:defRPr>
            </a:lvl1pPr>
            <a:lvl2pPr>
              <a:defRPr sz="2000">
                <a:solidFill>
                  <a:schemeClr val="bg2"/>
                </a:solidFill>
                <a:latin typeface="+mn-lt"/>
              </a:defRPr>
            </a:lvl2pPr>
            <a:lvl3pPr>
              <a:defRPr sz="2000">
                <a:solidFill>
                  <a:schemeClr val="bg2"/>
                </a:solidFill>
              </a:defRPr>
            </a:lvl3pPr>
          </a:lstStyle>
          <a:p>
            <a:r>
              <a:rPr lang="en-US"/>
              <a:t>Click icon to insert table</a:t>
            </a:r>
          </a:p>
          <a:p>
            <a:pPr lvl="1"/>
            <a:r>
              <a:rPr lang="en-US"/>
              <a:t>Use filled square bullets if needed</a:t>
            </a:r>
          </a:p>
          <a:p>
            <a:pPr lvl="1"/>
            <a:r>
              <a:rPr lang="en-US"/>
              <a:t>Column headers should be bold and aligned to the same direction as table contents</a:t>
            </a:r>
          </a:p>
          <a:p>
            <a:pPr lvl="1"/>
            <a:r>
              <a:rPr lang="en-US"/>
              <a:t>Title row: red </a:t>
            </a:r>
          </a:p>
          <a:p>
            <a:pPr lvl="1"/>
            <a:r>
              <a:rPr lang="en-US"/>
              <a:t>Rows alternate colors:</a:t>
            </a:r>
          </a:p>
          <a:p>
            <a:pPr lvl="2"/>
            <a:r>
              <a:rPr lang="en-US"/>
              <a:t>White background 1, darker 15%</a:t>
            </a:r>
          </a:p>
          <a:p>
            <a:pPr lvl="2"/>
            <a:r>
              <a:rPr lang="en-US"/>
              <a:t>White background 1, darker 5%</a:t>
            </a:r>
          </a:p>
        </p:txBody>
      </p:sp>
      <p:sp>
        <p:nvSpPr>
          <p:cNvPr id="2" name="Text Placeholder 12">
            <a:extLst>
              <a:ext uri="{FF2B5EF4-FFF2-40B4-BE49-F238E27FC236}">
                <a16:creationId xmlns:a16="http://schemas.microsoft.com/office/drawing/2014/main" id="{B24B5204-AC5C-F5BA-04A8-CF82BA0D064E}"/>
              </a:ext>
            </a:extLst>
          </p:cNvPr>
          <p:cNvSpPr>
            <a:spLocks noGrp="1"/>
          </p:cNvSpPr>
          <p:nvPr>
            <p:ph type="body" sz="quarter" idx="12" hasCustomPrompt="1"/>
          </p:nvPr>
        </p:nvSpPr>
        <p:spPr>
          <a:xfrm>
            <a:off x="1146633" y="1051896"/>
            <a:ext cx="10359567" cy="498701"/>
          </a:xfrm>
          <a:ln>
            <a:noFill/>
          </a:ln>
        </p:spPr>
        <p:txBody>
          <a:bodyPr>
            <a:noAutofit/>
          </a:bodyPr>
          <a:lstStyle>
            <a:lvl1pPr marL="0" indent="0">
              <a:buNone/>
              <a:defRPr sz="2600" b="0">
                <a:solidFill>
                  <a:srgbClr val="252055"/>
                </a:solidFill>
                <a:latin typeface="+mn-lt"/>
              </a:defRPr>
            </a:lvl1pPr>
          </a:lstStyle>
          <a:p>
            <a:pPr lvl="0"/>
            <a:r>
              <a:rPr lang="en-US"/>
              <a:t>Click to add subheading</a:t>
            </a:r>
          </a:p>
        </p:txBody>
      </p:sp>
    </p:spTree>
    <p:extLst>
      <p:ext uri="{BB962C8B-B14F-4D97-AF65-F5344CB8AC3E}">
        <p14:creationId xmlns:p14="http://schemas.microsoft.com/office/powerpoint/2010/main" val="24642423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gure_slide1_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67FD43-B7FA-465D-BFBB-70296DA9555D}"/>
              </a:ext>
            </a:extLst>
          </p:cNvPr>
          <p:cNvSpPr/>
          <p:nvPr userDrawn="1"/>
        </p:nvSpPr>
        <p:spPr>
          <a:xfrm flipH="1">
            <a:off x="-3" y="0"/>
            <a:ext cx="34087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1ABF1F39-B1F4-4857-B91A-106A7195BE63}"/>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rgbClr val="202656"/>
                </a:solidFill>
                <a:latin typeface="Karla"/>
                <a:ea typeface="Karla" charset="0"/>
                <a:cs typeface="Karla" charset="0"/>
              </a:rPr>
              <a:t>The Policy &amp; Research Group</a:t>
            </a:r>
            <a:endParaRPr lang="ru-RU" sz="1200" b="0">
              <a:solidFill>
                <a:srgbClr val="202656"/>
              </a:solidFill>
              <a:ea typeface="Karla" charset="0"/>
              <a:cs typeface="Karla" charset="0"/>
            </a:endParaRPr>
          </a:p>
        </p:txBody>
      </p:sp>
      <p:sp>
        <p:nvSpPr>
          <p:cNvPr id="10" name="Text Placeholder 12">
            <a:extLst>
              <a:ext uri="{FF2B5EF4-FFF2-40B4-BE49-F238E27FC236}">
                <a16:creationId xmlns:a16="http://schemas.microsoft.com/office/drawing/2014/main" id="{2350A865-807A-4419-BEAB-E0A19BF27927}"/>
              </a:ext>
            </a:extLst>
          </p:cNvPr>
          <p:cNvSpPr>
            <a:spLocks noGrp="1"/>
          </p:cNvSpPr>
          <p:nvPr>
            <p:ph type="body" sz="quarter" idx="10" hasCustomPrompt="1"/>
          </p:nvPr>
        </p:nvSpPr>
        <p:spPr>
          <a:xfrm>
            <a:off x="295048" y="2549945"/>
            <a:ext cx="2963411" cy="3631481"/>
          </a:xfrm>
          <a:ln>
            <a:noFill/>
          </a:ln>
        </p:spPr>
        <p:txBody>
          <a:bodyPr>
            <a:noAutofit/>
          </a:bodyPr>
          <a:lstStyle>
            <a:lvl1pPr marL="0" indent="0" algn="r">
              <a:buNone/>
              <a:defRPr sz="3200" b="0">
                <a:solidFill>
                  <a:schemeClr val="bg1"/>
                </a:solidFill>
                <a:latin typeface="+mn-lt"/>
              </a:defRPr>
            </a:lvl1pPr>
          </a:lstStyle>
          <a:p>
            <a:pPr lvl="0"/>
            <a:r>
              <a:rPr lang="da-DK"/>
              <a:t>Click to add text (both text boxes should be aligned right and vertically centered)</a:t>
            </a:r>
            <a:endParaRPr lang="en-US"/>
          </a:p>
        </p:txBody>
      </p:sp>
      <p:sp>
        <p:nvSpPr>
          <p:cNvPr id="5" name="Title 4">
            <a:extLst>
              <a:ext uri="{FF2B5EF4-FFF2-40B4-BE49-F238E27FC236}">
                <a16:creationId xmlns:a16="http://schemas.microsoft.com/office/drawing/2014/main" id="{335013FC-8097-43F1-8144-29A873DBA945}"/>
              </a:ext>
            </a:extLst>
          </p:cNvPr>
          <p:cNvSpPr>
            <a:spLocks noGrp="1"/>
          </p:cNvSpPr>
          <p:nvPr>
            <p:ph type="title" hasCustomPrompt="1"/>
          </p:nvPr>
        </p:nvSpPr>
        <p:spPr>
          <a:xfrm>
            <a:off x="706296" y="1782290"/>
            <a:ext cx="2552163" cy="767655"/>
          </a:xfrm>
          <a:ln>
            <a:noFill/>
          </a:ln>
        </p:spPr>
        <p:txBody>
          <a:bodyPr>
            <a:noAutofit/>
          </a:bodyPr>
          <a:lstStyle>
            <a:lvl1pPr algn="r">
              <a:defRPr sz="3200">
                <a:solidFill>
                  <a:schemeClr val="bg1"/>
                </a:solidFill>
              </a:defRPr>
            </a:lvl1pPr>
          </a:lstStyle>
          <a:p>
            <a:r>
              <a:rPr lang="en-US"/>
              <a:t>Objective #:</a:t>
            </a:r>
          </a:p>
        </p:txBody>
      </p:sp>
      <p:pic>
        <p:nvPicPr>
          <p:cNvPr id="9" name="Graphic 8">
            <a:extLst>
              <a:ext uri="{FF2B5EF4-FFF2-40B4-BE49-F238E27FC236}">
                <a16:creationId xmlns:a16="http://schemas.microsoft.com/office/drawing/2014/main" id="{04DEBEDA-2C85-4643-8F12-4E7ACFC39D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9315" y="-452266"/>
            <a:ext cx="1228725" cy="1847850"/>
          </a:xfrm>
          <a:prstGeom prst="rect">
            <a:avLst/>
          </a:prstGeom>
        </p:spPr>
      </p:pic>
      <p:sp>
        <p:nvSpPr>
          <p:cNvPr id="3" name="Picture Placeholder 2">
            <a:extLst>
              <a:ext uri="{FF2B5EF4-FFF2-40B4-BE49-F238E27FC236}">
                <a16:creationId xmlns:a16="http://schemas.microsoft.com/office/drawing/2014/main" id="{AE8B0C27-3DDB-4C63-BCD6-198D72E7D895}"/>
              </a:ext>
            </a:extLst>
          </p:cNvPr>
          <p:cNvSpPr>
            <a:spLocks noGrp="1"/>
          </p:cNvSpPr>
          <p:nvPr>
            <p:ph type="pic" sz="quarter" idx="17" hasCustomPrompt="1"/>
          </p:nvPr>
        </p:nvSpPr>
        <p:spPr>
          <a:xfrm>
            <a:off x="4332304" y="798513"/>
            <a:ext cx="7097696" cy="5016500"/>
          </a:xfrm>
          <a:ln>
            <a:noFill/>
          </a:ln>
        </p:spPr>
        <p:txBody>
          <a:bodyPr>
            <a:noAutofit/>
          </a:bodyPr>
          <a:lstStyle>
            <a:lvl1pPr marL="0" indent="0">
              <a:buNone/>
              <a:defRPr>
                <a:solidFill>
                  <a:schemeClr val="bg2"/>
                </a:solidFill>
                <a:latin typeface="+mn-lt"/>
              </a:defRPr>
            </a:lvl1pPr>
          </a:lstStyle>
          <a:p>
            <a:r>
              <a:rPr lang="en-US"/>
              <a:t>Click icon to insert graphic</a:t>
            </a:r>
          </a:p>
        </p:txBody>
      </p:sp>
      <p:sp>
        <p:nvSpPr>
          <p:cNvPr id="2" name="Номер слайда 5">
            <a:extLst>
              <a:ext uri="{FF2B5EF4-FFF2-40B4-BE49-F238E27FC236}">
                <a16:creationId xmlns:a16="http://schemas.microsoft.com/office/drawing/2014/main" id="{DBA0B3FC-66F6-4FB0-6239-310BADD4EA4F}"/>
              </a:ext>
            </a:extLst>
          </p:cNvPr>
          <p:cNvSpPr txBox="1">
            <a:spLocks/>
          </p:cNvSpPr>
          <p:nvPr userDrawn="1"/>
        </p:nvSpPr>
        <p:spPr>
          <a:xfrm>
            <a:off x="11506200" y="6340475"/>
            <a:ext cx="3810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A50A1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51BA2-B3B8-204A-8518-0F9EA34408B1}" type="slidenum">
              <a:rPr lang="ru-RU" smtClean="0">
                <a:solidFill>
                  <a:srgbClr val="252055"/>
                </a:solidFill>
              </a:rPr>
              <a:pPr/>
              <a:t>‹#›</a:t>
            </a:fld>
            <a:endParaRPr lang="ru-RU">
              <a:solidFill>
                <a:srgbClr val="252055"/>
              </a:solidFill>
            </a:endParaRPr>
          </a:p>
        </p:txBody>
      </p:sp>
    </p:spTree>
    <p:extLst>
      <p:ext uri="{BB962C8B-B14F-4D97-AF65-F5344CB8AC3E}">
        <p14:creationId xmlns:p14="http://schemas.microsoft.com/office/powerpoint/2010/main" val="557435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amp;Graphic_slide_ b">
    <p:spTree>
      <p:nvGrpSpPr>
        <p:cNvPr id="1" name=""/>
        <p:cNvGrpSpPr/>
        <p:nvPr/>
      </p:nvGrpSpPr>
      <p:grpSpPr>
        <a:xfrm>
          <a:off x="0" y="0"/>
          <a:ext cx="0" cy="0"/>
          <a:chOff x="0" y="0"/>
          <a:chExt cx="0" cy="0"/>
        </a:xfrm>
      </p:grpSpPr>
      <p:sp>
        <p:nvSpPr>
          <p:cNvPr id="60" name="Title 10">
            <a:extLst>
              <a:ext uri="{FF2B5EF4-FFF2-40B4-BE49-F238E27FC236}">
                <a16:creationId xmlns:a16="http://schemas.microsoft.com/office/drawing/2014/main" id="{DBDF42E6-2FCA-481E-8760-9431C80A5702}"/>
              </a:ext>
            </a:extLst>
          </p:cNvPr>
          <p:cNvSpPr>
            <a:spLocks noGrp="1"/>
          </p:cNvSpPr>
          <p:nvPr>
            <p:ph type="title" hasCustomPrompt="1"/>
          </p:nvPr>
        </p:nvSpPr>
        <p:spPr>
          <a:xfrm>
            <a:off x="1156377" y="478976"/>
            <a:ext cx="10232974" cy="655413"/>
          </a:xfrm>
          <a:ln>
            <a:noFill/>
          </a:ln>
        </p:spPr>
        <p:txBody>
          <a:bodyPr>
            <a:noAutofit/>
          </a:bodyPr>
          <a:lstStyle>
            <a:lvl1pPr algn="l">
              <a:defRPr/>
            </a:lvl1pPr>
          </a:lstStyle>
          <a:p>
            <a:r>
              <a:rPr lang="en-US"/>
              <a:t>Click to add slide title</a:t>
            </a:r>
          </a:p>
        </p:txBody>
      </p:sp>
      <p:sp>
        <p:nvSpPr>
          <p:cNvPr id="61" name="Text Placeholder 12">
            <a:extLst>
              <a:ext uri="{FF2B5EF4-FFF2-40B4-BE49-F238E27FC236}">
                <a16:creationId xmlns:a16="http://schemas.microsoft.com/office/drawing/2014/main" id="{F5D70680-E5AB-47AC-80BE-C2AEC269C517}"/>
              </a:ext>
            </a:extLst>
          </p:cNvPr>
          <p:cNvSpPr>
            <a:spLocks noGrp="1"/>
          </p:cNvSpPr>
          <p:nvPr>
            <p:ph type="body" sz="quarter" idx="10" hasCustomPrompt="1"/>
          </p:nvPr>
        </p:nvSpPr>
        <p:spPr>
          <a:xfrm>
            <a:off x="1156375" y="990600"/>
            <a:ext cx="10232974" cy="498701"/>
          </a:xfrm>
          <a:ln>
            <a:noFill/>
          </a:ln>
        </p:spPr>
        <p:txBody>
          <a:bodyPr>
            <a:noAutofit/>
          </a:bodyPr>
          <a:lstStyle>
            <a:lvl1pPr marL="0" indent="0" algn="l">
              <a:buNone/>
              <a:defRPr sz="2600" b="0">
                <a:solidFill>
                  <a:schemeClr val="tx1"/>
                </a:solidFill>
                <a:latin typeface="+mn-lt"/>
              </a:defRPr>
            </a:lvl1pPr>
          </a:lstStyle>
          <a:p>
            <a:pPr lvl="0"/>
            <a:r>
              <a:rPr lang="en-US"/>
              <a:t>Click to add subheading</a:t>
            </a:r>
          </a:p>
        </p:txBody>
      </p:sp>
      <p:sp>
        <p:nvSpPr>
          <p:cNvPr id="65" name="Text Placeholder 12">
            <a:extLst>
              <a:ext uri="{FF2B5EF4-FFF2-40B4-BE49-F238E27FC236}">
                <a16:creationId xmlns:a16="http://schemas.microsoft.com/office/drawing/2014/main" id="{33DE6C67-6FBF-4688-AABD-CDD3D04C903A}"/>
              </a:ext>
            </a:extLst>
          </p:cNvPr>
          <p:cNvSpPr>
            <a:spLocks noGrp="1"/>
          </p:cNvSpPr>
          <p:nvPr>
            <p:ph type="body" sz="quarter" idx="11" hasCustomPrompt="1"/>
          </p:nvPr>
        </p:nvSpPr>
        <p:spPr>
          <a:xfrm>
            <a:off x="1156377" y="1524714"/>
            <a:ext cx="3420587" cy="4578806"/>
          </a:xfrm>
          <a:ln>
            <a:noFill/>
          </a:ln>
        </p:spPr>
        <p:txBody>
          <a:bodyPr vert="horz" lIns="91440" tIns="45720" rIns="91440" bIns="45720" rtlCol="0">
            <a:noAutofit/>
          </a:bodyPr>
          <a:lstStyle>
            <a:lvl1pPr>
              <a:lnSpc>
                <a:spcPct val="150000"/>
              </a:lnSpc>
              <a:defRPr lang="en-US" sz="1800" b="0" dirty="0">
                <a:solidFill>
                  <a:schemeClr val="tx1"/>
                </a:solidFill>
              </a:defRPr>
            </a:lvl1pPr>
          </a:lstStyle>
          <a:p>
            <a:pPr marL="0" marR="0" lvl="0" indent="0" fontAlgn="auto">
              <a:spcAft>
                <a:spcPts val="0"/>
              </a:spcAft>
              <a:buClrTx/>
              <a:buSzPct val="90000"/>
              <a:buNone/>
              <a:tabLst/>
            </a:pPr>
            <a:r>
              <a:rPr lang="en-US"/>
              <a:t>Click to add text. Text should be aligned to the right margin and line spacing should be set to 1.5. Click to add text. Text should be aligned to the right margin and line spacing should be set to 1.5. Click to add text. Text should be aligned to the right margin and line spacing should be set to 1.5.</a:t>
            </a:r>
          </a:p>
          <a:p>
            <a:pPr marL="0" marR="0" lvl="0" indent="0" fontAlgn="auto">
              <a:spcAft>
                <a:spcPts val="0"/>
              </a:spcAft>
              <a:buClrTx/>
              <a:buSzPct val="90000"/>
              <a:buNone/>
              <a:tabLst/>
            </a:pPr>
            <a:endParaRPr lang="en-US"/>
          </a:p>
          <a:p>
            <a:pPr marL="0" marR="0" lvl="0" indent="0" fontAlgn="auto">
              <a:spcAft>
                <a:spcPts val="0"/>
              </a:spcAft>
              <a:buClrTx/>
              <a:buSzPct val="90000"/>
              <a:buNone/>
              <a:tabLst/>
            </a:pPr>
            <a:endParaRPr lang="en-US"/>
          </a:p>
        </p:txBody>
      </p:sp>
      <p:sp>
        <p:nvSpPr>
          <p:cNvPr id="8" name="Rectangle 7">
            <a:extLst>
              <a:ext uri="{FF2B5EF4-FFF2-40B4-BE49-F238E27FC236}">
                <a16:creationId xmlns:a16="http://schemas.microsoft.com/office/drawing/2014/main" id="{901510A1-053C-4BAD-9EC9-ADBBB6C95994}"/>
              </a:ext>
            </a:extLst>
          </p:cNvPr>
          <p:cNvSpPr/>
          <p:nvPr userDrawn="1"/>
        </p:nvSpPr>
        <p:spPr>
          <a:xfrm>
            <a:off x="1" y="0"/>
            <a:ext cx="7033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402C80B1-54AA-440A-904B-58EA9E1EC7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7021" y="-452266"/>
            <a:ext cx="1228725" cy="1847850"/>
          </a:xfrm>
          <a:prstGeom prst="rect">
            <a:avLst/>
          </a:prstGeom>
        </p:spPr>
      </p:pic>
      <p:sp>
        <p:nvSpPr>
          <p:cNvPr id="5" name="Picture Placeholder 4">
            <a:extLst>
              <a:ext uri="{FF2B5EF4-FFF2-40B4-BE49-F238E27FC236}">
                <a16:creationId xmlns:a16="http://schemas.microsoft.com/office/drawing/2014/main" id="{37056AC4-6D1F-44B8-826E-34B2CE5932C9}"/>
              </a:ext>
            </a:extLst>
          </p:cNvPr>
          <p:cNvSpPr>
            <a:spLocks noGrp="1"/>
          </p:cNvSpPr>
          <p:nvPr>
            <p:ph type="pic" sz="quarter" idx="18" hasCustomPrompt="1"/>
          </p:nvPr>
        </p:nvSpPr>
        <p:spPr>
          <a:xfrm>
            <a:off x="5007334" y="1588910"/>
            <a:ext cx="6382017" cy="4415001"/>
          </a:xfrm>
          <a:ln>
            <a:noFill/>
          </a:ln>
        </p:spPr>
        <p:txBody>
          <a:bodyPr>
            <a:noAutofit/>
          </a:bodyPr>
          <a:lstStyle>
            <a:lvl1pPr marL="0" indent="0">
              <a:buNone/>
              <a:defRPr>
                <a:solidFill>
                  <a:schemeClr val="bg2"/>
                </a:solidFill>
              </a:defRPr>
            </a:lvl1pPr>
          </a:lstStyle>
          <a:p>
            <a:r>
              <a:rPr lang="en-US"/>
              <a:t>Click icon to insert graphic</a:t>
            </a:r>
          </a:p>
        </p:txBody>
      </p:sp>
    </p:spTree>
    <p:extLst>
      <p:ext uri="{BB962C8B-B14F-4D97-AF65-F5344CB8AC3E}">
        <p14:creationId xmlns:p14="http://schemas.microsoft.com/office/powerpoint/2010/main" val="4239216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ners_slide_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9BBD10-E41E-440A-8620-28341D7A85EA}"/>
              </a:ext>
            </a:extLst>
          </p:cNvPr>
          <p:cNvSpPr/>
          <p:nvPr userDrawn="1"/>
        </p:nvSpPr>
        <p:spPr>
          <a:xfrm>
            <a:off x="-25400" y="6154057"/>
            <a:ext cx="12242800" cy="703942"/>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D07F55D1-FFFA-4056-A4A4-B8551EF40FB6}"/>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chemeClr val="bg1"/>
                </a:solidFill>
                <a:latin typeface="Karla"/>
                <a:ea typeface="Karla" charset="0"/>
                <a:cs typeface="Karla" charset="0"/>
              </a:rPr>
              <a:t>The Policy &amp; Research Group</a:t>
            </a:r>
            <a:endParaRPr lang="ru-RU" sz="1200" b="0">
              <a:solidFill>
                <a:schemeClr val="bg1"/>
              </a:solidFill>
              <a:ea typeface="Karla" charset="0"/>
              <a:cs typeface="Karla" charset="0"/>
            </a:endParaRPr>
          </a:p>
        </p:txBody>
      </p:sp>
      <p:sp>
        <p:nvSpPr>
          <p:cNvPr id="4" name="Text Placeholder 3">
            <a:extLst>
              <a:ext uri="{FF2B5EF4-FFF2-40B4-BE49-F238E27FC236}">
                <a16:creationId xmlns:a16="http://schemas.microsoft.com/office/drawing/2014/main" id="{4D8EF936-0571-4E55-9B6A-C3EDDEECC07A}"/>
              </a:ext>
            </a:extLst>
          </p:cNvPr>
          <p:cNvSpPr>
            <a:spLocks noGrp="1"/>
          </p:cNvSpPr>
          <p:nvPr>
            <p:ph type="body" sz="quarter" idx="11" hasCustomPrompt="1"/>
          </p:nvPr>
        </p:nvSpPr>
        <p:spPr>
          <a:xfrm>
            <a:off x="573317" y="5046748"/>
            <a:ext cx="11161483" cy="876015"/>
          </a:xfrm>
          <a:ln>
            <a:noFill/>
          </a:ln>
        </p:spPr>
        <p:txBody>
          <a:bodyPr>
            <a:noAutofit/>
          </a:bodyPr>
          <a:lstStyle>
            <a:lvl1pPr marL="0" marR="0" indent="0" algn="l" defTabSz="914377" rtl="0" eaLnBrk="1" fontAlgn="auto" latinLnBrk="0" hangingPunct="1">
              <a:lnSpc>
                <a:spcPct val="90000"/>
              </a:lnSpc>
              <a:spcBef>
                <a:spcPts val="1000"/>
              </a:spcBef>
              <a:spcAft>
                <a:spcPts val="0"/>
              </a:spcAft>
              <a:buClrTx/>
              <a:buSzPct val="90000"/>
              <a:buFontTx/>
              <a:buNone/>
              <a:tabLst/>
              <a:defRPr sz="2400" b="0">
                <a:solidFill>
                  <a:schemeClr val="tx1"/>
                </a:solidFill>
                <a:latin typeface="Calibri" panose="020F0502020204030204" pitchFamily="34" charset="0"/>
                <a:cs typeface="Calibri" panose="020F0502020204030204" pitchFamily="34" charset="0"/>
              </a:defRPr>
            </a:lvl1pPr>
          </a:lstStyle>
          <a:p>
            <a:pPr lvl="0"/>
            <a:r>
              <a:rPr lang="en-US"/>
              <a:t>Click to add text (optional)</a:t>
            </a:r>
          </a:p>
        </p:txBody>
      </p:sp>
      <p:sp>
        <p:nvSpPr>
          <p:cNvPr id="2" name="Picture Placeholder 2">
            <a:extLst>
              <a:ext uri="{FF2B5EF4-FFF2-40B4-BE49-F238E27FC236}">
                <a16:creationId xmlns:a16="http://schemas.microsoft.com/office/drawing/2014/main" id="{79BD569B-AF8F-E475-1EE9-BEFE708B2541}"/>
              </a:ext>
            </a:extLst>
          </p:cNvPr>
          <p:cNvSpPr>
            <a:spLocks noGrp="1"/>
          </p:cNvSpPr>
          <p:nvPr>
            <p:ph type="pic" sz="quarter" idx="17" hasCustomPrompt="1"/>
          </p:nvPr>
        </p:nvSpPr>
        <p:spPr>
          <a:xfrm>
            <a:off x="573317" y="1834972"/>
            <a:ext cx="3465283" cy="1828800"/>
          </a:xfrm>
          <a:ln>
            <a:noFill/>
          </a:ln>
        </p:spPr>
        <p:txBody>
          <a:bodyPr>
            <a:noAutofit/>
          </a:bodyPr>
          <a:lstStyle>
            <a:lvl1pPr marL="0" indent="0">
              <a:buNone/>
              <a:defRPr>
                <a:solidFill>
                  <a:schemeClr val="bg2"/>
                </a:solidFill>
                <a:latin typeface="+mn-lt"/>
              </a:defRPr>
            </a:lvl1pPr>
          </a:lstStyle>
          <a:p>
            <a:r>
              <a:rPr lang="en-US"/>
              <a:t>Click icon to insert logo; add/delete and arrange as needed.</a:t>
            </a:r>
          </a:p>
        </p:txBody>
      </p:sp>
      <p:sp>
        <p:nvSpPr>
          <p:cNvPr id="5" name="Picture Placeholder 2">
            <a:extLst>
              <a:ext uri="{FF2B5EF4-FFF2-40B4-BE49-F238E27FC236}">
                <a16:creationId xmlns:a16="http://schemas.microsoft.com/office/drawing/2014/main" id="{F40E5BCA-C4B8-BE1D-D176-5174760DA242}"/>
              </a:ext>
            </a:extLst>
          </p:cNvPr>
          <p:cNvSpPr>
            <a:spLocks noGrp="1"/>
          </p:cNvSpPr>
          <p:nvPr>
            <p:ph type="pic" sz="quarter" idx="18" hasCustomPrompt="1"/>
          </p:nvPr>
        </p:nvSpPr>
        <p:spPr>
          <a:xfrm>
            <a:off x="4419600" y="1833288"/>
            <a:ext cx="3465283" cy="1828800"/>
          </a:xfrm>
          <a:ln>
            <a:noFill/>
          </a:ln>
        </p:spPr>
        <p:txBody>
          <a:bodyPr>
            <a:noAutofit/>
          </a:bodyPr>
          <a:lstStyle>
            <a:lvl1pPr marL="0" indent="0">
              <a:buNone/>
              <a:defRPr>
                <a:solidFill>
                  <a:schemeClr val="bg2"/>
                </a:solidFill>
                <a:latin typeface="+mn-lt"/>
              </a:defRPr>
            </a:lvl1pPr>
          </a:lstStyle>
          <a:p>
            <a:r>
              <a:rPr lang="en-US"/>
              <a:t>Click icon to insert logo; add/delete and arrange as needed.</a:t>
            </a:r>
          </a:p>
        </p:txBody>
      </p:sp>
      <p:sp>
        <p:nvSpPr>
          <p:cNvPr id="6" name="Picture Placeholder 2">
            <a:extLst>
              <a:ext uri="{FF2B5EF4-FFF2-40B4-BE49-F238E27FC236}">
                <a16:creationId xmlns:a16="http://schemas.microsoft.com/office/drawing/2014/main" id="{D1C091D3-2E92-75FF-7F77-CF97449B582B}"/>
              </a:ext>
            </a:extLst>
          </p:cNvPr>
          <p:cNvSpPr>
            <a:spLocks noGrp="1"/>
          </p:cNvSpPr>
          <p:nvPr>
            <p:ph type="pic" sz="quarter" idx="19" hasCustomPrompt="1"/>
          </p:nvPr>
        </p:nvSpPr>
        <p:spPr>
          <a:xfrm>
            <a:off x="8261954" y="1834972"/>
            <a:ext cx="3465283" cy="1828800"/>
          </a:xfrm>
          <a:ln>
            <a:noFill/>
          </a:ln>
        </p:spPr>
        <p:txBody>
          <a:bodyPr>
            <a:noAutofit/>
          </a:bodyPr>
          <a:lstStyle>
            <a:lvl1pPr marL="0" indent="0">
              <a:buNone/>
              <a:defRPr>
                <a:solidFill>
                  <a:schemeClr val="bg2"/>
                </a:solidFill>
                <a:latin typeface="+mn-lt"/>
              </a:defRPr>
            </a:lvl1pPr>
          </a:lstStyle>
          <a:p>
            <a:r>
              <a:rPr lang="en-US"/>
              <a:t>Click icon to insert logo; add/delete and arrange as needed.</a:t>
            </a:r>
          </a:p>
        </p:txBody>
      </p:sp>
      <p:pic>
        <p:nvPicPr>
          <p:cNvPr id="8" name="Picture 7">
            <a:extLst>
              <a:ext uri="{FF2B5EF4-FFF2-40B4-BE49-F238E27FC236}">
                <a16:creationId xmlns:a16="http://schemas.microsoft.com/office/drawing/2014/main" id="{040446D5-BF0B-90D1-8FD3-3EDEAC9CB63C}"/>
              </a:ext>
            </a:extLst>
          </p:cNvPr>
          <p:cNvPicPr>
            <a:picLocks noChangeAspect="1"/>
          </p:cNvPicPr>
          <p:nvPr userDrawn="1"/>
        </p:nvPicPr>
        <p:blipFill rotWithShape="1">
          <a:blip r:embed="rId2"/>
          <a:srcRect l="4361" t="4665" r="7361" b="3372"/>
          <a:stretch/>
        </p:blipFill>
        <p:spPr>
          <a:xfrm>
            <a:off x="-256937" y="-369652"/>
            <a:ext cx="1081668" cy="1682621"/>
          </a:xfrm>
          <a:prstGeom prst="rect">
            <a:avLst/>
          </a:prstGeom>
        </p:spPr>
      </p:pic>
      <p:sp>
        <p:nvSpPr>
          <p:cNvPr id="9" name="Title 8">
            <a:extLst>
              <a:ext uri="{FF2B5EF4-FFF2-40B4-BE49-F238E27FC236}">
                <a16:creationId xmlns:a16="http://schemas.microsoft.com/office/drawing/2014/main" id="{D30ACF7F-4409-FC14-3C88-A7FFDC9CD44E}"/>
              </a:ext>
            </a:extLst>
          </p:cNvPr>
          <p:cNvSpPr>
            <a:spLocks noGrp="1"/>
          </p:cNvSpPr>
          <p:nvPr>
            <p:ph type="title" hasCustomPrompt="1"/>
          </p:nvPr>
        </p:nvSpPr>
        <p:spPr>
          <a:xfrm>
            <a:off x="573317" y="4184091"/>
            <a:ext cx="11153920" cy="832304"/>
          </a:xfrm>
        </p:spPr>
        <p:txBody>
          <a:bodyPr/>
          <a:lstStyle>
            <a:lvl1pPr>
              <a:defRPr/>
            </a:lvl1pPr>
          </a:lstStyle>
          <a:p>
            <a:r>
              <a:rPr lang="en-US"/>
              <a:t>Click to add slide title: acknowledge partners</a:t>
            </a:r>
          </a:p>
        </p:txBody>
      </p:sp>
      <p:sp>
        <p:nvSpPr>
          <p:cNvPr id="10" name="Номер слайда 5">
            <a:extLst>
              <a:ext uri="{FF2B5EF4-FFF2-40B4-BE49-F238E27FC236}">
                <a16:creationId xmlns:a16="http://schemas.microsoft.com/office/drawing/2014/main" id="{5F7F7C16-22E2-E836-5BCE-92A57DA3920C}"/>
              </a:ext>
            </a:extLst>
          </p:cNvPr>
          <p:cNvSpPr txBox="1">
            <a:spLocks/>
          </p:cNvSpPr>
          <p:nvPr userDrawn="1"/>
        </p:nvSpPr>
        <p:spPr>
          <a:xfrm>
            <a:off x="11506200" y="6340475"/>
            <a:ext cx="3810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A50A1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51BA2-B3B8-204A-8518-0F9EA34408B1}" type="slidenum">
              <a:rPr lang="ru-RU" smtClean="0">
                <a:solidFill>
                  <a:schemeClr val="bg1"/>
                </a:solidFill>
              </a:rPr>
              <a:pPr/>
              <a:t>‹#›</a:t>
            </a:fld>
            <a:endParaRPr lang="ru-RU">
              <a:solidFill>
                <a:schemeClr val="bg1"/>
              </a:solidFill>
            </a:endParaRPr>
          </a:p>
        </p:txBody>
      </p:sp>
    </p:spTree>
    <p:extLst>
      <p:ext uri="{BB962C8B-B14F-4D97-AF65-F5344CB8AC3E}">
        <p14:creationId xmlns:p14="http://schemas.microsoft.com/office/powerpoint/2010/main" val="1426612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_Info_slide_b">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3813958" y="-11545"/>
            <a:ext cx="8371115"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4536491" y="2509043"/>
            <a:ext cx="7012575" cy="3533529"/>
          </a:xfrm>
          <a:ln>
            <a:noFill/>
          </a:ln>
        </p:spPr>
        <p:txBody>
          <a:bodyPr>
            <a:noAutofit/>
          </a:bodyPr>
          <a:lstStyle>
            <a:lvl1pPr algn="r">
              <a:defRPr sz="2400" b="0">
                <a:solidFill>
                  <a:schemeClr val="bg1"/>
                </a:solidFill>
              </a:defRPr>
            </a:lvl1pPr>
          </a:lstStyle>
          <a:p>
            <a:r>
              <a:rPr lang="en-US"/>
              <a:t>Click to add: Name</a:t>
            </a:r>
            <a:br>
              <a:rPr lang="en-US"/>
            </a:br>
            <a:r>
              <a:rPr lang="en-US"/>
              <a:t>Title</a:t>
            </a:r>
            <a:br>
              <a:rPr lang="en-US"/>
            </a:br>
            <a:r>
              <a:rPr lang="en-US"/>
              <a:t>Email address</a:t>
            </a:r>
            <a:br>
              <a:rPr lang="en-US"/>
            </a:br>
            <a:r>
              <a:rPr lang="en-US"/>
              <a:t>Phone number</a:t>
            </a:r>
          </a:p>
        </p:txBody>
      </p:sp>
      <p:sp>
        <p:nvSpPr>
          <p:cNvPr id="8" name="TextBox 7">
            <a:extLst>
              <a:ext uri="{FF2B5EF4-FFF2-40B4-BE49-F238E27FC236}">
                <a16:creationId xmlns:a16="http://schemas.microsoft.com/office/drawing/2014/main" id="{D956B2D7-2394-4C0F-9A6C-864245E6891B}"/>
              </a:ext>
            </a:extLst>
          </p:cNvPr>
          <p:cNvSpPr txBox="1"/>
          <p:nvPr userDrawn="1"/>
        </p:nvSpPr>
        <p:spPr>
          <a:xfrm>
            <a:off x="358835" y="2147276"/>
            <a:ext cx="2860901" cy="361766"/>
          </a:xfrm>
          <a:prstGeom prst="rect">
            <a:avLst/>
          </a:prstGeom>
          <a:noFill/>
        </p:spPr>
        <p:txBody>
          <a:bodyPr wrap="square" rtlCol="0">
            <a:spAutoFit/>
          </a:bodyPr>
          <a:lstStyle/>
          <a:p>
            <a:pPr algn="ctr"/>
            <a:r>
              <a:rPr lang="en-US" sz="1751" b="0">
                <a:solidFill>
                  <a:srgbClr val="252055"/>
                </a:solidFill>
                <a:ea typeface="Kozuka Mincho Pro B" panose="02020800000000000000" pitchFamily="18" charset="-128"/>
                <a:cs typeface="Karla" charset="0"/>
              </a:rPr>
              <a:t>The Policy &amp; Research Group</a:t>
            </a:r>
            <a:endParaRPr lang="ru-RU" sz="1751" b="0">
              <a:solidFill>
                <a:srgbClr val="252055"/>
              </a:solidFill>
              <a:ea typeface="Kozuka Mincho Pro B" panose="02020800000000000000" pitchFamily="18" charset="-128"/>
              <a:cs typeface="Karla" charset="0"/>
            </a:endParaRPr>
          </a:p>
        </p:txBody>
      </p:sp>
      <p:pic>
        <p:nvPicPr>
          <p:cNvPr id="10" name="Picture 9">
            <a:extLst>
              <a:ext uri="{FF2B5EF4-FFF2-40B4-BE49-F238E27FC236}">
                <a16:creationId xmlns:a16="http://schemas.microsoft.com/office/drawing/2014/main" id="{D50C7CA7-CF79-491A-8869-B074B5F9228B}"/>
              </a:ext>
            </a:extLst>
          </p:cNvPr>
          <p:cNvPicPr>
            <a:picLocks noChangeAspect="1"/>
          </p:cNvPicPr>
          <p:nvPr userDrawn="1"/>
        </p:nvPicPr>
        <p:blipFill>
          <a:blip r:embed="rId2"/>
          <a:stretch>
            <a:fillRect/>
          </a:stretch>
        </p:blipFill>
        <p:spPr>
          <a:xfrm>
            <a:off x="533432" y="642847"/>
            <a:ext cx="2578608" cy="1389380"/>
          </a:xfrm>
          <a:prstGeom prst="rect">
            <a:avLst/>
          </a:prstGeom>
        </p:spPr>
      </p:pic>
      <p:sp>
        <p:nvSpPr>
          <p:cNvPr id="6" name="Text Placeholder 5">
            <a:extLst>
              <a:ext uri="{FF2B5EF4-FFF2-40B4-BE49-F238E27FC236}">
                <a16:creationId xmlns:a16="http://schemas.microsoft.com/office/drawing/2014/main" id="{66AA710A-C7EB-4673-93AB-A95CC0ACD824}"/>
              </a:ext>
            </a:extLst>
          </p:cNvPr>
          <p:cNvSpPr>
            <a:spLocks noGrp="1"/>
          </p:cNvSpPr>
          <p:nvPr>
            <p:ph type="body" sz="quarter" idx="10" hasCustomPrompt="1"/>
          </p:nvPr>
        </p:nvSpPr>
        <p:spPr>
          <a:xfrm>
            <a:off x="4536491" y="642851"/>
            <a:ext cx="7012575" cy="1866192"/>
          </a:xfrm>
        </p:spPr>
        <p:txBody>
          <a:bodyPr>
            <a:noAutofit/>
          </a:bodyPr>
          <a:lstStyle>
            <a:lvl1pPr marL="0" indent="0">
              <a:buNone/>
              <a:defRPr sz="3600">
                <a:solidFill>
                  <a:schemeClr val="bg1"/>
                </a:solidFill>
              </a:defRPr>
            </a:lvl1pPr>
          </a:lstStyle>
          <a:p>
            <a:pPr lvl="0"/>
            <a:r>
              <a:rPr lang="en-US"/>
              <a:t>Click to add slide title</a:t>
            </a:r>
          </a:p>
        </p:txBody>
      </p:sp>
      <p:sp>
        <p:nvSpPr>
          <p:cNvPr id="3" name="TextBox 2">
            <a:extLst>
              <a:ext uri="{FF2B5EF4-FFF2-40B4-BE49-F238E27FC236}">
                <a16:creationId xmlns:a16="http://schemas.microsoft.com/office/drawing/2014/main" id="{F0264EAC-759E-9711-BBCA-3CDC52CC8086}"/>
              </a:ext>
            </a:extLst>
          </p:cNvPr>
          <p:cNvSpPr txBox="1"/>
          <p:nvPr userDrawn="1"/>
        </p:nvSpPr>
        <p:spPr>
          <a:xfrm>
            <a:off x="8153400" y="6042572"/>
            <a:ext cx="3534700" cy="400110"/>
          </a:xfrm>
          <a:prstGeom prst="rect">
            <a:avLst/>
          </a:prstGeom>
          <a:noFill/>
        </p:spPr>
        <p:txBody>
          <a:bodyPr wrap="square" rtlCol="0">
            <a:spAutoFit/>
          </a:bodyPr>
          <a:lstStyle/>
          <a:p>
            <a:r>
              <a:rPr lang="en-US" sz="2000" b="0">
                <a:solidFill>
                  <a:schemeClr val="bg1"/>
                </a:solidFill>
                <a:latin typeface="Karla"/>
                <a:ea typeface="Karla" charset="0"/>
                <a:cs typeface="Karla" charset="0"/>
              </a:rPr>
              <a:t>www.policyandresearch.com</a:t>
            </a:r>
            <a:endParaRPr lang="ru-RU" sz="2000" b="0">
              <a:solidFill>
                <a:schemeClr val="bg1"/>
              </a:solidFill>
              <a:ea typeface="Karla" charset="0"/>
              <a:cs typeface="Karla" charset="0"/>
            </a:endParaRPr>
          </a:p>
        </p:txBody>
      </p:sp>
    </p:spTree>
    <p:extLst>
      <p:ext uri="{BB962C8B-B14F-4D97-AF65-F5344CB8AC3E}">
        <p14:creationId xmlns:p14="http://schemas.microsoft.com/office/powerpoint/2010/main" val="30556142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_right_SECTION_SEPARATOR">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2373085" y="0"/>
            <a:ext cx="9818915" cy="6858000"/>
          </a:xfrm>
          <a:prstGeom prst="rect">
            <a:avLst/>
          </a:prstGeom>
          <a:solidFill>
            <a:srgbClr val="A50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2636115" y="2773372"/>
            <a:ext cx="7868600" cy="1311263"/>
          </a:xfrm>
          <a:ln>
            <a:noFill/>
          </a:ln>
        </p:spPr>
        <p:txBody>
          <a:bodyPr>
            <a:noAutofit/>
          </a:bodyPr>
          <a:lstStyle>
            <a:lvl1pPr algn="l">
              <a:defRPr sz="3600" b="1">
                <a:solidFill>
                  <a:schemeClr val="bg1"/>
                </a:solidFill>
                <a:latin typeface="+mn-lt"/>
              </a:defRPr>
            </a:lvl1pPr>
          </a:lstStyle>
          <a:p>
            <a:r>
              <a:rPr lang="en-US"/>
              <a:t>Click here to add section title or introduction. Text should be 36pt, bold, aligned to the left and vertically centered </a:t>
            </a:r>
          </a:p>
        </p:txBody>
      </p:sp>
    </p:spTree>
    <p:extLst>
      <p:ext uri="{BB962C8B-B14F-4D97-AF65-F5344CB8AC3E}">
        <p14:creationId xmlns:p14="http://schemas.microsoft.com/office/powerpoint/2010/main" val="522525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_FINAL_SLIDE">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3820885" y="-1"/>
            <a:ext cx="8371115" cy="6858000"/>
          </a:xfrm>
          <a:prstGeom prst="rect">
            <a:avLst/>
          </a:prstGeom>
          <a:solidFill>
            <a:srgbClr val="A50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5040085" y="4787229"/>
            <a:ext cx="6509659" cy="1311263"/>
          </a:xfrm>
          <a:ln>
            <a:noFill/>
          </a:ln>
        </p:spPr>
        <p:txBody>
          <a:bodyPr>
            <a:noAutofit/>
          </a:bodyPr>
          <a:lstStyle>
            <a:lvl1pPr algn="r">
              <a:defRPr sz="3200" b="0">
                <a:solidFill>
                  <a:schemeClr val="bg1"/>
                </a:solidFill>
                <a:latin typeface="+mn-lt"/>
              </a:defRPr>
            </a:lvl1pPr>
          </a:lstStyle>
          <a:p>
            <a:r>
              <a:rPr lang="en-US"/>
              <a:t>Click here to add: Name</a:t>
            </a:r>
            <a:br>
              <a:rPr lang="en-US"/>
            </a:br>
            <a:r>
              <a:rPr lang="en-US"/>
              <a:t>Title</a:t>
            </a:r>
            <a:br>
              <a:rPr lang="en-US"/>
            </a:br>
            <a:r>
              <a:rPr lang="en-US"/>
              <a:t>Email address</a:t>
            </a:r>
            <a:br>
              <a:rPr lang="en-US"/>
            </a:br>
            <a:r>
              <a:rPr lang="en-US"/>
              <a:t>Phone number</a:t>
            </a:r>
          </a:p>
        </p:txBody>
      </p:sp>
      <p:grpSp>
        <p:nvGrpSpPr>
          <p:cNvPr id="4" name="Group 3">
            <a:extLst>
              <a:ext uri="{FF2B5EF4-FFF2-40B4-BE49-F238E27FC236}">
                <a16:creationId xmlns:a16="http://schemas.microsoft.com/office/drawing/2014/main" id="{3240422F-7C5D-467C-8F64-FA3848F6A6AD}"/>
              </a:ext>
            </a:extLst>
          </p:cNvPr>
          <p:cNvGrpSpPr/>
          <p:nvPr userDrawn="1"/>
        </p:nvGrpSpPr>
        <p:grpSpPr>
          <a:xfrm>
            <a:off x="358835" y="625391"/>
            <a:ext cx="2860901" cy="1883655"/>
            <a:chOff x="801516" y="2672956"/>
            <a:chExt cx="2860901" cy="1883655"/>
          </a:xfrm>
        </p:grpSpPr>
        <p:pic>
          <p:nvPicPr>
            <p:cNvPr id="5" name="Graphic 4">
              <a:extLst>
                <a:ext uri="{FF2B5EF4-FFF2-40B4-BE49-F238E27FC236}">
                  <a16:creationId xmlns:a16="http://schemas.microsoft.com/office/drawing/2014/main" id="{E401952E-F148-45AD-BB5B-887F0AEFA9A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41479" y="2672956"/>
              <a:ext cx="2579525" cy="1388975"/>
            </a:xfrm>
            <a:prstGeom prst="rect">
              <a:avLst/>
            </a:prstGeom>
          </p:spPr>
        </p:pic>
        <p:sp>
          <p:nvSpPr>
            <p:cNvPr id="6" name="TextBox 5">
              <a:extLst>
                <a:ext uri="{FF2B5EF4-FFF2-40B4-BE49-F238E27FC236}">
                  <a16:creationId xmlns:a16="http://schemas.microsoft.com/office/drawing/2014/main" id="{210A7332-E29D-4A8B-9BD0-A6E97C5E3994}"/>
                </a:ext>
              </a:extLst>
            </p:cNvPr>
            <p:cNvSpPr txBox="1"/>
            <p:nvPr/>
          </p:nvSpPr>
          <p:spPr>
            <a:xfrm>
              <a:off x="801516" y="4194845"/>
              <a:ext cx="2860901" cy="361766"/>
            </a:xfrm>
            <a:prstGeom prst="rect">
              <a:avLst/>
            </a:prstGeom>
            <a:noFill/>
          </p:spPr>
          <p:txBody>
            <a:bodyPr wrap="square" rtlCol="0">
              <a:spAutoFit/>
            </a:bodyPr>
            <a:lstStyle/>
            <a:p>
              <a:pPr algn="ctr"/>
              <a:r>
                <a:rPr lang="en-US" sz="1751" b="0">
                  <a:solidFill>
                    <a:srgbClr val="A50A1F"/>
                  </a:solidFill>
                  <a:ea typeface="Kozuka Mincho Pro B" panose="02020800000000000000" pitchFamily="18" charset="-128"/>
                  <a:cs typeface="Karla" charset="0"/>
                </a:rPr>
                <a:t>The Policy &amp; Research Group</a:t>
              </a:r>
              <a:endParaRPr lang="ru-RU" sz="1751" b="0">
                <a:solidFill>
                  <a:srgbClr val="A50A1F"/>
                </a:solidFill>
                <a:ea typeface="Kozuka Mincho Pro B" panose="02020800000000000000" pitchFamily="18" charset="-128"/>
                <a:cs typeface="Karla" charset="0"/>
              </a:endParaRPr>
            </a:p>
          </p:txBody>
        </p:sp>
      </p:grpSp>
      <p:sp>
        <p:nvSpPr>
          <p:cNvPr id="7" name="TextBox 6">
            <a:extLst>
              <a:ext uri="{FF2B5EF4-FFF2-40B4-BE49-F238E27FC236}">
                <a16:creationId xmlns:a16="http://schemas.microsoft.com/office/drawing/2014/main" id="{A318ED9A-C13E-4B3D-9744-4F69EE97AD2B}"/>
              </a:ext>
            </a:extLst>
          </p:cNvPr>
          <p:cNvSpPr txBox="1"/>
          <p:nvPr userDrawn="1"/>
        </p:nvSpPr>
        <p:spPr>
          <a:xfrm>
            <a:off x="-11563" y="2487938"/>
            <a:ext cx="2579525" cy="307777"/>
          </a:xfrm>
          <a:prstGeom prst="rect">
            <a:avLst/>
          </a:prstGeom>
          <a:noFill/>
        </p:spPr>
        <p:txBody>
          <a:bodyPr wrap="square" rtlCol="0">
            <a:spAutoFit/>
          </a:bodyPr>
          <a:lstStyle/>
          <a:p>
            <a:pPr algn="ctr"/>
            <a:r>
              <a:rPr lang="en-US" sz="1400" b="1"/>
              <a:t> </a:t>
            </a:r>
            <a:r>
              <a:rPr lang="en-US" sz="1400" b="0"/>
              <a:t>New Orleans | Seattle</a:t>
            </a:r>
            <a:endParaRPr lang="ru-RU" sz="1400" b="0">
              <a:solidFill>
                <a:srgbClr val="A50A1F"/>
              </a:solidFill>
              <a:latin typeface="Kozuka Mincho Pro B" panose="02020800000000000000" pitchFamily="18" charset="-128"/>
              <a:ea typeface="Kozuka Mincho Pro B" panose="02020800000000000000" pitchFamily="18" charset="-128"/>
              <a:cs typeface="Karla" charset="0"/>
            </a:endParaRPr>
          </a:p>
        </p:txBody>
      </p:sp>
      <p:sp>
        <p:nvSpPr>
          <p:cNvPr id="9" name="Text Placeholder 8">
            <a:extLst>
              <a:ext uri="{FF2B5EF4-FFF2-40B4-BE49-F238E27FC236}">
                <a16:creationId xmlns:a16="http://schemas.microsoft.com/office/drawing/2014/main" id="{8ACAC6C3-4394-4FC1-A451-CEE3430FFB92}"/>
              </a:ext>
            </a:extLst>
          </p:cNvPr>
          <p:cNvSpPr>
            <a:spLocks noGrp="1"/>
          </p:cNvSpPr>
          <p:nvPr>
            <p:ph type="body" sz="quarter" idx="10" hasCustomPrompt="1"/>
          </p:nvPr>
        </p:nvSpPr>
        <p:spPr>
          <a:xfrm>
            <a:off x="4510771" y="625391"/>
            <a:ext cx="7038975" cy="3649663"/>
          </a:xfrm>
        </p:spPr>
        <p:txBody>
          <a:bodyPr>
            <a:noAutofit/>
          </a:bodyPr>
          <a:lstStyle>
            <a:lvl1pPr marL="0" indent="0">
              <a:buNone/>
              <a:defRPr sz="3600">
                <a:solidFill>
                  <a:schemeClr val="bg1"/>
                </a:solidFill>
                <a:latin typeface="+mn-lt"/>
              </a:defRPr>
            </a:lvl1pPr>
          </a:lstStyle>
          <a:p>
            <a:pPr lvl="0"/>
            <a:r>
              <a:rPr lang="en-US"/>
              <a:t>Click to add text</a:t>
            </a:r>
          </a:p>
        </p:txBody>
      </p:sp>
    </p:spTree>
    <p:extLst>
      <p:ext uri="{BB962C8B-B14F-4D97-AF65-F5344CB8AC3E}">
        <p14:creationId xmlns:p14="http://schemas.microsoft.com/office/powerpoint/2010/main" val="331867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ief_Text_slide1_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67FD43-B7FA-465D-BFBB-70296DA9555D}"/>
              </a:ext>
            </a:extLst>
          </p:cNvPr>
          <p:cNvSpPr/>
          <p:nvPr userDrawn="1"/>
        </p:nvSpPr>
        <p:spPr>
          <a:xfrm flipH="1">
            <a:off x="-4" y="0"/>
            <a:ext cx="4687153"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4">
            <a:extLst>
              <a:ext uri="{FF2B5EF4-FFF2-40B4-BE49-F238E27FC236}">
                <a16:creationId xmlns:a16="http://schemas.microsoft.com/office/drawing/2014/main" id="{8EE2B852-35F8-84D4-D309-B03E00F10D2A}"/>
              </a:ext>
            </a:extLst>
          </p:cNvPr>
          <p:cNvSpPr>
            <a:spLocks noGrp="1"/>
          </p:cNvSpPr>
          <p:nvPr>
            <p:ph type="body" sz="quarter" idx="11" hasCustomPrompt="1"/>
          </p:nvPr>
        </p:nvSpPr>
        <p:spPr>
          <a:xfrm>
            <a:off x="5410199" y="914401"/>
            <a:ext cx="6064251" cy="5022902"/>
          </a:xfrm>
          <a:noFill/>
          <a:ln>
            <a:noFill/>
          </a:ln>
        </p:spPr>
        <p:txBody>
          <a:bodyPr>
            <a:noAutofit/>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1CB2016-1656-CD18-BBC4-FEA5A1E676A6}"/>
              </a:ext>
            </a:extLst>
          </p:cNvPr>
          <p:cNvSpPr>
            <a:spLocks noGrp="1"/>
          </p:cNvSpPr>
          <p:nvPr>
            <p:ph type="title" hasCustomPrompt="1"/>
          </p:nvPr>
        </p:nvSpPr>
        <p:spPr>
          <a:xfrm>
            <a:off x="375138" y="1611289"/>
            <a:ext cx="4057444" cy="3629126"/>
          </a:xfrm>
        </p:spPr>
        <p:txBody>
          <a:bodyPr/>
          <a:lstStyle>
            <a:lvl1pPr>
              <a:defRPr>
                <a:solidFill>
                  <a:schemeClr val="bg1"/>
                </a:solidFill>
              </a:defRPr>
            </a:lvl1pPr>
          </a:lstStyle>
          <a:p>
            <a:pPr lvl="0"/>
            <a:r>
              <a:rPr lang="da-DK"/>
              <a:t>Click to add slide title</a:t>
            </a:r>
            <a:endParaRPr lang="en-US"/>
          </a:p>
        </p:txBody>
      </p:sp>
    </p:spTree>
    <p:extLst>
      <p:ext uri="{BB962C8B-B14F-4D97-AF65-F5344CB8AC3E}">
        <p14:creationId xmlns:p14="http://schemas.microsoft.com/office/powerpoint/2010/main" val="362032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_Title_Slide_b">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76200" y="0"/>
            <a:ext cx="9818915"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2286000" y="2763085"/>
            <a:ext cx="7391400" cy="1311263"/>
          </a:xfrm>
          <a:ln>
            <a:noFill/>
          </a:ln>
        </p:spPr>
        <p:txBody>
          <a:bodyPr>
            <a:noAutofit/>
          </a:bodyPr>
          <a:lstStyle>
            <a:lvl1pPr algn="l">
              <a:defRPr sz="3600" b="1">
                <a:solidFill>
                  <a:schemeClr val="bg1"/>
                </a:solidFill>
                <a:latin typeface="Century Gothic" panose="020B0502020202020204" pitchFamily="34" charset="0"/>
              </a:defRPr>
            </a:lvl1pPr>
          </a:lstStyle>
          <a:p>
            <a:r>
              <a:rPr lang="en-US"/>
              <a:t>Click to add section title</a:t>
            </a:r>
          </a:p>
        </p:txBody>
      </p:sp>
    </p:spTree>
    <p:extLst>
      <p:ext uri="{BB962C8B-B14F-4D97-AF65-F5344CB8AC3E}">
        <p14:creationId xmlns:p14="http://schemas.microsoft.com/office/powerpoint/2010/main" val="546163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69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25205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_slide1_b">
    <p:spTree>
      <p:nvGrpSpPr>
        <p:cNvPr id="1" name=""/>
        <p:cNvGrpSpPr/>
        <p:nvPr/>
      </p:nvGrpSpPr>
      <p:grpSpPr>
        <a:xfrm>
          <a:off x="0" y="0"/>
          <a:ext cx="0" cy="0"/>
          <a:chOff x="0" y="0"/>
          <a:chExt cx="0" cy="0"/>
        </a:xfrm>
      </p:grpSpPr>
      <p:sp>
        <p:nvSpPr>
          <p:cNvPr id="61" name="Прямоугольник 26">
            <a:extLst>
              <a:ext uri="{FF2B5EF4-FFF2-40B4-BE49-F238E27FC236}">
                <a16:creationId xmlns:a16="http://schemas.microsoft.com/office/drawing/2014/main" id="{72403ED5-19E1-4274-B522-C6522FB5A830}"/>
              </a:ext>
            </a:extLst>
          </p:cNvPr>
          <p:cNvSpPr/>
          <p:nvPr userDrawn="1"/>
        </p:nvSpPr>
        <p:spPr>
          <a:xfrm>
            <a:off x="4973771" y="5261694"/>
            <a:ext cx="393056" cy="584775"/>
          </a:xfrm>
          <a:prstGeom prst="rect">
            <a:avLst/>
          </a:prstGeom>
        </p:spPr>
        <p:txBody>
          <a:bodyPr wrap="none">
            <a:spAutoFit/>
          </a:bodyPr>
          <a:lstStyle/>
          <a:p>
            <a:pPr algn="ctr"/>
            <a:r>
              <a:rPr lang="ru-RU" sz="3200">
                <a:solidFill>
                  <a:schemeClr val="bg1"/>
                </a:solidFill>
                <a:latin typeface="Pe-icon-7-stroke" charset="0"/>
              </a:rPr>
              <a:t></a:t>
            </a:r>
            <a:endParaRPr lang="ru-RU" sz="3200">
              <a:solidFill>
                <a:schemeClr val="bg1"/>
              </a:solidFill>
              <a:effectLst/>
              <a:latin typeface="Pe-icon-7-stroke" charset="0"/>
            </a:endParaRPr>
          </a:p>
        </p:txBody>
      </p:sp>
      <p:sp>
        <p:nvSpPr>
          <p:cNvPr id="9" name="Title 10">
            <a:extLst>
              <a:ext uri="{FF2B5EF4-FFF2-40B4-BE49-F238E27FC236}">
                <a16:creationId xmlns:a16="http://schemas.microsoft.com/office/drawing/2014/main" id="{2213643C-3824-4B67-A336-3ACDDC9F40BC}"/>
              </a:ext>
            </a:extLst>
          </p:cNvPr>
          <p:cNvSpPr>
            <a:spLocks noGrp="1"/>
          </p:cNvSpPr>
          <p:nvPr>
            <p:ph type="title" hasCustomPrompt="1"/>
          </p:nvPr>
        </p:nvSpPr>
        <p:spPr>
          <a:xfrm>
            <a:off x="4482442" y="1020557"/>
            <a:ext cx="6947558" cy="655413"/>
          </a:xfrm>
          <a:ln>
            <a:noFill/>
          </a:ln>
        </p:spPr>
        <p:txBody>
          <a:bodyPr>
            <a:noAutofit/>
          </a:bodyPr>
          <a:lstStyle>
            <a:lvl1pPr>
              <a:defRPr/>
            </a:lvl1pPr>
          </a:lstStyle>
          <a:p>
            <a:r>
              <a:rPr lang="en-US"/>
              <a:t>Click to add slide title</a:t>
            </a:r>
          </a:p>
        </p:txBody>
      </p:sp>
      <p:sp>
        <p:nvSpPr>
          <p:cNvPr id="10" name="Text Placeholder 12">
            <a:extLst>
              <a:ext uri="{FF2B5EF4-FFF2-40B4-BE49-F238E27FC236}">
                <a16:creationId xmlns:a16="http://schemas.microsoft.com/office/drawing/2014/main" id="{03D0B631-A78F-4110-9742-77C0F49E3A78}"/>
              </a:ext>
            </a:extLst>
          </p:cNvPr>
          <p:cNvSpPr>
            <a:spLocks noGrp="1"/>
          </p:cNvSpPr>
          <p:nvPr>
            <p:ph type="body" sz="quarter" idx="10" hasCustomPrompt="1"/>
          </p:nvPr>
        </p:nvSpPr>
        <p:spPr>
          <a:xfrm>
            <a:off x="4482442" y="1666475"/>
            <a:ext cx="6947558" cy="463974"/>
          </a:xfrm>
          <a:ln>
            <a:noFill/>
          </a:ln>
        </p:spPr>
        <p:txBody>
          <a:bodyPr>
            <a:noAutofit/>
          </a:bodyPr>
          <a:lstStyle>
            <a:lvl1pPr marL="0" indent="0">
              <a:buNone/>
              <a:defRPr sz="2600" b="0">
                <a:solidFill>
                  <a:schemeClr val="tx1"/>
                </a:solidFill>
                <a:latin typeface="+mn-lt"/>
              </a:defRPr>
            </a:lvl1pPr>
          </a:lstStyle>
          <a:p>
            <a:pPr lvl="0"/>
            <a:r>
              <a:rPr lang="en-US"/>
              <a:t>Subhead Goes Here</a:t>
            </a:r>
          </a:p>
        </p:txBody>
      </p:sp>
      <p:sp>
        <p:nvSpPr>
          <p:cNvPr id="3" name="Text Placeholder 2">
            <a:extLst>
              <a:ext uri="{FF2B5EF4-FFF2-40B4-BE49-F238E27FC236}">
                <a16:creationId xmlns:a16="http://schemas.microsoft.com/office/drawing/2014/main" id="{B04D1F0B-8A92-47D4-AA9C-1C5948109DED}"/>
              </a:ext>
            </a:extLst>
          </p:cNvPr>
          <p:cNvSpPr>
            <a:spLocks noGrp="1"/>
          </p:cNvSpPr>
          <p:nvPr>
            <p:ph type="body" sz="quarter" idx="11" hasCustomPrompt="1"/>
          </p:nvPr>
        </p:nvSpPr>
        <p:spPr>
          <a:xfrm>
            <a:off x="4496999" y="2160625"/>
            <a:ext cx="6933001" cy="3576472"/>
          </a:xfrm>
          <a:ln>
            <a:noFill/>
          </a:ln>
        </p:spPr>
        <p:txBody>
          <a:bodyPr>
            <a:noAutofit/>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2" name="Picture 41">
            <a:extLst>
              <a:ext uri="{FF2B5EF4-FFF2-40B4-BE49-F238E27FC236}">
                <a16:creationId xmlns:a16="http://schemas.microsoft.com/office/drawing/2014/main" id="{5255F007-6C75-4E4E-AAB1-3132C0CB6EF7}"/>
              </a:ext>
            </a:extLst>
          </p:cNvPr>
          <p:cNvPicPr>
            <a:picLocks noChangeAspect="1"/>
          </p:cNvPicPr>
          <p:nvPr userDrawn="1"/>
        </p:nvPicPr>
        <p:blipFill>
          <a:blip r:embed="rId2"/>
          <a:stretch>
            <a:fillRect/>
          </a:stretch>
        </p:blipFill>
        <p:spPr>
          <a:xfrm>
            <a:off x="556308" y="491788"/>
            <a:ext cx="3806373" cy="5780429"/>
          </a:xfrm>
          <a:prstGeom prst="rect">
            <a:avLst/>
          </a:prstGeom>
        </p:spPr>
      </p:pic>
    </p:spTree>
    <p:extLst>
      <p:ext uri="{BB962C8B-B14F-4D97-AF65-F5344CB8AC3E}">
        <p14:creationId xmlns:p14="http://schemas.microsoft.com/office/powerpoint/2010/main" val="387908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mmary_slide2_b">
    <p:spTree>
      <p:nvGrpSpPr>
        <p:cNvPr id="1" name=""/>
        <p:cNvGrpSpPr/>
        <p:nvPr/>
      </p:nvGrpSpPr>
      <p:grpSpPr>
        <a:xfrm>
          <a:off x="0" y="0"/>
          <a:ext cx="0" cy="0"/>
          <a:chOff x="0" y="0"/>
          <a:chExt cx="0" cy="0"/>
        </a:xfrm>
      </p:grpSpPr>
      <p:sp>
        <p:nvSpPr>
          <p:cNvPr id="2" name="Прямоугольник 18">
            <a:extLst>
              <a:ext uri="{FF2B5EF4-FFF2-40B4-BE49-F238E27FC236}">
                <a16:creationId xmlns:a16="http://schemas.microsoft.com/office/drawing/2014/main" id="{389ED7D3-C976-59CF-C666-B2F25A5C1B50}"/>
              </a:ext>
            </a:extLst>
          </p:cNvPr>
          <p:cNvSpPr/>
          <p:nvPr userDrawn="1"/>
        </p:nvSpPr>
        <p:spPr>
          <a:xfrm>
            <a:off x="1" y="-1"/>
            <a:ext cx="12268199"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5" name="TextBox 4">
            <a:extLst>
              <a:ext uri="{FF2B5EF4-FFF2-40B4-BE49-F238E27FC236}">
                <a16:creationId xmlns:a16="http://schemas.microsoft.com/office/drawing/2014/main" id="{C9E2FA95-D0A4-42C8-8CC4-7A91E9B94E78}"/>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rgbClr val="202656"/>
                </a:solidFill>
                <a:latin typeface="Karla"/>
                <a:ea typeface="Karla" charset="0"/>
                <a:cs typeface="Karla" charset="0"/>
              </a:rPr>
              <a:t>The Policy &amp; Research Group</a:t>
            </a:r>
            <a:endParaRPr lang="ru-RU" sz="1200" b="0">
              <a:solidFill>
                <a:srgbClr val="202656"/>
              </a:solidFill>
              <a:ea typeface="Karla" charset="0"/>
              <a:cs typeface="Karla" charset="0"/>
            </a:endParaRPr>
          </a:p>
        </p:txBody>
      </p:sp>
      <p:sp>
        <p:nvSpPr>
          <p:cNvPr id="9" name="Title 10">
            <a:extLst>
              <a:ext uri="{FF2B5EF4-FFF2-40B4-BE49-F238E27FC236}">
                <a16:creationId xmlns:a16="http://schemas.microsoft.com/office/drawing/2014/main" id="{2213643C-3824-4B67-A336-3ACDDC9F40BC}"/>
              </a:ext>
            </a:extLst>
          </p:cNvPr>
          <p:cNvSpPr>
            <a:spLocks noGrp="1"/>
          </p:cNvSpPr>
          <p:nvPr>
            <p:ph type="title" hasCustomPrompt="1"/>
          </p:nvPr>
        </p:nvSpPr>
        <p:spPr>
          <a:xfrm>
            <a:off x="4482442" y="1020557"/>
            <a:ext cx="6809214" cy="655413"/>
          </a:xfrm>
          <a:ln>
            <a:noFill/>
          </a:ln>
        </p:spPr>
        <p:txBody>
          <a:bodyPr>
            <a:noAutofit/>
          </a:bodyPr>
          <a:lstStyle>
            <a:lvl1pPr>
              <a:defRPr>
                <a:solidFill>
                  <a:schemeClr val="bg1"/>
                </a:solidFill>
              </a:defRPr>
            </a:lvl1pPr>
          </a:lstStyle>
          <a:p>
            <a:r>
              <a:rPr lang="en-US"/>
              <a:t>Click to add slide title</a:t>
            </a:r>
          </a:p>
        </p:txBody>
      </p:sp>
      <p:sp>
        <p:nvSpPr>
          <p:cNvPr id="10" name="Text Placeholder 12">
            <a:extLst>
              <a:ext uri="{FF2B5EF4-FFF2-40B4-BE49-F238E27FC236}">
                <a16:creationId xmlns:a16="http://schemas.microsoft.com/office/drawing/2014/main" id="{03D0B631-A78F-4110-9742-77C0F49E3A78}"/>
              </a:ext>
            </a:extLst>
          </p:cNvPr>
          <p:cNvSpPr>
            <a:spLocks noGrp="1"/>
          </p:cNvSpPr>
          <p:nvPr>
            <p:ph type="body" sz="quarter" idx="10" hasCustomPrompt="1"/>
          </p:nvPr>
        </p:nvSpPr>
        <p:spPr>
          <a:xfrm>
            <a:off x="4482442" y="1666475"/>
            <a:ext cx="6794657" cy="463974"/>
          </a:xfrm>
          <a:ln>
            <a:noFill/>
          </a:ln>
        </p:spPr>
        <p:txBody>
          <a:bodyPr>
            <a:noAutofit/>
          </a:bodyPr>
          <a:lstStyle>
            <a:lvl1pPr marL="0" indent="0">
              <a:buNone/>
              <a:defRPr sz="2600" b="0">
                <a:solidFill>
                  <a:schemeClr val="bg1"/>
                </a:solidFill>
                <a:latin typeface="+mn-lt"/>
              </a:defRPr>
            </a:lvl1pPr>
          </a:lstStyle>
          <a:p>
            <a:pPr lvl="0"/>
            <a:r>
              <a:rPr lang="en-US"/>
              <a:t>Subhead Goes Here</a:t>
            </a:r>
          </a:p>
        </p:txBody>
      </p:sp>
      <p:sp>
        <p:nvSpPr>
          <p:cNvPr id="3" name="Text Placeholder 2">
            <a:extLst>
              <a:ext uri="{FF2B5EF4-FFF2-40B4-BE49-F238E27FC236}">
                <a16:creationId xmlns:a16="http://schemas.microsoft.com/office/drawing/2014/main" id="{B04D1F0B-8A92-47D4-AA9C-1C5948109DED}"/>
              </a:ext>
            </a:extLst>
          </p:cNvPr>
          <p:cNvSpPr>
            <a:spLocks noGrp="1"/>
          </p:cNvSpPr>
          <p:nvPr>
            <p:ph type="body" sz="quarter" idx="11" hasCustomPrompt="1"/>
          </p:nvPr>
        </p:nvSpPr>
        <p:spPr>
          <a:xfrm>
            <a:off x="4496999" y="2160625"/>
            <a:ext cx="6794657" cy="3576472"/>
          </a:xfrm>
          <a:ln>
            <a:noFill/>
          </a:ln>
        </p:spPr>
        <p:txBody>
          <a:bodyPr>
            <a:noAutofit/>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2" name="Picture 41">
            <a:extLst>
              <a:ext uri="{FF2B5EF4-FFF2-40B4-BE49-F238E27FC236}">
                <a16:creationId xmlns:a16="http://schemas.microsoft.com/office/drawing/2014/main" id="{5255F007-6C75-4E4E-AAB1-3132C0CB6EF7}"/>
              </a:ext>
            </a:extLst>
          </p:cNvPr>
          <p:cNvPicPr>
            <a:picLocks noChangeAspect="1"/>
          </p:cNvPicPr>
          <p:nvPr userDrawn="1"/>
        </p:nvPicPr>
        <p:blipFill>
          <a:blip r:embed="rId2"/>
          <a:stretch>
            <a:fillRect/>
          </a:stretch>
        </p:blipFill>
        <p:spPr>
          <a:xfrm>
            <a:off x="556308" y="491788"/>
            <a:ext cx="3806373" cy="5780429"/>
          </a:xfrm>
          <a:prstGeom prst="rect">
            <a:avLst/>
          </a:prstGeom>
        </p:spPr>
      </p:pic>
    </p:spTree>
    <p:extLst>
      <p:ext uri="{BB962C8B-B14F-4D97-AF65-F5344CB8AC3E}">
        <p14:creationId xmlns:p14="http://schemas.microsoft.com/office/powerpoint/2010/main" val="140870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_Background_slide">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1" y="-1"/>
            <a:ext cx="12268199"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3" name="Title 1">
            <a:extLst>
              <a:ext uri="{FF2B5EF4-FFF2-40B4-BE49-F238E27FC236}">
                <a16:creationId xmlns:a16="http://schemas.microsoft.com/office/drawing/2014/main" id="{258471C7-ADF2-4131-EAC8-8CCA43EE56FF}"/>
              </a:ext>
            </a:extLst>
          </p:cNvPr>
          <p:cNvSpPr>
            <a:spLocks noGrp="1"/>
          </p:cNvSpPr>
          <p:nvPr>
            <p:ph type="title" hasCustomPrompt="1"/>
          </p:nvPr>
        </p:nvSpPr>
        <p:spPr>
          <a:xfrm>
            <a:off x="1284517" y="381909"/>
            <a:ext cx="10602683" cy="832304"/>
          </a:xfrm>
        </p:spPr>
        <p:txBody>
          <a:bodyPr/>
          <a:lstStyle>
            <a:lvl1pPr>
              <a:defRPr>
                <a:solidFill>
                  <a:schemeClr val="bg1"/>
                </a:solidFill>
              </a:defRPr>
            </a:lvl1pPr>
          </a:lstStyle>
          <a:p>
            <a:r>
              <a:rPr lang="en-US"/>
              <a:t>Click to add slide title</a:t>
            </a:r>
          </a:p>
        </p:txBody>
      </p:sp>
      <p:sp>
        <p:nvSpPr>
          <p:cNvPr id="2" name="Picture Placeholder 2">
            <a:extLst>
              <a:ext uri="{FF2B5EF4-FFF2-40B4-BE49-F238E27FC236}">
                <a16:creationId xmlns:a16="http://schemas.microsoft.com/office/drawing/2014/main" id="{07FEB6D3-0FE2-FD0B-3E91-0770352D99BB}"/>
              </a:ext>
            </a:extLst>
          </p:cNvPr>
          <p:cNvSpPr>
            <a:spLocks noGrp="1"/>
          </p:cNvSpPr>
          <p:nvPr>
            <p:ph type="pic" sz="quarter" idx="17" hasCustomPrompt="1"/>
          </p:nvPr>
        </p:nvSpPr>
        <p:spPr>
          <a:xfrm>
            <a:off x="304800" y="1223161"/>
            <a:ext cx="11582401" cy="4840289"/>
          </a:xfrm>
          <a:ln>
            <a:noFill/>
          </a:ln>
        </p:spPr>
        <p:txBody>
          <a:bodyPr>
            <a:noAutofit/>
          </a:bodyPr>
          <a:lstStyle>
            <a:lvl1pPr marL="0" indent="0">
              <a:buNone/>
              <a:defRPr>
                <a:solidFill>
                  <a:schemeClr val="bg2"/>
                </a:solidFill>
              </a:defRPr>
            </a:lvl1pPr>
          </a:lstStyle>
          <a:p>
            <a:r>
              <a:rPr lang="en-US"/>
              <a:t>Click icon to insert graphic; to maintain original proportions, you may need to remove this box and insert the image or copy/paste it on the slide.</a:t>
            </a:r>
          </a:p>
        </p:txBody>
      </p:sp>
    </p:spTree>
    <p:extLst>
      <p:ext uri="{BB962C8B-B14F-4D97-AF65-F5344CB8AC3E}">
        <p14:creationId xmlns:p14="http://schemas.microsoft.com/office/powerpoint/2010/main" val="37855208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3000">
              <a:srgbClr val="25205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99A1-6D2D-EB84-669F-4A12E3FEB91E}"/>
              </a:ext>
            </a:extLst>
          </p:cNvPr>
          <p:cNvSpPr>
            <a:spLocks noGrp="1"/>
          </p:cNvSpPr>
          <p:nvPr>
            <p:ph type="title"/>
          </p:nvPr>
        </p:nvSpPr>
        <p:spPr/>
        <p:txBody>
          <a:bodyPr/>
          <a:lstStyle>
            <a:lvl1pPr>
              <a:defRPr>
                <a:solidFill>
                  <a:schemeClr val="bg1"/>
                </a:solidFill>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1458204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4518" y="381909"/>
            <a:ext cx="10069284" cy="832304"/>
          </a:xfrm>
          <a:prstGeom prst="rect">
            <a:avLst/>
          </a:prstGeom>
        </p:spPr>
        <p:txBody>
          <a:bodyPr vert="horz" lIns="91440" tIns="45720" rIns="91440" bIns="45720" rtlCol="0" anchor="ctr">
            <a:normAutofit/>
          </a:bodyPr>
          <a:lstStyle/>
          <a:p>
            <a:r>
              <a:rPr lang="en-US"/>
              <a:t>Master Slide</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List Level 1</a:t>
            </a:r>
            <a:endParaRPr lang="ru-RU"/>
          </a:p>
          <a:p>
            <a:pPr lvl="1"/>
            <a:r>
              <a:rPr lang="en-US"/>
              <a:t>List Item</a:t>
            </a:r>
            <a:endParaRPr lang="ru-RU"/>
          </a:p>
          <a:p>
            <a:pPr lvl="2"/>
            <a:r>
              <a:rPr lang="en-US"/>
              <a:t>Sub List Item</a:t>
            </a:r>
            <a:endParaRPr lang="ru-RU"/>
          </a:p>
          <a:p>
            <a:pPr lvl="3"/>
            <a:r>
              <a:rPr lang="en-US"/>
              <a:t>Sub List Item</a:t>
            </a:r>
            <a:endParaRPr lang="ru-RU"/>
          </a:p>
          <a:p>
            <a:pPr lvl="4"/>
            <a:r>
              <a:rPr lang="en-US"/>
              <a:t>Sub List Item</a:t>
            </a:r>
            <a:endParaRPr lang="ru-RU"/>
          </a:p>
        </p:txBody>
      </p:sp>
      <p:sp>
        <p:nvSpPr>
          <p:cNvPr id="4" name="Дата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1BA2-B3B8-204A-8518-0F9EA34408B1}" type="slidenum">
              <a:rPr lang="ru-RU" smtClean="0"/>
              <a:t>‹#›</a:t>
            </a:fld>
            <a:endParaRPr lang="ru-RU"/>
          </a:p>
        </p:txBody>
      </p:sp>
    </p:spTree>
    <p:extLst>
      <p:ext uri="{BB962C8B-B14F-4D97-AF65-F5344CB8AC3E}">
        <p14:creationId xmlns:p14="http://schemas.microsoft.com/office/powerpoint/2010/main" val="4127361945"/>
      </p:ext>
    </p:extLst>
  </p:cSld>
  <p:clrMap bg1="lt1" tx1="dk1" bg2="lt2" tx2="dk2" accent1="accent1" accent2="accent2" accent3="accent3" accent4="accent4" accent5="accent5" accent6="accent6" hlink="hlink" folHlink="folHlink"/>
  <p:sldLayoutIdLst>
    <p:sldLayoutId id="2147483701" r:id="rId1"/>
    <p:sldLayoutId id="2147483723" r:id="rId2"/>
    <p:sldLayoutId id="2147483716" r:id="rId3"/>
    <p:sldLayoutId id="2147483743" r:id="rId4"/>
    <p:sldLayoutId id="2147483745" r:id="rId5"/>
    <p:sldLayoutId id="2147483713" r:id="rId6"/>
    <p:sldLayoutId id="2147483733" r:id="rId7"/>
    <p:sldLayoutId id="2147483729" r:id="rId8"/>
    <p:sldLayoutId id="2147483744" r:id="rId9"/>
    <p:sldLayoutId id="2147483704" r:id="rId10"/>
    <p:sldLayoutId id="2147483742" r:id="rId11"/>
    <p:sldLayoutId id="2147483705" r:id="rId12"/>
    <p:sldLayoutId id="2147483706" r:id="rId13"/>
    <p:sldLayoutId id="2147483709" r:id="rId14"/>
    <p:sldLayoutId id="2147483712" r:id="rId15"/>
    <p:sldLayoutId id="2147483737" r:id="rId16"/>
    <p:sldLayoutId id="2147483722" r:id="rId17"/>
    <p:sldLayoutId id="2147483747" r:id="rId18"/>
    <p:sldLayoutId id="2147483748" r:id="rId19"/>
  </p:sldLayoutIdLst>
  <p:hf hdr="0" ftr="0" dt="0"/>
  <p:txStyles>
    <p:titleStyle>
      <a:lvl1pPr algn="l" defTabSz="914377" rtl="0" eaLnBrk="1" latinLnBrk="0" hangingPunct="1">
        <a:lnSpc>
          <a:spcPct val="90000"/>
        </a:lnSpc>
        <a:spcBef>
          <a:spcPct val="0"/>
        </a:spcBef>
        <a:buNone/>
        <a:defRPr sz="3600" b="1" kern="1200">
          <a:solidFill>
            <a:srgbClr val="252055"/>
          </a:solidFill>
          <a:latin typeface="Century Gothic" panose="020B0502020202020204" pitchFamily="34" charset="0"/>
          <a:ea typeface="+mj-ea"/>
          <a:cs typeface="+mj-cs"/>
        </a:defRPr>
      </a:lvl1pPr>
    </p:titleStyle>
    <p:body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hyperlink" Target="https://www.youtube.com/watch?v=xBn3zLAg1XI"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4.xml"/><Relationship Id="rId1" Type="http://schemas.openxmlformats.org/officeDocument/2006/relationships/slideLayout" Target="../slideLayouts/slideLayout4.xml"/><Relationship Id="rId4" Type="http://schemas.openxmlformats.org/officeDocument/2006/relationships/slide" Target="slide56.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5" Type="http://schemas.openxmlformats.org/officeDocument/2006/relationships/hyperlink" Target="https://youtu.be/NgV86P_CNCM" TargetMode="External"/><Relationship Id="rId4" Type="http://schemas.microsoft.com/office/2018/10/relationships/comments" Target="../comments/modernComment_342_474CD54B.xml"/></Relationships>
</file>

<file path=ppt/slides/_rels/slide3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6.svg"/><Relationship Id="rId4" Type="http://schemas.openxmlformats.org/officeDocument/2006/relationships/hyperlink" Target="https://youtu.be/BE0Lu_zFcSY"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openxmlformats.org/officeDocument/2006/relationships/image" Target="../media/image6.svg"/><Relationship Id="rId4" Type="http://schemas.openxmlformats.org/officeDocument/2006/relationships/hyperlink" Target="https://youtu.be/J6RQxKTXQGU"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svg"/><Relationship Id="rId5" Type="http://schemas.openxmlformats.org/officeDocument/2006/relationships/hyperlink" Target="https://youtu.be/3SKGG-rX_fY" TargetMode="Externa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s://www.youtube.com/watch?v=xwI-cjgg1UE" TargetMode="External"/><Relationship Id="rId5" Type="http://schemas.openxmlformats.org/officeDocument/2006/relationships/image" Target="../media/image38.png"/><Relationship Id="rId4" Type="http://schemas.microsoft.com/office/2018/10/relationships/comments" Target="../comments/modernComment_361_C6EAF70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50.xml"/><Relationship Id="rId7" Type="http://schemas.openxmlformats.org/officeDocument/2006/relationships/slide" Target="slide17.xml"/><Relationship Id="rId2" Type="http://schemas.openxmlformats.org/officeDocument/2006/relationships/slide" Target="slide10.xml"/><Relationship Id="rId1" Type="http://schemas.openxmlformats.org/officeDocument/2006/relationships/slideLayout" Target="../slideLayouts/slideLayout12.xml"/><Relationship Id="rId6" Type="http://schemas.openxmlformats.org/officeDocument/2006/relationships/slide" Target="slide61.xml"/><Relationship Id="rId11" Type="http://schemas.openxmlformats.org/officeDocument/2006/relationships/slide" Target="slide62.xml"/><Relationship Id="rId5" Type="http://schemas.openxmlformats.org/officeDocument/2006/relationships/slide" Target="slide59.xml"/><Relationship Id="rId10" Type="http://schemas.openxmlformats.org/officeDocument/2006/relationships/slide" Target="slide60.xml"/><Relationship Id="rId4" Type="http://schemas.openxmlformats.org/officeDocument/2006/relationships/slide" Target="slide58.xml"/><Relationship Id="rId9" Type="http://schemas.openxmlformats.org/officeDocument/2006/relationships/slide" Target="slide7.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hyperlink" Target="https://www.samhsa.gov/grants/grants-management/performance-measures" TargetMode="Externa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policyandresearch.com/" TargetMode="External"/><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EC93D-43AD-63DA-BC8B-B2F084757471}"/>
            </a:ext>
          </a:extLst>
        </p:cNvPr>
        <p:cNvGrpSpPr/>
        <p:nvPr/>
      </p:nvGrpSpPr>
      <p:grpSpPr>
        <a:xfrm>
          <a:off x="0" y="0"/>
          <a:ext cx="0" cy="0"/>
          <a:chOff x="0" y="0"/>
          <a:chExt cx="0" cy="0"/>
        </a:xfrm>
      </p:grpSpPr>
      <p:grpSp>
        <p:nvGrpSpPr>
          <p:cNvPr id="2" name="Group 1" descr="SUPRT Data Collection Training">
            <a:extLst>
              <a:ext uri="{FF2B5EF4-FFF2-40B4-BE49-F238E27FC236}">
                <a16:creationId xmlns:a16="http://schemas.microsoft.com/office/drawing/2014/main" id="{51278527-862F-8CCA-4E0E-9B9A79009A75}"/>
              </a:ext>
            </a:extLst>
          </p:cNvPr>
          <p:cNvGrpSpPr/>
          <p:nvPr/>
        </p:nvGrpSpPr>
        <p:grpSpPr>
          <a:xfrm>
            <a:off x="1295400" y="2362200"/>
            <a:ext cx="10491216" cy="1694180"/>
            <a:chOff x="1295400" y="2362200"/>
            <a:chExt cx="10491216" cy="1694180"/>
          </a:xfrm>
        </p:grpSpPr>
        <p:sp>
          <p:nvSpPr>
            <p:cNvPr id="4" name="Title 1">
              <a:extLst>
                <a:ext uri="{FF2B5EF4-FFF2-40B4-BE49-F238E27FC236}">
                  <a16:creationId xmlns:a16="http://schemas.microsoft.com/office/drawing/2014/main" id="{6A0781AC-9AB6-5AA4-49F2-3E47477EFDDF}"/>
                </a:ext>
              </a:extLst>
            </p:cNvPr>
            <p:cNvSpPr txBox="1">
              <a:spLocks/>
            </p:cNvSpPr>
            <p:nvPr/>
          </p:nvSpPr>
          <p:spPr>
            <a:xfrm>
              <a:off x="4648200" y="3048000"/>
              <a:ext cx="7138416" cy="5334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500"/>
                <a:t>SUPRT Data Collection Training</a:t>
              </a:r>
            </a:p>
          </p:txBody>
        </p:sp>
        <p:pic>
          <p:nvPicPr>
            <p:cNvPr id="5" name="Picture 4">
              <a:extLst>
                <a:ext uri="{FF2B5EF4-FFF2-40B4-BE49-F238E27FC236}">
                  <a16:creationId xmlns:a16="http://schemas.microsoft.com/office/drawing/2014/main" id="{0404BFBA-872D-93C4-FEF2-2EEACAE6A7E8}"/>
                </a:ext>
              </a:extLst>
            </p:cNvPr>
            <p:cNvPicPr>
              <a:picLocks noChangeAspect="1"/>
            </p:cNvPicPr>
            <p:nvPr/>
          </p:nvPicPr>
          <p:blipFill>
            <a:blip r:embed="rId2"/>
            <a:stretch>
              <a:fillRect/>
            </a:stretch>
          </p:blipFill>
          <p:spPr>
            <a:xfrm>
              <a:off x="1295400" y="2362200"/>
              <a:ext cx="3144299" cy="1694180"/>
            </a:xfrm>
            <a:prstGeom prst="rect">
              <a:avLst/>
            </a:prstGeom>
            <a:ln>
              <a:solidFill>
                <a:schemeClr val="bg1"/>
              </a:solidFill>
            </a:ln>
          </p:spPr>
        </p:pic>
      </p:grpSp>
    </p:spTree>
    <p:extLst>
      <p:ext uri="{BB962C8B-B14F-4D97-AF65-F5344CB8AC3E}">
        <p14:creationId xmlns:p14="http://schemas.microsoft.com/office/powerpoint/2010/main" val="4238523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18701-C42F-BDCB-8B54-D600EF0FB5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3483E3-9970-3A1E-285F-C7F1BA15EFA2}"/>
              </a:ext>
              <a:ext uri="{C183D7F6-B498-43B3-948B-1728B52AA6E4}">
                <adec:decorative xmlns:adec="http://schemas.microsoft.com/office/drawing/2017/decorative" val="1"/>
              </a:ext>
            </a:extLst>
          </p:cNvPr>
          <p:cNvSpPr/>
          <p:nvPr/>
        </p:nvSpPr>
        <p:spPr>
          <a:xfrm>
            <a:off x="6096000" y="0"/>
            <a:ext cx="6172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B3CF32A-8311-6341-847E-396016627EFB}"/>
              </a:ext>
            </a:extLst>
          </p:cNvPr>
          <p:cNvSpPr txBox="1">
            <a:spLocks/>
          </p:cNvSpPr>
          <p:nvPr/>
        </p:nvSpPr>
        <p:spPr>
          <a:xfrm>
            <a:off x="706582" y="1096717"/>
            <a:ext cx="5560412"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What is  SUPRT?</a:t>
            </a:r>
          </a:p>
        </p:txBody>
      </p:sp>
      <p:sp>
        <p:nvSpPr>
          <p:cNvPr id="7" name="Text Placeholder 2">
            <a:extLst>
              <a:ext uri="{FF2B5EF4-FFF2-40B4-BE49-F238E27FC236}">
                <a16:creationId xmlns:a16="http://schemas.microsoft.com/office/drawing/2014/main" id="{8BED2217-0DD5-8D42-C7BC-719E28140600}"/>
              </a:ext>
            </a:extLst>
          </p:cNvPr>
          <p:cNvSpPr txBox="1">
            <a:spLocks/>
          </p:cNvSpPr>
          <p:nvPr/>
        </p:nvSpPr>
        <p:spPr>
          <a:xfrm>
            <a:off x="753978" y="2472812"/>
            <a:ext cx="5189622" cy="2514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A questionnaire that collects data from clients receiving SAMHSA-funded services</a:t>
            </a:r>
          </a:p>
          <a:p>
            <a:r>
              <a:rPr lang="en-US" sz="3200"/>
              <a:t>Used to standardize the data that are collected across all grant programs</a:t>
            </a:r>
          </a:p>
          <a:p>
            <a:pPr marL="0" indent="0">
              <a:buNone/>
            </a:pPr>
            <a:endParaRPr lang="en-US" sz="3200"/>
          </a:p>
        </p:txBody>
      </p:sp>
      <p:grpSp>
        <p:nvGrpSpPr>
          <p:cNvPr id="11" name="Group 10" descr="Image of paper-based SUPRT">
            <a:extLst>
              <a:ext uri="{FF2B5EF4-FFF2-40B4-BE49-F238E27FC236}">
                <a16:creationId xmlns:a16="http://schemas.microsoft.com/office/drawing/2014/main" id="{67C8BCB0-65B1-53F7-CD8F-8141D83804C7}"/>
              </a:ext>
            </a:extLst>
          </p:cNvPr>
          <p:cNvGrpSpPr/>
          <p:nvPr/>
        </p:nvGrpSpPr>
        <p:grpSpPr>
          <a:xfrm>
            <a:off x="7086600" y="609600"/>
            <a:ext cx="4366592" cy="5466911"/>
            <a:chOff x="7086600" y="609600"/>
            <a:chExt cx="4366592" cy="5466911"/>
          </a:xfrm>
        </p:grpSpPr>
        <p:pic>
          <p:nvPicPr>
            <p:cNvPr id="5" name="Picture 4">
              <a:extLst>
                <a:ext uri="{FF2B5EF4-FFF2-40B4-BE49-F238E27FC236}">
                  <a16:creationId xmlns:a16="http://schemas.microsoft.com/office/drawing/2014/main" id="{F8A0B1D8-5B5D-6D0E-D404-D549957DCB9F}"/>
                </a:ext>
              </a:extLst>
            </p:cNvPr>
            <p:cNvPicPr>
              <a:picLocks noChangeAspect="1"/>
            </p:cNvPicPr>
            <p:nvPr/>
          </p:nvPicPr>
          <p:blipFill>
            <a:blip r:embed="rId2"/>
            <a:stretch>
              <a:fillRect/>
            </a:stretch>
          </p:blipFill>
          <p:spPr>
            <a:xfrm>
              <a:off x="7162800" y="685800"/>
              <a:ext cx="4290392" cy="539071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C495763-440A-3255-242F-7632769A83D3}"/>
                </a:ext>
              </a:extLst>
            </p:cNvPr>
            <p:cNvPicPr>
              <a:picLocks noChangeAspect="1"/>
            </p:cNvPicPr>
            <p:nvPr/>
          </p:nvPicPr>
          <p:blipFill>
            <a:blip r:embed="rId2"/>
            <a:stretch>
              <a:fillRect/>
            </a:stretch>
          </p:blipFill>
          <p:spPr>
            <a:xfrm>
              <a:off x="7086600" y="609600"/>
              <a:ext cx="4290392" cy="539071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27059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BC6E9D-1989-225B-F93A-A302CE5E1D23}"/>
              </a:ext>
            </a:extLst>
          </p:cNvPr>
          <p:cNvSpPr txBox="1"/>
          <p:nvPr/>
        </p:nvSpPr>
        <p:spPr>
          <a:xfrm>
            <a:off x="1752600" y="1655703"/>
            <a:ext cx="9367684" cy="3477875"/>
          </a:xfrm>
          <a:prstGeom prst="rect">
            <a:avLst/>
          </a:prstGeom>
          <a:noFill/>
        </p:spPr>
        <p:txBody>
          <a:bodyPr wrap="square">
            <a:spAutoFit/>
          </a:bodyPr>
          <a:lstStyle/>
          <a:p>
            <a:r>
              <a:rPr lang="en-US" sz="4400" b="1">
                <a:solidFill>
                  <a:srgbClr val="202656"/>
                </a:solidFill>
                <a:latin typeface="Century Gothic" panose="020B0502020202020204" pitchFamily="34" charset="0"/>
              </a:rPr>
              <a:t>SUPRT data will help SAMHSA provide timely, accurate information to stakeholders and Congress on the status of grant activities.</a:t>
            </a:r>
          </a:p>
        </p:txBody>
      </p:sp>
    </p:spTree>
    <p:extLst>
      <p:ext uri="{BB962C8B-B14F-4D97-AF65-F5344CB8AC3E}">
        <p14:creationId xmlns:p14="http://schemas.microsoft.com/office/powerpoint/2010/main" val="235800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B35C2-A859-7099-9FA7-FA65A27BD8D1}"/>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D3B065C7-3526-8C64-B99C-667014EC7DAE}"/>
              </a:ext>
            </a:extLst>
          </p:cNvPr>
          <p:cNvSpPr txBox="1">
            <a:spLocks/>
          </p:cNvSpPr>
          <p:nvPr/>
        </p:nvSpPr>
        <p:spPr>
          <a:xfrm>
            <a:off x="768924" y="678872"/>
            <a:ext cx="4343400" cy="1600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latin typeface="Century Gothic" panose="020B0502020202020204" pitchFamily="34" charset="0"/>
              </a:rPr>
              <a:t>The tool has two parts:</a:t>
            </a:r>
          </a:p>
          <a:p>
            <a:endParaRPr lang="en-US" sz="3200" u="sng"/>
          </a:p>
          <a:p>
            <a:pPr marL="0" indent="0">
              <a:buNone/>
            </a:pPr>
            <a:endParaRPr lang="en-US" sz="3200"/>
          </a:p>
        </p:txBody>
      </p:sp>
      <p:sp>
        <p:nvSpPr>
          <p:cNvPr id="4" name="Rectangle 3">
            <a:extLst>
              <a:ext uri="{FF2B5EF4-FFF2-40B4-BE49-F238E27FC236}">
                <a16:creationId xmlns:a16="http://schemas.microsoft.com/office/drawing/2014/main" id="{95E4658A-6E38-3DDB-0BB9-304A71D1807D}"/>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descr="Image of SUPRT-A">
            <a:extLst>
              <a:ext uri="{FF2B5EF4-FFF2-40B4-BE49-F238E27FC236}">
                <a16:creationId xmlns:a16="http://schemas.microsoft.com/office/drawing/2014/main" id="{2689FD66-1BB6-151A-12B1-092E6E9FA850}"/>
              </a:ext>
            </a:extLst>
          </p:cNvPr>
          <p:cNvGrpSpPr/>
          <p:nvPr/>
        </p:nvGrpSpPr>
        <p:grpSpPr>
          <a:xfrm>
            <a:off x="8763000" y="533400"/>
            <a:ext cx="2895600" cy="3942911"/>
            <a:chOff x="6172200" y="19489"/>
            <a:chExt cx="4366592" cy="5466911"/>
          </a:xfrm>
        </p:grpSpPr>
        <p:pic>
          <p:nvPicPr>
            <p:cNvPr id="2" name="Picture 1">
              <a:extLst>
                <a:ext uri="{FF2B5EF4-FFF2-40B4-BE49-F238E27FC236}">
                  <a16:creationId xmlns:a16="http://schemas.microsoft.com/office/drawing/2014/main" id="{727AD573-3040-4AD6-C376-734B09688671}"/>
                </a:ext>
              </a:extLst>
            </p:cNvPr>
            <p:cNvPicPr>
              <a:picLocks noChangeAspect="1"/>
            </p:cNvPicPr>
            <p:nvPr/>
          </p:nvPicPr>
          <p:blipFill>
            <a:blip r:embed="rId2"/>
            <a:stretch>
              <a:fillRect/>
            </a:stretch>
          </p:blipFill>
          <p:spPr>
            <a:xfrm>
              <a:off x="6248400" y="95689"/>
              <a:ext cx="4290392" cy="5390711"/>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DAC81866-0800-1FEE-E3B5-D59078890D7E}"/>
                </a:ext>
              </a:extLst>
            </p:cNvPr>
            <p:cNvPicPr>
              <a:picLocks noChangeAspect="1"/>
            </p:cNvPicPr>
            <p:nvPr/>
          </p:nvPicPr>
          <p:blipFill>
            <a:blip r:embed="rId2"/>
            <a:stretch>
              <a:fillRect/>
            </a:stretch>
          </p:blipFill>
          <p:spPr>
            <a:xfrm>
              <a:off x="6172200" y="19489"/>
              <a:ext cx="4290392" cy="5390711"/>
            </a:xfrm>
            <a:prstGeom prst="rect">
              <a:avLst/>
            </a:prstGeom>
            <a:effectLst>
              <a:outerShdw blurRad="50800" dist="38100" dir="2700000" algn="tl" rotWithShape="0">
                <a:prstClr val="black">
                  <a:alpha val="40000"/>
                </a:prstClr>
              </a:outerShdw>
            </a:effectLst>
          </p:spPr>
        </p:pic>
      </p:grpSp>
      <p:grpSp>
        <p:nvGrpSpPr>
          <p:cNvPr id="18" name="Group 17" descr="Image of SUPRT-C">
            <a:extLst>
              <a:ext uri="{FF2B5EF4-FFF2-40B4-BE49-F238E27FC236}">
                <a16:creationId xmlns:a16="http://schemas.microsoft.com/office/drawing/2014/main" id="{65EF3495-A2CB-803C-CF11-77E82E1A35B2}"/>
              </a:ext>
            </a:extLst>
          </p:cNvPr>
          <p:cNvGrpSpPr/>
          <p:nvPr/>
        </p:nvGrpSpPr>
        <p:grpSpPr>
          <a:xfrm>
            <a:off x="7036070" y="2251859"/>
            <a:ext cx="3022330" cy="3996541"/>
            <a:chOff x="7036070" y="2251859"/>
            <a:chExt cx="3022330" cy="3996541"/>
          </a:xfrm>
        </p:grpSpPr>
        <p:pic>
          <p:nvPicPr>
            <p:cNvPr id="8" name="Picture 7">
              <a:extLst>
                <a:ext uri="{FF2B5EF4-FFF2-40B4-BE49-F238E27FC236}">
                  <a16:creationId xmlns:a16="http://schemas.microsoft.com/office/drawing/2014/main" id="{FE90F14E-D7F0-C0A5-6061-F3F0F62F3EF1}"/>
                </a:ext>
              </a:extLst>
            </p:cNvPr>
            <p:cNvPicPr>
              <a:picLocks noChangeAspect="1"/>
            </p:cNvPicPr>
            <p:nvPr/>
          </p:nvPicPr>
          <p:blipFill>
            <a:blip r:embed="rId3"/>
            <a:stretch>
              <a:fillRect/>
            </a:stretch>
          </p:blipFill>
          <p:spPr>
            <a:xfrm>
              <a:off x="7036070" y="2387153"/>
              <a:ext cx="2971800" cy="386124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0017F21-5DB6-C179-C1E4-84D8048A3971}"/>
                </a:ext>
              </a:extLst>
            </p:cNvPr>
            <p:cNvPicPr>
              <a:picLocks noChangeAspect="1"/>
            </p:cNvPicPr>
            <p:nvPr/>
          </p:nvPicPr>
          <p:blipFill>
            <a:blip r:embed="rId3"/>
            <a:stretch>
              <a:fillRect/>
            </a:stretch>
          </p:blipFill>
          <p:spPr>
            <a:xfrm>
              <a:off x="7086600" y="2251859"/>
              <a:ext cx="2971800" cy="3861247"/>
            </a:xfrm>
            <a:prstGeom prst="rect">
              <a:avLst/>
            </a:prstGeom>
            <a:effectLst>
              <a:outerShdw blurRad="50800" dist="38100" dir="2700000" algn="tl" rotWithShape="0">
                <a:prstClr val="black">
                  <a:alpha val="40000"/>
                </a:prstClr>
              </a:outerShdw>
            </a:effectLst>
          </p:spPr>
        </p:pic>
      </p:grpSp>
      <p:sp>
        <p:nvSpPr>
          <p:cNvPr id="19" name="Flowchart: Alternate Process 18">
            <a:extLst>
              <a:ext uri="{FF2B5EF4-FFF2-40B4-BE49-F238E27FC236}">
                <a16:creationId xmlns:a16="http://schemas.microsoft.com/office/drawing/2014/main" id="{2BC5C0F3-FAB1-E729-FFC1-5CDC7EA7A56D}"/>
              </a:ext>
              <a:ext uri="{C183D7F6-B498-43B3-948B-1728B52AA6E4}">
                <adec:decorative xmlns:adec="http://schemas.microsoft.com/office/drawing/2017/decorative" val="1"/>
              </a:ext>
            </a:extLst>
          </p:cNvPr>
          <p:cNvSpPr/>
          <p:nvPr/>
        </p:nvSpPr>
        <p:spPr>
          <a:xfrm>
            <a:off x="873902" y="175260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20" name="Flowchart: Alternate Process 19">
            <a:extLst>
              <a:ext uri="{FF2B5EF4-FFF2-40B4-BE49-F238E27FC236}">
                <a16:creationId xmlns:a16="http://schemas.microsoft.com/office/drawing/2014/main" id="{E8A81519-3E72-5F00-6877-346B0CC651AC}"/>
              </a:ext>
              <a:ext uri="{C183D7F6-B498-43B3-948B-1728B52AA6E4}">
                <adec:decorative xmlns:adec="http://schemas.microsoft.com/office/drawing/2017/decorative" val="1"/>
              </a:ext>
            </a:extLst>
          </p:cNvPr>
          <p:cNvSpPr/>
          <p:nvPr/>
        </p:nvSpPr>
        <p:spPr>
          <a:xfrm>
            <a:off x="3190009" y="175260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SUPRT-C</a:t>
            </a:r>
          </a:p>
        </p:txBody>
      </p:sp>
    </p:spTree>
    <p:extLst>
      <p:ext uri="{BB962C8B-B14F-4D97-AF65-F5344CB8AC3E}">
        <p14:creationId xmlns:p14="http://schemas.microsoft.com/office/powerpoint/2010/main" val="31837087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DF267-BE7C-5917-8A49-20EBC717F2A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04C8C2C-E9DA-3219-20AC-3E5C24065F3F}"/>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CB44C22-39D0-0B81-3C43-33D5BC363359}"/>
              </a:ext>
              <a:ext uri="{C183D7F6-B498-43B3-948B-1728B52AA6E4}">
                <adec:decorative xmlns:adec="http://schemas.microsoft.com/office/drawing/2017/decorative" val="1"/>
              </a:ext>
            </a:extLst>
          </p:cNvPr>
          <p:cNvGrpSpPr/>
          <p:nvPr/>
        </p:nvGrpSpPr>
        <p:grpSpPr>
          <a:xfrm>
            <a:off x="969816" y="1634838"/>
            <a:ext cx="10591800" cy="2430802"/>
            <a:chOff x="1219200" y="1634838"/>
            <a:chExt cx="10591800" cy="2430802"/>
          </a:xfrm>
        </p:grpSpPr>
        <p:sp>
          <p:nvSpPr>
            <p:cNvPr id="6" name="Text Placeholder 2">
              <a:extLst>
                <a:ext uri="{FF2B5EF4-FFF2-40B4-BE49-F238E27FC236}">
                  <a16:creationId xmlns:a16="http://schemas.microsoft.com/office/drawing/2014/main" id="{F24B7026-E017-66BE-380D-984C639D74CE}"/>
                </a:ext>
              </a:extLst>
            </p:cNvPr>
            <p:cNvSpPr txBox="1">
              <a:spLocks/>
            </p:cNvSpPr>
            <p:nvPr/>
          </p:nvSpPr>
          <p:spPr>
            <a:xfrm>
              <a:off x="6781800" y="1634838"/>
              <a:ext cx="5029200" cy="533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0"/>
                <a:t>Completed by: Grantee staff (provider)</a:t>
              </a:r>
            </a:p>
            <a:p>
              <a:pPr marL="0" indent="0">
                <a:buNone/>
              </a:pPr>
              <a:r>
                <a:rPr lang="en-US" sz="2400" b="0"/>
                <a:t>Sections: Behavioral health history, screenings, diagnoses, services received</a:t>
              </a:r>
            </a:p>
            <a:p>
              <a:pPr marL="0" indent="0">
                <a:buNone/>
              </a:pPr>
              <a:endParaRPr lang="en-US" sz="3600" b="0"/>
            </a:p>
          </p:txBody>
        </p:sp>
        <p:sp>
          <p:nvSpPr>
            <p:cNvPr id="13" name="Text Placeholder 2">
              <a:extLst>
                <a:ext uri="{FF2B5EF4-FFF2-40B4-BE49-F238E27FC236}">
                  <a16:creationId xmlns:a16="http://schemas.microsoft.com/office/drawing/2014/main" id="{DF31449A-80FD-E7C8-CEF6-CF3DC752A952}"/>
                </a:ext>
              </a:extLst>
            </p:cNvPr>
            <p:cNvSpPr txBox="1">
              <a:spLocks/>
            </p:cNvSpPr>
            <p:nvPr/>
          </p:nvSpPr>
          <p:spPr>
            <a:xfrm>
              <a:off x="1219200" y="2617840"/>
              <a:ext cx="4788310" cy="1447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b="0"/>
                <a:t>“A” is the Administrative Report and should be completed by the provider. It covers:</a:t>
              </a:r>
            </a:p>
            <a:p>
              <a:r>
                <a:rPr lang="en-US" sz="2800" b="0"/>
                <a:t>Record management</a:t>
              </a:r>
            </a:p>
            <a:p>
              <a:r>
                <a:rPr lang="en-US" sz="2800" b="0"/>
                <a:t>Behavioral health history</a:t>
              </a:r>
            </a:p>
            <a:p>
              <a:r>
                <a:rPr lang="en-US" sz="2800" b="0"/>
                <a:t>Screenings</a:t>
              </a:r>
            </a:p>
            <a:p>
              <a:r>
                <a:rPr lang="en-US" sz="2800" b="0"/>
                <a:t>Diagnoses</a:t>
              </a:r>
            </a:p>
            <a:p>
              <a:r>
                <a:rPr lang="en-US" sz="2800" b="0"/>
                <a:t>Services received</a:t>
              </a:r>
            </a:p>
            <a:p>
              <a:pPr marL="0" indent="0">
                <a:buNone/>
              </a:pPr>
              <a:r>
                <a:rPr lang="en-US" sz="3600"/>
                <a:t> </a:t>
              </a:r>
            </a:p>
            <a:p>
              <a:pPr marL="0" indent="0">
                <a:buNone/>
              </a:pPr>
              <a:endParaRPr lang="en-US" sz="3600" b="0"/>
            </a:p>
          </p:txBody>
        </p:sp>
      </p:grpSp>
      <p:grpSp>
        <p:nvGrpSpPr>
          <p:cNvPr id="17" name="Group 16">
            <a:extLst>
              <a:ext uri="{FF2B5EF4-FFF2-40B4-BE49-F238E27FC236}">
                <a16:creationId xmlns:a16="http://schemas.microsoft.com/office/drawing/2014/main" id="{EDE36C17-457D-7488-51F9-E26A959B124F}"/>
              </a:ext>
              <a:ext uri="{C183D7F6-B498-43B3-948B-1728B52AA6E4}">
                <adec:decorative xmlns:adec="http://schemas.microsoft.com/office/drawing/2017/decorative" val="1"/>
              </a:ext>
            </a:extLst>
          </p:cNvPr>
          <p:cNvGrpSpPr>
            <a:grpSpLocks noChangeAspect="1"/>
          </p:cNvGrpSpPr>
          <p:nvPr/>
        </p:nvGrpSpPr>
        <p:grpSpPr>
          <a:xfrm>
            <a:off x="7162800" y="645550"/>
            <a:ext cx="4163416" cy="5669280"/>
            <a:chOff x="6172200" y="19489"/>
            <a:chExt cx="4366592" cy="5466911"/>
          </a:xfrm>
        </p:grpSpPr>
        <p:pic>
          <p:nvPicPr>
            <p:cNvPr id="18" name="Picture 17">
              <a:extLst>
                <a:ext uri="{FF2B5EF4-FFF2-40B4-BE49-F238E27FC236}">
                  <a16:creationId xmlns:a16="http://schemas.microsoft.com/office/drawing/2014/main" id="{223F8460-2355-9468-61CA-5C2AE003F544}"/>
                </a:ext>
              </a:extLst>
            </p:cNvPr>
            <p:cNvPicPr>
              <a:picLocks noChangeAspect="1"/>
            </p:cNvPicPr>
            <p:nvPr/>
          </p:nvPicPr>
          <p:blipFill>
            <a:blip r:embed="rId2"/>
            <a:stretch>
              <a:fillRect/>
            </a:stretch>
          </p:blipFill>
          <p:spPr>
            <a:xfrm>
              <a:off x="6248400" y="95689"/>
              <a:ext cx="4290392" cy="5390711"/>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8E2E5222-6DAC-CEE7-3AFD-C97A388EDC83}"/>
                </a:ext>
              </a:extLst>
            </p:cNvPr>
            <p:cNvPicPr>
              <a:picLocks noChangeAspect="1"/>
            </p:cNvPicPr>
            <p:nvPr/>
          </p:nvPicPr>
          <p:blipFill>
            <a:blip r:embed="rId2"/>
            <a:stretch>
              <a:fillRect/>
            </a:stretch>
          </p:blipFill>
          <p:spPr>
            <a:xfrm>
              <a:off x="6172200" y="19489"/>
              <a:ext cx="4290392" cy="5390711"/>
            </a:xfrm>
            <a:prstGeom prst="rect">
              <a:avLst/>
            </a:prstGeom>
            <a:effectLst>
              <a:outerShdw blurRad="50800" dist="38100" dir="2700000" algn="tl" rotWithShape="0">
                <a:prstClr val="black">
                  <a:alpha val="40000"/>
                </a:prstClr>
              </a:outerShdw>
            </a:effectLst>
          </p:spPr>
        </p:pic>
      </p:grpSp>
      <p:sp>
        <p:nvSpPr>
          <p:cNvPr id="2" name="Text Placeholder 2">
            <a:extLst>
              <a:ext uri="{FF2B5EF4-FFF2-40B4-BE49-F238E27FC236}">
                <a16:creationId xmlns:a16="http://schemas.microsoft.com/office/drawing/2014/main" id="{FA09F814-A538-128E-73F3-4679AB75B052}"/>
              </a:ext>
            </a:extLst>
          </p:cNvPr>
          <p:cNvSpPr txBox="1">
            <a:spLocks/>
          </p:cNvSpPr>
          <p:nvPr/>
        </p:nvSpPr>
        <p:spPr>
          <a:xfrm>
            <a:off x="768924" y="678872"/>
            <a:ext cx="4343400" cy="1600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latin typeface="Century Gothic" panose="020B0502020202020204" pitchFamily="34" charset="0"/>
              </a:rPr>
              <a:t>The tool has two parts:</a:t>
            </a:r>
          </a:p>
          <a:p>
            <a:endParaRPr lang="en-US" sz="3200" u="sng"/>
          </a:p>
          <a:p>
            <a:pPr marL="0" indent="0">
              <a:buNone/>
            </a:pPr>
            <a:endParaRPr lang="en-US" sz="3200"/>
          </a:p>
        </p:txBody>
      </p:sp>
      <p:sp>
        <p:nvSpPr>
          <p:cNvPr id="3" name="Flowchart: Alternate Process 2">
            <a:extLst>
              <a:ext uri="{FF2B5EF4-FFF2-40B4-BE49-F238E27FC236}">
                <a16:creationId xmlns:a16="http://schemas.microsoft.com/office/drawing/2014/main" id="{D9D763F1-2C6E-37F0-E94B-C17EC5EE310B}"/>
              </a:ext>
              <a:ext uri="{C183D7F6-B498-43B3-948B-1728B52AA6E4}">
                <adec:decorative xmlns:adec="http://schemas.microsoft.com/office/drawing/2017/decorative" val="1"/>
              </a:ext>
            </a:extLst>
          </p:cNvPr>
          <p:cNvSpPr/>
          <p:nvPr/>
        </p:nvSpPr>
        <p:spPr>
          <a:xfrm>
            <a:off x="873902" y="175260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4" name="Flowchart: Alternate Process 3">
            <a:extLst>
              <a:ext uri="{FF2B5EF4-FFF2-40B4-BE49-F238E27FC236}">
                <a16:creationId xmlns:a16="http://schemas.microsoft.com/office/drawing/2014/main" id="{DB8DB8E7-12FD-60E0-2DCD-5062760FB419}"/>
              </a:ext>
              <a:ext uri="{C183D7F6-B498-43B3-948B-1728B52AA6E4}">
                <adec:decorative xmlns:adec="http://schemas.microsoft.com/office/drawing/2017/decorative" val="1"/>
              </a:ext>
            </a:extLst>
          </p:cNvPr>
          <p:cNvSpPr/>
          <p:nvPr/>
        </p:nvSpPr>
        <p:spPr>
          <a:xfrm>
            <a:off x="3190009" y="1752600"/>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SUPRT-C</a:t>
            </a:r>
          </a:p>
        </p:txBody>
      </p:sp>
    </p:spTree>
    <p:extLst>
      <p:ext uri="{BB962C8B-B14F-4D97-AF65-F5344CB8AC3E}">
        <p14:creationId xmlns:p14="http://schemas.microsoft.com/office/powerpoint/2010/main" val="122107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6DA67-3D26-D282-47E6-71A6403EBEA8}"/>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92060683-CFFD-F583-53A3-D02C4EA40FB7}"/>
              </a:ext>
            </a:extLst>
          </p:cNvPr>
          <p:cNvSpPr txBox="1">
            <a:spLocks/>
          </p:cNvSpPr>
          <p:nvPr/>
        </p:nvSpPr>
        <p:spPr>
          <a:xfrm>
            <a:off x="969815" y="2635048"/>
            <a:ext cx="4729317" cy="12573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b="0"/>
              <a:t>“C” is the Client Report and is completed by the individual enrolled in the grant-funded program(s). It covers:</a:t>
            </a:r>
          </a:p>
          <a:p>
            <a:r>
              <a:rPr lang="en-US" sz="2800" b="0"/>
              <a:t>Demographics</a:t>
            </a:r>
          </a:p>
          <a:p>
            <a:r>
              <a:rPr lang="en-US" sz="2800" b="0"/>
              <a:t>Social drivers of health</a:t>
            </a:r>
          </a:p>
          <a:p>
            <a:r>
              <a:rPr lang="en-US" sz="2800" b="0"/>
              <a:t>Measures of recovery</a:t>
            </a:r>
          </a:p>
          <a:p>
            <a:r>
              <a:rPr lang="en-US" sz="2800" b="0"/>
              <a:t>Client goals</a:t>
            </a:r>
          </a:p>
          <a:p>
            <a:pPr marL="0" indent="0">
              <a:buNone/>
            </a:pPr>
            <a:endParaRPr lang="en-US" sz="3600" b="0"/>
          </a:p>
        </p:txBody>
      </p:sp>
      <p:sp>
        <p:nvSpPr>
          <p:cNvPr id="2" name="Rectangle 1">
            <a:extLst>
              <a:ext uri="{FF2B5EF4-FFF2-40B4-BE49-F238E27FC236}">
                <a16:creationId xmlns:a16="http://schemas.microsoft.com/office/drawing/2014/main" id="{47BB8751-2E86-9E28-F764-CAA97C3F742F}"/>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3D46E26-70BB-5A3A-1690-035C18CB353E}"/>
              </a:ext>
              <a:ext uri="{C183D7F6-B498-43B3-948B-1728B52AA6E4}">
                <adec:decorative xmlns:adec="http://schemas.microsoft.com/office/drawing/2017/decorative" val="1"/>
              </a:ext>
            </a:extLst>
          </p:cNvPr>
          <p:cNvGrpSpPr>
            <a:grpSpLocks noChangeAspect="1"/>
          </p:cNvGrpSpPr>
          <p:nvPr/>
        </p:nvGrpSpPr>
        <p:grpSpPr>
          <a:xfrm>
            <a:off x="7086600" y="641825"/>
            <a:ext cx="4287313" cy="5669280"/>
            <a:chOff x="7036070" y="2251859"/>
            <a:chExt cx="3022330" cy="3996541"/>
          </a:xfrm>
        </p:grpSpPr>
        <p:pic>
          <p:nvPicPr>
            <p:cNvPr id="18" name="Picture 17">
              <a:extLst>
                <a:ext uri="{FF2B5EF4-FFF2-40B4-BE49-F238E27FC236}">
                  <a16:creationId xmlns:a16="http://schemas.microsoft.com/office/drawing/2014/main" id="{EFF501B5-BD13-737C-E4FA-0C5B72C91DEF}"/>
                </a:ext>
              </a:extLst>
            </p:cNvPr>
            <p:cNvPicPr>
              <a:picLocks noChangeAspect="1"/>
            </p:cNvPicPr>
            <p:nvPr/>
          </p:nvPicPr>
          <p:blipFill>
            <a:blip r:embed="rId2"/>
            <a:stretch>
              <a:fillRect/>
            </a:stretch>
          </p:blipFill>
          <p:spPr>
            <a:xfrm>
              <a:off x="7036070" y="2387153"/>
              <a:ext cx="2971800" cy="3861247"/>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A7A91D6-4B7E-1F62-B910-756F4B40AB85}"/>
                </a:ext>
              </a:extLst>
            </p:cNvPr>
            <p:cNvPicPr>
              <a:picLocks noChangeAspect="1"/>
            </p:cNvPicPr>
            <p:nvPr/>
          </p:nvPicPr>
          <p:blipFill>
            <a:blip r:embed="rId2"/>
            <a:stretch>
              <a:fillRect/>
            </a:stretch>
          </p:blipFill>
          <p:spPr>
            <a:xfrm>
              <a:off x="7086600" y="2251859"/>
              <a:ext cx="2971800" cy="3861247"/>
            </a:xfrm>
            <a:prstGeom prst="rect">
              <a:avLst/>
            </a:prstGeom>
            <a:effectLst>
              <a:outerShdw blurRad="50800" dist="38100" dir="2700000" algn="tl" rotWithShape="0">
                <a:prstClr val="black">
                  <a:alpha val="40000"/>
                </a:prstClr>
              </a:outerShdw>
            </a:effectLst>
          </p:spPr>
        </p:pic>
      </p:grpSp>
      <p:sp>
        <p:nvSpPr>
          <p:cNvPr id="3" name="Text Placeholder 2">
            <a:extLst>
              <a:ext uri="{FF2B5EF4-FFF2-40B4-BE49-F238E27FC236}">
                <a16:creationId xmlns:a16="http://schemas.microsoft.com/office/drawing/2014/main" id="{35A5175C-0467-450B-BD82-FE3DABDEB694}"/>
              </a:ext>
            </a:extLst>
          </p:cNvPr>
          <p:cNvSpPr txBox="1">
            <a:spLocks/>
          </p:cNvSpPr>
          <p:nvPr/>
        </p:nvSpPr>
        <p:spPr>
          <a:xfrm>
            <a:off x="768924" y="678872"/>
            <a:ext cx="4343400" cy="1600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latin typeface="Century Gothic" panose="020B0502020202020204" pitchFamily="34" charset="0"/>
              </a:rPr>
              <a:t>The tool has two parts:</a:t>
            </a:r>
          </a:p>
          <a:p>
            <a:endParaRPr lang="en-US" sz="3200" u="sng"/>
          </a:p>
          <a:p>
            <a:pPr marL="0" indent="0">
              <a:buNone/>
            </a:pPr>
            <a:endParaRPr lang="en-US" sz="3200"/>
          </a:p>
        </p:txBody>
      </p:sp>
      <p:sp>
        <p:nvSpPr>
          <p:cNvPr id="4" name="Flowchart: Alternate Process 3">
            <a:extLst>
              <a:ext uri="{FF2B5EF4-FFF2-40B4-BE49-F238E27FC236}">
                <a16:creationId xmlns:a16="http://schemas.microsoft.com/office/drawing/2014/main" id="{B4D47D82-8623-5151-E9BE-86A25A3CAA3D}"/>
              </a:ext>
              <a:ext uri="{C183D7F6-B498-43B3-948B-1728B52AA6E4}">
                <adec:decorative xmlns:adec="http://schemas.microsoft.com/office/drawing/2017/decorative" val="1"/>
              </a:ext>
            </a:extLst>
          </p:cNvPr>
          <p:cNvSpPr/>
          <p:nvPr/>
        </p:nvSpPr>
        <p:spPr>
          <a:xfrm>
            <a:off x="873902" y="1752600"/>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SUPRT-A</a:t>
            </a:r>
          </a:p>
        </p:txBody>
      </p:sp>
      <p:sp>
        <p:nvSpPr>
          <p:cNvPr id="5" name="Flowchart: Alternate Process 4">
            <a:extLst>
              <a:ext uri="{FF2B5EF4-FFF2-40B4-BE49-F238E27FC236}">
                <a16:creationId xmlns:a16="http://schemas.microsoft.com/office/drawing/2014/main" id="{88AB090D-7D65-FB85-D13B-880233CCFE76}"/>
              </a:ext>
              <a:ext uri="{C183D7F6-B498-43B3-948B-1728B52AA6E4}">
                <adec:decorative xmlns:adec="http://schemas.microsoft.com/office/drawing/2017/decorative" val="1"/>
              </a:ext>
            </a:extLst>
          </p:cNvPr>
          <p:cNvSpPr/>
          <p:nvPr/>
        </p:nvSpPr>
        <p:spPr>
          <a:xfrm>
            <a:off x="3190009" y="175260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SUPRT-C</a:t>
            </a:r>
          </a:p>
        </p:txBody>
      </p:sp>
    </p:spTree>
    <p:extLst>
      <p:ext uri="{BB962C8B-B14F-4D97-AF65-F5344CB8AC3E}">
        <p14:creationId xmlns:p14="http://schemas.microsoft.com/office/powerpoint/2010/main" val="3672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95578-9AB9-F87C-AA5C-7653F24C7DA0}"/>
            </a:ext>
          </a:extLst>
        </p:cNvPr>
        <p:cNvGrpSpPr/>
        <p:nvPr/>
      </p:nvGrpSpPr>
      <p:grpSpPr>
        <a:xfrm>
          <a:off x="0" y="0"/>
          <a:ext cx="0" cy="0"/>
          <a:chOff x="0" y="0"/>
          <a:chExt cx="0" cy="0"/>
        </a:xfrm>
      </p:grpSpPr>
      <p:grpSp>
        <p:nvGrpSpPr>
          <p:cNvPr id="6" name="Group 5" descr="When does the SUPRT need to be completed?">
            <a:extLst>
              <a:ext uri="{FF2B5EF4-FFF2-40B4-BE49-F238E27FC236}">
                <a16:creationId xmlns:a16="http://schemas.microsoft.com/office/drawing/2014/main" id="{EB22881A-73FB-BD5A-50DA-A2357B71EA01}"/>
              </a:ext>
            </a:extLst>
          </p:cNvPr>
          <p:cNvGrpSpPr/>
          <p:nvPr/>
        </p:nvGrpSpPr>
        <p:grpSpPr>
          <a:xfrm>
            <a:off x="1295400" y="1058561"/>
            <a:ext cx="9615514" cy="4119486"/>
            <a:chOff x="1295400" y="1058561"/>
            <a:chExt cx="9615514" cy="4119486"/>
          </a:xfrm>
        </p:grpSpPr>
        <p:sp>
          <p:nvSpPr>
            <p:cNvPr id="3" name="Title 1">
              <a:extLst>
                <a:ext uri="{FF2B5EF4-FFF2-40B4-BE49-F238E27FC236}">
                  <a16:creationId xmlns:a16="http://schemas.microsoft.com/office/drawing/2014/main" id="{AC36BADD-7496-AAC2-915E-20330A430365}"/>
                </a:ext>
              </a:extLst>
            </p:cNvPr>
            <p:cNvSpPr txBox="1">
              <a:spLocks/>
            </p:cNvSpPr>
            <p:nvPr/>
          </p:nvSpPr>
          <p:spPr>
            <a:xfrm>
              <a:off x="1295400" y="2286000"/>
              <a:ext cx="6468978"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When does SUPRT need to be completed?</a:t>
              </a:r>
            </a:p>
          </p:txBody>
        </p:sp>
        <p:pic>
          <p:nvPicPr>
            <p:cNvPr id="5" name="Picture 4" descr="A blue and white calendar with a clock&#10;&#10;AI-generated content may be incorrect.">
              <a:extLst>
                <a:ext uri="{FF2B5EF4-FFF2-40B4-BE49-F238E27FC236}">
                  <a16:creationId xmlns:a16="http://schemas.microsoft.com/office/drawing/2014/main" id="{598BADD0-E170-145B-1F28-DD0776BDE9D4}"/>
                </a:ext>
              </a:extLst>
            </p:cNvPr>
            <p:cNvPicPr>
              <a:picLocks noChangeAspect="1"/>
            </p:cNvPicPr>
            <p:nvPr/>
          </p:nvPicPr>
          <p:blipFill>
            <a:blip r:embed="rId2"/>
            <a:stretch>
              <a:fillRect/>
            </a:stretch>
          </p:blipFill>
          <p:spPr>
            <a:xfrm>
              <a:off x="7728611" y="1058561"/>
              <a:ext cx="3182303" cy="4119486"/>
            </a:xfrm>
            <a:prstGeom prst="rect">
              <a:avLst/>
            </a:prstGeom>
          </p:spPr>
        </p:pic>
      </p:grpSp>
      <p:sp>
        <p:nvSpPr>
          <p:cNvPr id="7" name="Text Placeholder 2">
            <a:extLst>
              <a:ext uri="{FF2B5EF4-FFF2-40B4-BE49-F238E27FC236}">
                <a16:creationId xmlns:a16="http://schemas.microsoft.com/office/drawing/2014/main" id="{350CDFE9-2AAE-F6BA-3CDA-FE493E966F69}"/>
              </a:ext>
            </a:extLst>
          </p:cNvPr>
          <p:cNvSpPr txBox="1">
            <a:spLocks/>
          </p:cNvSpPr>
          <p:nvPr/>
        </p:nvSpPr>
        <p:spPr>
          <a:xfrm>
            <a:off x="1524000" y="4114800"/>
            <a:ext cx="9837822"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0"/>
              <a:t>Data collection timepoints</a:t>
            </a:r>
          </a:p>
          <a:p>
            <a:r>
              <a:rPr lang="en-US" sz="3200" b="0"/>
              <a:t>Window open and close details</a:t>
            </a:r>
          </a:p>
          <a:p>
            <a:pPr marL="0" indent="0">
              <a:buNone/>
            </a:pPr>
            <a:endParaRPr lang="en-US" sz="3200"/>
          </a:p>
          <a:p>
            <a:pPr marL="0" indent="0">
              <a:buNone/>
            </a:pPr>
            <a:endParaRPr lang="en-US" sz="3200"/>
          </a:p>
        </p:txBody>
      </p:sp>
    </p:spTree>
    <p:extLst>
      <p:ext uri="{BB962C8B-B14F-4D97-AF65-F5344CB8AC3E}">
        <p14:creationId xmlns:p14="http://schemas.microsoft.com/office/powerpoint/2010/main" val="30390193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28F48ECB-FEAB-03F8-95B0-C5A9A3E3717E}"/>
              </a:ext>
            </a:extLst>
          </p:cNvPr>
          <p:cNvSpPr txBox="1">
            <a:spLocks/>
          </p:cNvSpPr>
          <p:nvPr/>
        </p:nvSpPr>
        <p:spPr>
          <a:xfrm>
            <a:off x="1091045" y="650187"/>
            <a:ext cx="8399318"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4400">
                <a:solidFill>
                  <a:schemeClr val="bg1"/>
                </a:solidFill>
                <a:latin typeface="Century Gothic" panose="020B0502020202020204" pitchFamily="34" charset="0"/>
              </a:rPr>
              <a:t>FOR ALL CLIENTS, no matter how long in the program:</a:t>
            </a:r>
          </a:p>
        </p:txBody>
      </p:sp>
      <p:cxnSp>
        <p:nvCxnSpPr>
          <p:cNvPr id="2" name="Straight Connector 1">
            <a:extLst>
              <a:ext uri="{FF2B5EF4-FFF2-40B4-BE49-F238E27FC236}">
                <a16:creationId xmlns:a16="http://schemas.microsoft.com/office/drawing/2014/main" id="{98EEE15E-36D0-7693-9A68-77F2332E6678}"/>
              </a:ext>
            </a:extLst>
          </p:cNvPr>
          <p:cNvCxnSpPr>
            <a:cxnSpLocks/>
          </p:cNvCxnSpPr>
          <p:nvPr/>
        </p:nvCxnSpPr>
        <p:spPr>
          <a:xfrm>
            <a:off x="2036618" y="4069778"/>
            <a:ext cx="7949046"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grpSp>
        <p:nvGrpSpPr>
          <p:cNvPr id="37" name="Group 36" descr="At program intake, provider and new client complete Baseline Assessment SUPRT-A and C">
            <a:extLst>
              <a:ext uri="{FF2B5EF4-FFF2-40B4-BE49-F238E27FC236}">
                <a16:creationId xmlns:a16="http://schemas.microsoft.com/office/drawing/2014/main" id="{86CD8C17-70A1-D608-A821-F900D516F282}"/>
              </a:ext>
            </a:extLst>
          </p:cNvPr>
          <p:cNvGrpSpPr/>
          <p:nvPr/>
        </p:nvGrpSpPr>
        <p:grpSpPr>
          <a:xfrm>
            <a:off x="626922" y="2675132"/>
            <a:ext cx="2531918" cy="2884826"/>
            <a:chOff x="626922" y="2072454"/>
            <a:chExt cx="2531918" cy="2884826"/>
          </a:xfrm>
        </p:grpSpPr>
        <p:sp>
          <p:nvSpPr>
            <p:cNvPr id="8" name="Text Placeholder 2">
              <a:extLst>
                <a:ext uri="{FF2B5EF4-FFF2-40B4-BE49-F238E27FC236}">
                  <a16:creationId xmlns:a16="http://schemas.microsoft.com/office/drawing/2014/main" id="{5A50FBAB-F4C8-B612-6F47-B67718705AB6}"/>
                </a:ext>
              </a:extLst>
            </p:cNvPr>
            <p:cNvSpPr txBox="1">
              <a:spLocks/>
            </p:cNvSpPr>
            <p:nvPr/>
          </p:nvSpPr>
          <p:spPr>
            <a:xfrm>
              <a:off x="626922" y="4077092"/>
              <a:ext cx="253191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Provider and new client complete Baseline Assessment                    SUPRT-A+C</a:t>
              </a:r>
            </a:p>
          </p:txBody>
        </p:sp>
        <p:grpSp>
          <p:nvGrpSpPr>
            <p:cNvPr id="23" name="Group 22">
              <a:extLst>
                <a:ext uri="{FF2B5EF4-FFF2-40B4-BE49-F238E27FC236}">
                  <a16:creationId xmlns:a16="http://schemas.microsoft.com/office/drawing/2014/main" id="{5353D759-49ED-E1CC-755A-4B37F8C28FCE}"/>
                </a:ext>
              </a:extLst>
            </p:cNvPr>
            <p:cNvGrpSpPr/>
            <p:nvPr/>
          </p:nvGrpSpPr>
          <p:grpSpPr>
            <a:xfrm>
              <a:off x="990600" y="2072454"/>
              <a:ext cx="1838326" cy="1880615"/>
              <a:chOff x="990600" y="2072454"/>
              <a:chExt cx="1838326" cy="1880615"/>
            </a:xfrm>
          </p:grpSpPr>
          <p:sp>
            <p:nvSpPr>
              <p:cNvPr id="6" name="Text Placeholder 2">
                <a:extLst>
                  <a:ext uri="{FF2B5EF4-FFF2-40B4-BE49-F238E27FC236}">
                    <a16:creationId xmlns:a16="http://schemas.microsoft.com/office/drawing/2014/main" id="{3C0D5B7E-ED7F-9A23-59A0-B116BA72BBCC}"/>
                  </a:ext>
                </a:extLst>
              </p:cNvPr>
              <p:cNvSpPr txBox="1">
                <a:spLocks/>
              </p:cNvSpPr>
              <p:nvPr/>
            </p:nvSpPr>
            <p:spPr>
              <a:xfrm>
                <a:off x="990600" y="2072454"/>
                <a:ext cx="1838326"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800">
                    <a:solidFill>
                      <a:schemeClr val="bg1"/>
                    </a:solidFill>
                  </a:rPr>
                  <a:t>Program Intake</a:t>
                </a:r>
              </a:p>
            </p:txBody>
          </p:sp>
          <p:sp>
            <p:nvSpPr>
              <p:cNvPr id="5" name="Star: 4 Points 4">
                <a:extLst>
                  <a:ext uri="{FF2B5EF4-FFF2-40B4-BE49-F238E27FC236}">
                    <a16:creationId xmlns:a16="http://schemas.microsoft.com/office/drawing/2014/main" id="{BD6BF910-C800-17C5-3C23-E254E36F89A5}"/>
                  </a:ext>
                </a:extLst>
              </p:cNvPr>
              <p:cNvSpPr/>
              <p:nvPr/>
            </p:nvSpPr>
            <p:spPr>
              <a:xfrm>
                <a:off x="1447800" y="2962469"/>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Star: 4 Points 2">
            <a:extLst>
              <a:ext uri="{FF2B5EF4-FFF2-40B4-BE49-F238E27FC236}">
                <a16:creationId xmlns:a16="http://schemas.microsoft.com/office/drawing/2014/main" id="{E29B5A67-8C03-D03C-A17A-0DDE6C5021A5}"/>
              </a:ext>
            </a:extLst>
          </p:cNvPr>
          <p:cNvSpPr/>
          <p:nvPr/>
        </p:nvSpPr>
        <p:spPr>
          <a:xfrm>
            <a:off x="9829800" y="3565147"/>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9F7E2CA-850A-4B99-0DCB-9E96A519C613}"/>
              </a:ext>
            </a:extLst>
          </p:cNvPr>
          <p:cNvGrpSpPr/>
          <p:nvPr/>
        </p:nvGrpSpPr>
        <p:grpSpPr>
          <a:xfrm>
            <a:off x="8915400" y="2687118"/>
            <a:ext cx="2672443" cy="2866812"/>
            <a:chOff x="8915400" y="2687118"/>
            <a:chExt cx="2672443" cy="2866812"/>
          </a:xfrm>
        </p:grpSpPr>
        <p:sp>
          <p:nvSpPr>
            <p:cNvPr id="7" name="Text Placeholder 2">
              <a:extLst>
                <a:ext uri="{FF2B5EF4-FFF2-40B4-BE49-F238E27FC236}">
                  <a16:creationId xmlns:a16="http://schemas.microsoft.com/office/drawing/2014/main" id="{6E13566D-8BD2-E3D5-7A79-0DF7BEC01E6B}"/>
                </a:ext>
              </a:extLst>
            </p:cNvPr>
            <p:cNvSpPr txBox="1">
              <a:spLocks/>
            </p:cNvSpPr>
            <p:nvPr/>
          </p:nvSpPr>
          <p:spPr>
            <a:xfrm>
              <a:off x="8915400" y="2687118"/>
              <a:ext cx="2590800" cy="645367"/>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2800">
                  <a:solidFill>
                    <a:schemeClr val="bg1"/>
                  </a:solidFill>
                </a:rPr>
                <a:t>Program </a:t>
              </a:r>
            </a:p>
            <a:p>
              <a:pPr marL="0" indent="0" algn="ctr">
                <a:spcBef>
                  <a:spcPts val="0"/>
                </a:spcBef>
                <a:buNone/>
              </a:pPr>
              <a:r>
                <a:rPr lang="en-US" sz="2800">
                  <a:solidFill>
                    <a:schemeClr val="bg1"/>
                  </a:solidFill>
                </a:rPr>
                <a:t>Exit</a:t>
              </a:r>
            </a:p>
            <a:p>
              <a:pPr marL="0" indent="0" algn="ctr">
                <a:spcBef>
                  <a:spcPts val="0"/>
                </a:spcBef>
                <a:buNone/>
              </a:pPr>
              <a:endParaRPr lang="en-US" sz="2400">
                <a:solidFill>
                  <a:schemeClr val="bg1"/>
                </a:solidFill>
              </a:endParaRPr>
            </a:p>
          </p:txBody>
        </p:sp>
        <p:sp>
          <p:nvSpPr>
            <p:cNvPr id="18" name="Text Placeholder 2">
              <a:extLst>
                <a:ext uri="{FF2B5EF4-FFF2-40B4-BE49-F238E27FC236}">
                  <a16:creationId xmlns:a16="http://schemas.microsoft.com/office/drawing/2014/main" id="{E06FFFAE-3830-CACF-C9B5-1D32454C1C70}"/>
                </a:ext>
                <a:ext uri="{C183D7F6-B498-43B3-948B-1728B52AA6E4}">
                  <adec:decorative xmlns:adec="http://schemas.microsoft.com/office/drawing/2017/decorative" val="1"/>
                </a:ext>
              </a:extLst>
            </p:cNvPr>
            <p:cNvSpPr txBox="1">
              <a:spLocks/>
            </p:cNvSpPr>
            <p:nvPr/>
          </p:nvSpPr>
          <p:spPr>
            <a:xfrm>
              <a:off x="8991600" y="4673742"/>
              <a:ext cx="2596243"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Provider completes Record Closeout SUPRT-A only</a:t>
              </a:r>
            </a:p>
            <a:p>
              <a:pPr marL="0" indent="0">
                <a:buNone/>
              </a:pPr>
              <a:endParaRPr lang="en-US" sz="3200">
                <a:solidFill>
                  <a:schemeClr val="bg1"/>
                </a:solidFill>
              </a:endParaRPr>
            </a:p>
          </p:txBody>
        </p:sp>
      </p:grpSp>
    </p:spTree>
    <p:extLst>
      <p:ext uri="{BB962C8B-B14F-4D97-AF65-F5344CB8AC3E}">
        <p14:creationId xmlns:p14="http://schemas.microsoft.com/office/powerpoint/2010/main" val="23200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75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2AC7-860C-4E56-860F-AAAE152C82C8}"/>
            </a:ext>
          </a:extLst>
        </p:cNvPr>
        <p:cNvGrpSpPr/>
        <p:nvPr/>
      </p:nvGrpSpPr>
      <p:grpSpPr>
        <a:xfrm>
          <a:off x="0" y="0"/>
          <a:ext cx="0" cy="0"/>
          <a:chOff x="0" y="0"/>
          <a:chExt cx="0" cy="0"/>
        </a:xfrm>
      </p:grpSpPr>
      <p:sp>
        <p:nvSpPr>
          <p:cNvPr id="25" name="Text Placeholder 2">
            <a:extLst>
              <a:ext uri="{FF2B5EF4-FFF2-40B4-BE49-F238E27FC236}">
                <a16:creationId xmlns:a16="http://schemas.microsoft.com/office/drawing/2014/main" id="{8DF19402-149D-2716-74AB-D5AB0D0E6160}"/>
              </a:ext>
            </a:extLst>
          </p:cNvPr>
          <p:cNvSpPr txBox="1">
            <a:spLocks/>
          </p:cNvSpPr>
          <p:nvPr/>
        </p:nvSpPr>
        <p:spPr>
          <a:xfrm>
            <a:off x="983848" y="683545"/>
            <a:ext cx="9816778"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a:solidFill>
                  <a:schemeClr val="bg1"/>
                </a:solidFill>
                <a:latin typeface="Century Gothic" panose="020B0502020202020204" pitchFamily="34" charset="0"/>
              </a:rPr>
              <a:t>Depending on the length of the client’s episode of care:</a:t>
            </a:r>
          </a:p>
        </p:txBody>
      </p:sp>
      <p:grpSp>
        <p:nvGrpSpPr>
          <p:cNvPr id="34" name="Group 33">
            <a:extLst>
              <a:ext uri="{FF2B5EF4-FFF2-40B4-BE49-F238E27FC236}">
                <a16:creationId xmlns:a16="http://schemas.microsoft.com/office/drawing/2014/main" id="{9A84DF29-0532-0FCF-692F-41B2D8911AFB}"/>
              </a:ext>
            </a:extLst>
          </p:cNvPr>
          <p:cNvGrpSpPr/>
          <p:nvPr/>
        </p:nvGrpSpPr>
        <p:grpSpPr>
          <a:xfrm>
            <a:off x="3505200" y="4102805"/>
            <a:ext cx="2529568" cy="1528280"/>
            <a:chOff x="3505200" y="3500920"/>
            <a:chExt cx="2529568" cy="1528280"/>
          </a:xfrm>
        </p:grpSpPr>
        <p:grpSp>
          <p:nvGrpSpPr>
            <p:cNvPr id="27" name="Group 26">
              <a:extLst>
                <a:ext uri="{FF2B5EF4-FFF2-40B4-BE49-F238E27FC236}">
                  <a16:creationId xmlns:a16="http://schemas.microsoft.com/office/drawing/2014/main" id="{D13D1D1C-B8F5-6DE7-0601-2624BE57BA08}"/>
                </a:ext>
              </a:extLst>
            </p:cNvPr>
            <p:cNvGrpSpPr/>
            <p:nvPr/>
          </p:nvGrpSpPr>
          <p:grpSpPr>
            <a:xfrm>
              <a:off x="3505200" y="3510443"/>
              <a:ext cx="2529568" cy="1518757"/>
              <a:chOff x="3505200" y="3438523"/>
              <a:chExt cx="2529568" cy="1518757"/>
            </a:xfrm>
          </p:grpSpPr>
          <p:sp>
            <p:nvSpPr>
              <p:cNvPr id="15" name="Left Brace 14">
                <a:extLst>
                  <a:ext uri="{FF2B5EF4-FFF2-40B4-BE49-F238E27FC236}">
                    <a16:creationId xmlns:a16="http://schemas.microsoft.com/office/drawing/2014/main" id="{3E2A5506-4D0C-0C2C-8BC9-011F954C7118}"/>
                  </a:ext>
                </a:extLst>
              </p:cNvPr>
              <p:cNvSpPr/>
              <p:nvPr/>
            </p:nvSpPr>
            <p:spPr>
              <a:xfrm rot="16200000">
                <a:off x="4384125" y="2788199"/>
                <a:ext cx="756756" cy="2057403"/>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 Placeholder 2">
                <a:extLst>
                  <a:ext uri="{FF2B5EF4-FFF2-40B4-BE49-F238E27FC236}">
                    <a16:creationId xmlns:a16="http://schemas.microsoft.com/office/drawing/2014/main" id="{E9455AC9-A402-0ED4-E6EE-9B0035A35318}"/>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If still enrolled, complete 6-month Reassessment   SUPRT-A+C</a:t>
                </a:r>
              </a:p>
            </p:txBody>
          </p:sp>
        </p:grpSp>
        <p:sp>
          <p:nvSpPr>
            <p:cNvPr id="30" name="TextBox 29">
              <a:extLst>
                <a:ext uri="{FF2B5EF4-FFF2-40B4-BE49-F238E27FC236}">
                  <a16:creationId xmlns:a16="http://schemas.microsoft.com/office/drawing/2014/main" id="{2F91FA29-ACFD-453F-3FA4-0BBB47C69245}"/>
                </a:ext>
              </a:extLst>
            </p:cNvPr>
            <p:cNvSpPr txBox="1"/>
            <p:nvPr/>
          </p:nvSpPr>
          <p:spPr>
            <a:xfrm>
              <a:off x="3962400" y="3500920"/>
              <a:ext cx="1676400" cy="369332"/>
            </a:xfrm>
            <a:prstGeom prst="rect">
              <a:avLst/>
            </a:prstGeom>
            <a:noFill/>
          </p:spPr>
          <p:txBody>
            <a:bodyPr wrap="square">
              <a:spAutoFit/>
            </a:bodyPr>
            <a:lstStyle/>
            <a:p>
              <a:r>
                <a:rPr lang="en-US" sz="1800" b="0">
                  <a:solidFill>
                    <a:schemeClr val="bg1"/>
                  </a:solidFill>
                </a:rPr>
                <a:t>6 months later</a:t>
              </a:r>
              <a:endParaRPr lang="en-US"/>
            </a:p>
          </p:txBody>
        </p:sp>
      </p:grpSp>
      <p:grpSp>
        <p:nvGrpSpPr>
          <p:cNvPr id="33" name="Group 32">
            <a:extLst>
              <a:ext uri="{FF2B5EF4-FFF2-40B4-BE49-F238E27FC236}">
                <a16:creationId xmlns:a16="http://schemas.microsoft.com/office/drawing/2014/main" id="{4803AE9A-80A3-FCDA-CFE9-CE4A153F6C20}"/>
              </a:ext>
            </a:extLst>
          </p:cNvPr>
          <p:cNvGrpSpPr/>
          <p:nvPr/>
        </p:nvGrpSpPr>
        <p:grpSpPr>
          <a:xfrm>
            <a:off x="6324600" y="4107085"/>
            <a:ext cx="2529568" cy="1524000"/>
            <a:chOff x="6324600" y="3505200"/>
            <a:chExt cx="2529568" cy="1524000"/>
          </a:xfrm>
        </p:grpSpPr>
        <p:sp>
          <p:nvSpPr>
            <p:cNvPr id="22" name="Text Placeholder 2">
              <a:extLst>
                <a:ext uri="{FF2B5EF4-FFF2-40B4-BE49-F238E27FC236}">
                  <a16:creationId xmlns:a16="http://schemas.microsoft.com/office/drawing/2014/main" id="{6C262A6A-BC8D-9EE2-B782-13DE16F1F87F}"/>
                </a:ext>
              </a:extLst>
            </p:cNvPr>
            <p:cNvSpPr txBox="1">
              <a:spLocks/>
            </p:cNvSpPr>
            <p:nvPr/>
          </p:nvSpPr>
          <p:spPr>
            <a:xfrm>
              <a:off x="6324600" y="414901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If still enrolled, complete Annual Assessment       SUPRT-A+C</a:t>
              </a:r>
              <a:endParaRPr lang="en-US" sz="2000">
                <a:solidFill>
                  <a:schemeClr val="bg1"/>
                </a:solidFill>
              </a:endParaRPr>
            </a:p>
          </p:txBody>
        </p:sp>
        <p:sp>
          <p:nvSpPr>
            <p:cNvPr id="31" name="Left Brace 30">
              <a:extLst>
                <a:ext uri="{FF2B5EF4-FFF2-40B4-BE49-F238E27FC236}">
                  <a16:creationId xmlns:a16="http://schemas.microsoft.com/office/drawing/2014/main" id="{4D7F24AA-1946-80A1-77BE-A592111BE2E9}"/>
                </a:ext>
              </a:extLst>
            </p:cNvPr>
            <p:cNvSpPr/>
            <p:nvPr/>
          </p:nvSpPr>
          <p:spPr>
            <a:xfrm rot="16200000">
              <a:off x="7203524" y="2860119"/>
              <a:ext cx="756756" cy="2057403"/>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9EFD7596-2605-1557-91A6-F8D08CAE4184}"/>
                </a:ext>
              </a:extLst>
            </p:cNvPr>
            <p:cNvSpPr txBox="1"/>
            <p:nvPr/>
          </p:nvSpPr>
          <p:spPr>
            <a:xfrm>
              <a:off x="6705600" y="3505200"/>
              <a:ext cx="1828800" cy="369332"/>
            </a:xfrm>
            <a:prstGeom prst="rect">
              <a:avLst/>
            </a:prstGeom>
            <a:noFill/>
          </p:spPr>
          <p:txBody>
            <a:bodyPr wrap="square">
              <a:spAutoFit/>
            </a:bodyPr>
            <a:lstStyle/>
            <a:p>
              <a:pPr algn="ctr"/>
              <a:r>
                <a:rPr lang="en-US">
                  <a:solidFill>
                    <a:schemeClr val="bg1"/>
                  </a:solidFill>
                </a:rPr>
                <a:t>One year later*</a:t>
              </a:r>
              <a:endParaRPr lang="en-US"/>
            </a:p>
          </p:txBody>
        </p:sp>
      </p:grpSp>
      <p:grpSp>
        <p:nvGrpSpPr>
          <p:cNvPr id="10" name="Group 9">
            <a:extLst>
              <a:ext uri="{FF2B5EF4-FFF2-40B4-BE49-F238E27FC236}">
                <a16:creationId xmlns:a16="http://schemas.microsoft.com/office/drawing/2014/main" id="{8915A5F2-6B0D-EB5A-CFC5-D506D867D95B}"/>
              </a:ext>
              <a:ext uri="{C183D7F6-B498-43B3-948B-1728B52AA6E4}">
                <adec:decorative xmlns:adec="http://schemas.microsoft.com/office/drawing/2017/decorative" val="1"/>
              </a:ext>
            </a:extLst>
          </p:cNvPr>
          <p:cNvGrpSpPr/>
          <p:nvPr/>
        </p:nvGrpSpPr>
        <p:grpSpPr>
          <a:xfrm>
            <a:off x="8915400" y="2677401"/>
            <a:ext cx="2672443" cy="2875736"/>
            <a:chOff x="8915400" y="2075516"/>
            <a:chExt cx="2672443" cy="2875736"/>
          </a:xfrm>
        </p:grpSpPr>
        <p:sp>
          <p:nvSpPr>
            <p:cNvPr id="7" name="Text Placeholder 2">
              <a:extLst>
                <a:ext uri="{FF2B5EF4-FFF2-40B4-BE49-F238E27FC236}">
                  <a16:creationId xmlns:a16="http://schemas.microsoft.com/office/drawing/2014/main" id="{5C56A46F-528B-1AC0-1D58-59011079110A}"/>
                </a:ext>
              </a:extLst>
            </p:cNvPr>
            <p:cNvSpPr txBox="1">
              <a:spLocks/>
            </p:cNvSpPr>
            <p:nvPr/>
          </p:nvSpPr>
          <p:spPr>
            <a:xfrm>
              <a:off x="8915400" y="2075516"/>
              <a:ext cx="2590800" cy="645367"/>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2800">
                  <a:solidFill>
                    <a:schemeClr val="bg1"/>
                  </a:solidFill>
                </a:rPr>
                <a:t>Program </a:t>
              </a:r>
            </a:p>
            <a:p>
              <a:pPr marL="0" indent="0" algn="ctr">
                <a:spcBef>
                  <a:spcPts val="0"/>
                </a:spcBef>
                <a:buNone/>
              </a:pPr>
              <a:r>
                <a:rPr lang="en-US" sz="2800">
                  <a:solidFill>
                    <a:schemeClr val="bg1"/>
                  </a:solidFill>
                </a:rPr>
                <a:t>Exit</a:t>
              </a:r>
            </a:p>
            <a:p>
              <a:pPr marL="0" indent="0" algn="ctr">
                <a:spcBef>
                  <a:spcPts val="0"/>
                </a:spcBef>
                <a:buNone/>
              </a:pPr>
              <a:endParaRPr lang="en-US" sz="2000">
                <a:solidFill>
                  <a:schemeClr val="bg1"/>
                </a:solidFill>
              </a:endParaRPr>
            </a:p>
          </p:txBody>
        </p:sp>
        <p:sp>
          <p:nvSpPr>
            <p:cNvPr id="18" name="Text Placeholder 2">
              <a:extLst>
                <a:ext uri="{FF2B5EF4-FFF2-40B4-BE49-F238E27FC236}">
                  <a16:creationId xmlns:a16="http://schemas.microsoft.com/office/drawing/2014/main" id="{D73BDB3C-B18C-FA82-FA2F-D4ABD0FA7F5B}"/>
                </a:ext>
              </a:extLst>
            </p:cNvPr>
            <p:cNvSpPr txBox="1">
              <a:spLocks/>
            </p:cNvSpPr>
            <p:nvPr/>
          </p:nvSpPr>
          <p:spPr>
            <a:xfrm>
              <a:off x="8991600" y="4071064"/>
              <a:ext cx="2596243"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Provider completes Record Closeout SUPRT-A only</a:t>
              </a:r>
            </a:p>
            <a:p>
              <a:pPr marL="0" indent="0">
                <a:buNone/>
              </a:pPr>
              <a:endParaRPr lang="en-US" sz="3200">
                <a:solidFill>
                  <a:schemeClr val="bg1"/>
                </a:solidFill>
              </a:endParaRPr>
            </a:p>
          </p:txBody>
        </p:sp>
      </p:grpSp>
      <p:cxnSp>
        <p:nvCxnSpPr>
          <p:cNvPr id="2" name="Straight Connector 1">
            <a:extLst>
              <a:ext uri="{FF2B5EF4-FFF2-40B4-BE49-F238E27FC236}">
                <a16:creationId xmlns:a16="http://schemas.microsoft.com/office/drawing/2014/main" id="{457744C0-6711-DAE2-F21F-3522721365B1}"/>
              </a:ext>
              <a:ext uri="{C183D7F6-B498-43B3-948B-1728B52AA6E4}">
                <adec:decorative xmlns:adec="http://schemas.microsoft.com/office/drawing/2017/decorative" val="1"/>
              </a:ext>
            </a:extLst>
          </p:cNvPr>
          <p:cNvCxnSpPr>
            <a:cxnSpLocks/>
          </p:cNvCxnSpPr>
          <p:nvPr/>
        </p:nvCxnSpPr>
        <p:spPr>
          <a:xfrm>
            <a:off x="1600200" y="4068985"/>
            <a:ext cx="8388752"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3" name="Star: 4 Points 2">
            <a:extLst>
              <a:ext uri="{FF2B5EF4-FFF2-40B4-BE49-F238E27FC236}">
                <a16:creationId xmlns:a16="http://schemas.microsoft.com/office/drawing/2014/main" id="{5CA90ADD-5012-B4A8-A84C-089677A64ADE}"/>
              </a:ext>
              <a:ext uri="{C183D7F6-B498-43B3-948B-1728B52AA6E4}">
                <adec:decorative xmlns:adec="http://schemas.microsoft.com/office/drawing/2017/decorative" val="1"/>
              </a:ext>
            </a:extLst>
          </p:cNvPr>
          <p:cNvSpPr/>
          <p:nvPr/>
        </p:nvSpPr>
        <p:spPr>
          <a:xfrm>
            <a:off x="9829800" y="3564354"/>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0D2A4E2D-4CE3-0743-53D9-FAE502BE9C8A}"/>
              </a:ext>
            </a:extLst>
          </p:cNvPr>
          <p:cNvSpPr txBox="1">
            <a:spLocks/>
          </p:cNvSpPr>
          <p:nvPr/>
        </p:nvSpPr>
        <p:spPr>
          <a:xfrm>
            <a:off x="626922" y="4678977"/>
            <a:ext cx="253191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Provider and new client complete Baseline Assessment                    SUPRT-A+C</a:t>
            </a:r>
          </a:p>
        </p:txBody>
      </p:sp>
      <p:sp>
        <p:nvSpPr>
          <p:cNvPr id="9" name="Text Placeholder 2">
            <a:extLst>
              <a:ext uri="{FF2B5EF4-FFF2-40B4-BE49-F238E27FC236}">
                <a16:creationId xmlns:a16="http://schemas.microsoft.com/office/drawing/2014/main" id="{91569DE4-3F04-BDF2-7938-DDFCBAE1EF49}"/>
              </a:ext>
            </a:extLst>
          </p:cNvPr>
          <p:cNvSpPr txBox="1">
            <a:spLocks/>
          </p:cNvSpPr>
          <p:nvPr/>
        </p:nvSpPr>
        <p:spPr>
          <a:xfrm>
            <a:off x="990600" y="2674339"/>
            <a:ext cx="1838326"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800">
                <a:solidFill>
                  <a:schemeClr val="bg1"/>
                </a:solidFill>
              </a:rPr>
              <a:t>Program Intake</a:t>
            </a:r>
          </a:p>
        </p:txBody>
      </p:sp>
      <p:sp>
        <p:nvSpPr>
          <p:cNvPr id="13" name="Star: 4 Points 12">
            <a:extLst>
              <a:ext uri="{FF2B5EF4-FFF2-40B4-BE49-F238E27FC236}">
                <a16:creationId xmlns:a16="http://schemas.microsoft.com/office/drawing/2014/main" id="{88EB6924-509D-28CF-4C23-43B65078F2CB}"/>
              </a:ext>
            </a:extLst>
          </p:cNvPr>
          <p:cNvSpPr/>
          <p:nvPr/>
        </p:nvSpPr>
        <p:spPr>
          <a:xfrm>
            <a:off x="1447800" y="3564354"/>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44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03107D5-2A25-418D-2FFD-4BA19FAAEF6A}"/>
              </a:ext>
            </a:extLst>
          </p:cNvPr>
          <p:cNvSpPr txBox="1">
            <a:spLocks/>
          </p:cNvSpPr>
          <p:nvPr/>
        </p:nvSpPr>
        <p:spPr>
          <a:xfrm>
            <a:off x="2587336" y="2479963"/>
            <a:ext cx="7450282"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a:solidFill>
                  <a:schemeClr val="bg1"/>
                </a:solidFill>
                <a:latin typeface="Century Gothic" panose="020B0502020202020204" pitchFamily="34" charset="0"/>
              </a:rPr>
              <a:t>Let’s take a closer look at the data collection details for each time point…</a:t>
            </a:r>
          </a:p>
        </p:txBody>
      </p:sp>
    </p:spTree>
    <p:extLst>
      <p:ext uri="{BB962C8B-B14F-4D97-AF65-F5344CB8AC3E}">
        <p14:creationId xmlns:p14="http://schemas.microsoft.com/office/powerpoint/2010/main" val="174700715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6CD31-E103-649C-5400-99CCC9AEA0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4C2A3C-1273-FE93-4579-965313DEC893}"/>
              </a:ext>
            </a:extLst>
          </p:cNvPr>
          <p:cNvSpPr/>
          <p:nvPr/>
        </p:nvSpPr>
        <p:spPr>
          <a:xfrm>
            <a:off x="-381000" y="0"/>
            <a:ext cx="125730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3BC3FACE-873E-60E8-721C-6CC4D0B5AA85}"/>
              </a:ext>
            </a:extLst>
          </p:cNvPr>
          <p:cNvSpPr txBox="1">
            <a:spLocks/>
          </p:cNvSpPr>
          <p:nvPr/>
        </p:nvSpPr>
        <p:spPr>
          <a:xfrm>
            <a:off x="1336040" y="883226"/>
            <a:ext cx="9906000" cy="83127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US" sz="6000">
                <a:solidFill>
                  <a:schemeClr val="bg1"/>
                </a:solidFill>
                <a:latin typeface="Century Gothic" panose="020B0502020202020204" pitchFamily="34" charset="0"/>
              </a:rPr>
              <a:t>Client Intake </a:t>
            </a:r>
          </a:p>
          <a:p>
            <a:pPr marL="0" indent="0">
              <a:spcBef>
                <a:spcPts val="600"/>
              </a:spcBef>
              <a:buNone/>
            </a:pPr>
            <a:endParaRPr lang="en-US" sz="3200">
              <a:solidFill>
                <a:schemeClr val="bg1"/>
              </a:solidFill>
            </a:endParaRPr>
          </a:p>
        </p:txBody>
      </p:sp>
      <p:grpSp>
        <p:nvGrpSpPr>
          <p:cNvPr id="5" name="Group 4">
            <a:extLst>
              <a:ext uri="{FF2B5EF4-FFF2-40B4-BE49-F238E27FC236}">
                <a16:creationId xmlns:a16="http://schemas.microsoft.com/office/drawing/2014/main" id="{0B931E16-8B89-78CC-7C63-BFC536DF2F13}"/>
              </a:ext>
            </a:extLst>
          </p:cNvPr>
          <p:cNvGrpSpPr/>
          <p:nvPr/>
        </p:nvGrpSpPr>
        <p:grpSpPr>
          <a:xfrm>
            <a:off x="838200" y="2220957"/>
            <a:ext cx="4343400" cy="1779543"/>
            <a:chOff x="3505200" y="3510442"/>
            <a:chExt cx="2529568" cy="1518758"/>
          </a:xfrm>
        </p:grpSpPr>
        <p:grpSp>
          <p:nvGrpSpPr>
            <p:cNvPr id="7" name="Group 6">
              <a:extLst>
                <a:ext uri="{FF2B5EF4-FFF2-40B4-BE49-F238E27FC236}">
                  <a16:creationId xmlns:a16="http://schemas.microsoft.com/office/drawing/2014/main" id="{5926228D-C4C7-659E-22B5-DEDC26C893E1}"/>
                </a:ext>
              </a:extLst>
            </p:cNvPr>
            <p:cNvGrpSpPr/>
            <p:nvPr/>
          </p:nvGrpSpPr>
          <p:grpSpPr>
            <a:xfrm>
              <a:off x="3505200" y="3510442"/>
              <a:ext cx="2529568" cy="1518758"/>
              <a:chOff x="3505200" y="3438522"/>
              <a:chExt cx="2529568" cy="1518758"/>
            </a:xfrm>
          </p:grpSpPr>
          <p:sp>
            <p:nvSpPr>
              <p:cNvPr id="11" name="Left Brace 10">
                <a:extLst>
                  <a:ext uri="{FF2B5EF4-FFF2-40B4-BE49-F238E27FC236}">
                    <a16:creationId xmlns:a16="http://schemas.microsoft.com/office/drawing/2014/main" id="{3D01BE71-73E3-D7C3-E3C1-B7E9F1903385}"/>
                  </a:ext>
                </a:extLst>
              </p:cNvPr>
              <p:cNvSpPr/>
              <p:nvPr/>
            </p:nvSpPr>
            <p:spPr>
              <a:xfrm rot="16200000">
                <a:off x="4215812" y="2861046"/>
                <a:ext cx="756756" cy="1911707"/>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2">
                <a:extLst>
                  <a:ext uri="{FF2B5EF4-FFF2-40B4-BE49-F238E27FC236}">
                    <a16:creationId xmlns:a16="http://schemas.microsoft.com/office/drawing/2014/main" id="{632BA221-8AD3-0F26-7D40-45F6B9604CAB}"/>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21FE3316-1CF9-39EB-1D25-5CF9ABBD3A33}"/>
                </a:ext>
              </a:extLst>
            </p:cNvPr>
            <p:cNvSpPr txBox="1"/>
            <p:nvPr/>
          </p:nvSpPr>
          <p:spPr>
            <a:xfrm>
              <a:off x="3723655" y="3565952"/>
              <a:ext cx="1867329" cy="315208"/>
            </a:xfrm>
            <a:prstGeom prst="rect">
              <a:avLst/>
            </a:prstGeom>
            <a:noFill/>
          </p:spPr>
          <p:txBody>
            <a:bodyPr wrap="square">
              <a:spAutoFit/>
            </a:bodyPr>
            <a:lstStyle/>
            <a:p>
              <a:r>
                <a:rPr lang="en-US" sz="1800" b="0">
                  <a:solidFill>
                    <a:schemeClr val="bg1"/>
                  </a:solidFill>
                </a:rPr>
                <a:t>30-day data collection window</a:t>
              </a:r>
              <a:endParaRPr lang="en-US"/>
            </a:p>
          </p:txBody>
        </p:sp>
      </p:grpSp>
      <p:cxnSp>
        <p:nvCxnSpPr>
          <p:cNvPr id="6" name="Straight Connector 5">
            <a:extLst>
              <a:ext uri="{FF2B5EF4-FFF2-40B4-BE49-F238E27FC236}">
                <a16:creationId xmlns:a16="http://schemas.microsoft.com/office/drawing/2014/main" id="{1D4C1F7E-235F-5F93-79A7-36A3CAF2F9B2}"/>
              </a:ext>
            </a:extLst>
          </p:cNvPr>
          <p:cNvCxnSpPr>
            <a:cxnSpLocks/>
          </p:cNvCxnSpPr>
          <p:nvPr/>
        </p:nvCxnSpPr>
        <p:spPr>
          <a:xfrm>
            <a:off x="1295400" y="2209800"/>
            <a:ext cx="1097280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9" name="Star: 4 Points 8">
            <a:extLst>
              <a:ext uri="{FF2B5EF4-FFF2-40B4-BE49-F238E27FC236}">
                <a16:creationId xmlns:a16="http://schemas.microsoft.com/office/drawing/2014/main" id="{DFC62633-30FC-EE35-2033-7E9F15668D55}"/>
              </a:ext>
            </a:extLst>
          </p:cNvPr>
          <p:cNvSpPr/>
          <p:nvPr/>
        </p:nvSpPr>
        <p:spPr>
          <a:xfrm>
            <a:off x="685800" y="1714500"/>
            <a:ext cx="838200" cy="990600"/>
          </a:xfrm>
          <a:prstGeom prst="star4">
            <a:avLst/>
          </a:prstGeom>
          <a:solidFill>
            <a:srgbClr val="A50A1F"/>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3CE6383C-2348-478F-B2C7-78B2ADB92644}"/>
              </a:ext>
            </a:extLst>
          </p:cNvPr>
          <p:cNvSpPr txBox="1">
            <a:spLocks/>
          </p:cNvSpPr>
          <p:nvPr/>
        </p:nvSpPr>
        <p:spPr>
          <a:xfrm>
            <a:off x="2438399" y="3276600"/>
            <a:ext cx="8430492"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chemeClr val="bg1"/>
              </a:buClr>
              <a:buNone/>
            </a:pPr>
            <a:r>
              <a:rPr lang="en-US" sz="3600" b="0">
                <a:solidFill>
                  <a:schemeClr val="bg1"/>
                </a:solidFill>
              </a:rPr>
              <a:t>Use the Client ID List to assign client ID then complete baseline SUPRT assessment (parts A and C) with client </a:t>
            </a:r>
            <a:r>
              <a:rPr lang="en-US" sz="3600" b="0" u="sng">
                <a:solidFill>
                  <a:schemeClr val="bg1"/>
                </a:solidFill>
              </a:rPr>
              <a:t>within 30 days after</a:t>
            </a:r>
            <a:r>
              <a:rPr lang="en-US" sz="3600" b="0">
                <a:solidFill>
                  <a:schemeClr val="bg1"/>
                </a:solidFill>
              </a:rPr>
              <a:t> they first receive grant-funded services.</a:t>
            </a:r>
          </a:p>
          <a:p>
            <a:endParaRPr lang="en-US" sz="1200">
              <a:solidFill>
                <a:schemeClr val="bg1"/>
              </a:solidFill>
            </a:endParaRPr>
          </a:p>
          <a:p>
            <a:pPr marL="0" indent="0">
              <a:buNone/>
            </a:pPr>
            <a:endParaRPr lang="en-US" sz="3600">
              <a:solidFill>
                <a:schemeClr val="bg1"/>
              </a:solidFill>
            </a:endParaRPr>
          </a:p>
        </p:txBody>
      </p:sp>
    </p:spTree>
    <p:extLst>
      <p:ext uri="{BB962C8B-B14F-4D97-AF65-F5344CB8AC3E}">
        <p14:creationId xmlns:p14="http://schemas.microsoft.com/office/powerpoint/2010/main" val="187754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1959-B2D2-1E89-AF03-A631919C61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9AD772-A925-0804-4E85-15EFD9936933}"/>
              </a:ext>
            </a:extLst>
          </p:cNvPr>
          <p:cNvSpPr>
            <a:spLocks noGrp="1"/>
          </p:cNvSpPr>
          <p:nvPr>
            <p:ph type="title" idx="4294967295"/>
          </p:nvPr>
        </p:nvSpPr>
        <p:spPr>
          <a:xfrm>
            <a:off x="6750821" y="752167"/>
            <a:ext cx="4547435" cy="1436688"/>
          </a:xfrm>
        </p:spPr>
        <p:txBody>
          <a:bodyPr>
            <a:noAutofit/>
          </a:bodyPr>
          <a:lstStyle/>
          <a:p>
            <a:r>
              <a:rPr lang="en-US" sz="6000">
                <a:solidFill>
                  <a:srgbClr val="252055"/>
                </a:solidFill>
                <a:latin typeface="Century Gothic" panose="020B0502020202020204" pitchFamily="34" charset="0"/>
              </a:rPr>
              <a:t>Learning Objectives</a:t>
            </a:r>
          </a:p>
        </p:txBody>
      </p:sp>
      <p:sp>
        <p:nvSpPr>
          <p:cNvPr id="3" name="Text Placeholder 2">
            <a:extLst>
              <a:ext uri="{FF2B5EF4-FFF2-40B4-BE49-F238E27FC236}">
                <a16:creationId xmlns:a16="http://schemas.microsoft.com/office/drawing/2014/main" id="{1292563E-5FC7-9189-F990-39BAC566A9FA}"/>
              </a:ext>
            </a:extLst>
          </p:cNvPr>
          <p:cNvSpPr>
            <a:spLocks noGrp="1"/>
          </p:cNvSpPr>
          <p:nvPr>
            <p:ph type="body" sz="quarter" idx="4294967295"/>
          </p:nvPr>
        </p:nvSpPr>
        <p:spPr>
          <a:xfrm>
            <a:off x="6804335" y="2342534"/>
            <a:ext cx="5034695" cy="4343400"/>
          </a:xfrm>
        </p:spPr>
        <p:txBody>
          <a:bodyPr>
            <a:normAutofit/>
          </a:bodyPr>
          <a:lstStyle/>
          <a:p>
            <a:r>
              <a:rPr lang="en-US" sz="3200"/>
              <a:t>Understand the purpose of grant-required data collection and partnership with PRG</a:t>
            </a:r>
          </a:p>
          <a:p>
            <a:r>
              <a:rPr lang="en-US" sz="3200"/>
              <a:t>Learn how and when to collect grant-required data using the new SUPRT tool</a:t>
            </a:r>
          </a:p>
          <a:p>
            <a:endParaRPr lang="en-US" sz="3200"/>
          </a:p>
        </p:txBody>
      </p:sp>
      <p:sp>
        <p:nvSpPr>
          <p:cNvPr id="5" name="Rectangle 4">
            <a:extLst>
              <a:ext uri="{FF2B5EF4-FFF2-40B4-BE49-F238E27FC236}">
                <a16:creationId xmlns:a16="http://schemas.microsoft.com/office/drawing/2014/main" id="{1E19B1B3-52AE-978B-0868-D135DF680F0A}"/>
              </a:ext>
              <a:ext uri="{C183D7F6-B498-43B3-948B-1728B52AA6E4}">
                <adec:decorative xmlns:adec="http://schemas.microsoft.com/office/drawing/2017/decorative" val="1"/>
              </a:ext>
            </a:extLst>
          </p:cNvPr>
          <p:cNvSpPr/>
          <p:nvPr/>
        </p:nvSpPr>
        <p:spPr>
          <a:xfrm>
            <a:off x="-457200" y="0"/>
            <a:ext cx="6553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2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5BDACEB-16E2-5AF6-8D92-E6D317716ABF}"/>
              </a:ext>
            </a:extLst>
          </p:cNvPr>
          <p:cNvCxnSpPr>
            <a:cxnSpLocks/>
          </p:cNvCxnSpPr>
          <p:nvPr/>
        </p:nvCxnSpPr>
        <p:spPr>
          <a:xfrm>
            <a:off x="-76200" y="2209800"/>
            <a:ext cx="1234440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4" name="Star: 4 Points 3">
            <a:extLst>
              <a:ext uri="{FF2B5EF4-FFF2-40B4-BE49-F238E27FC236}">
                <a16:creationId xmlns:a16="http://schemas.microsoft.com/office/drawing/2014/main" id="{34BF42B2-E5CA-40FC-E4CA-0A95F0391EF3}"/>
              </a:ext>
            </a:extLst>
          </p:cNvPr>
          <p:cNvSpPr/>
          <p:nvPr/>
        </p:nvSpPr>
        <p:spPr>
          <a:xfrm>
            <a:off x="5679440" y="1714500"/>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2F4D30-DAF5-D9AC-2FD9-44311CAFA84B}"/>
              </a:ext>
            </a:extLst>
          </p:cNvPr>
          <p:cNvSpPr txBox="1">
            <a:spLocks/>
          </p:cNvSpPr>
          <p:nvPr/>
        </p:nvSpPr>
        <p:spPr>
          <a:xfrm>
            <a:off x="1295400" y="768926"/>
            <a:ext cx="9448800" cy="75507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6000">
                <a:solidFill>
                  <a:schemeClr val="bg1"/>
                </a:solidFill>
                <a:latin typeface="Century Gothic" panose="020B0502020202020204" pitchFamily="34" charset="0"/>
              </a:rPr>
              <a:t>6 Months Later</a:t>
            </a:r>
          </a:p>
        </p:txBody>
      </p:sp>
      <p:sp>
        <p:nvSpPr>
          <p:cNvPr id="5" name="Text Placeholder 2">
            <a:extLst>
              <a:ext uri="{FF2B5EF4-FFF2-40B4-BE49-F238E27FC236}">
                <a16:creationId xmlns:a16="http://schemas.microsoft.com/office/drawing/2014/main" id="{585F9FD3-62BF-877A-4919-BD9DE0446E8B}"/>
              </a:ext>
            </a:extLst>
          </p:cNvPr>
          <p:cNvSpPr txBox="1">
            <a:spLocks/>
          </p:cNvSpPr>
          <p:nvPr/>
        </p:nvSpPr>
        <p:spPr>
          <a:xfrm>
            <a:off x="1858292" y="3175916"/>
            <a:ext cx="8200108"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0" u="sng">
                <a:solidFill>
                  <a:schemeClr val="bg1"/>
                </a:solidFill>
              </a:rPr>
              <a:t>If the client is still receiving services</a:t>
            </a:r>
            <a:r>
              <a:rPr lang="en-US" sz="3600" b="0">
                <a:solidFill>
                  <a:schemeClr val="bg1"/>
                </a:solidFill>
              </a:rPr>
              <a:t>, complete the 6-month Reassessment (SUPRT A+C) up to 30 days before and after the 6-month mark.</a:t>
            </a:r>
          </a:p>
          <a:p>
            <a:pPr marL="0" indent="0">
              <a:buNone/>
            </a:pPr>
            <a:endParaRPr lang="en-US" sz="3600">
              <a:solidFill>
                <a:schemeClr val="bg1"/>
              </a:solidFill>
            </a:endParaRPr>
          </a:p>
          <a:p>
            <a:endParaRPr lang="en-US" sz="3600" b="0">
              <a:solidFill>
                <a:schemeClr val="bg1"/>
              </a:solidFill>
            </a:endParaRPr>
          </a:p>
          <a:p>
            <a:endParaRPr lang="en-US" sz="1600">
              <a:solidFill>
                <a:schemeClr val="bg1"/>
              </a:solidFill>
            </a:endParaRPr>
          </a:p>
        </p:txBody>
      </p:sp>
      <p:grpSp>
        <p:nvGrpSpPr>
          <p:cNvPr id="6" name="Group 5">
            <a:extLst>
              <a:ext uri="{FF2B5EF4-FFF2-40B4-BE49-F238E27FC236}">
                <a16:creationId xmlns:a16="http://schemas.microsoft.com/office/drawing/2014/main" id="{2C3A68BE-AD56-0F84-52DD-B6809D259ABA}"/>
              </a:ext>
            </a:extLst>
          </p:cNvPr>
          <p:cNvGrpSpPr/>
          <p:nvPr/>
        </p:nvGrpSpPr>
        <p:grpSpPr>
          <a:xfrm>
            <a:off x="2133600" y="2209800"/>
            <a:ext cx="9144000" cy="1779543"/>
            <a:chOff x="3505200" y="3510442"/>
            <a:chExt cx="2529568" cy="1518758"/>
          </a:xfrm>
        </p:grpSpPr>
        <p:grpSp>
          <p:nvGrpSpPr>
            <p:cNvPr id="7" name="Group 6">
              <a:extLst>
                <a:ext uri="{FF2B5EF4-FFF2-40B4-BE49-F238E27FC236}">
                  <a16:creationId xmlns:a16="http://schemas.microsoft.com/office/drawing/2014/main" id="{CB86CA40-78E3-E741-19C8-B6C17EE831D8}"/>
                </a:ext>
              </a:extLst>
            </p:cNvPr>
            <p:cNvGrpSpPr/>
            <p:nvPr/>
          </p:nvGrpSpPr>
          <p:grpSpPr>
            <a:xfrm>
              <a:off x="3505200" y="3510442"/>
              <a:ext cx="2529568" cy="1518758"/>
              <a:chOff x="3505200" y="3438522"/>
              <a:chExt cx="2529568" cy="1518758"/>
            </a:xfrm>
          </p:grpSpPr>
          <p:sp>
            <p:nvSpPr>
              <p:cNvPr id="9" name="Left Brace 8">
                <a:extLst>
                  <a:ext uri="{FF2B5EF4-FFF2-40B4-BE49-F238E27FC236}">
                    <a16:creationId xmlns:a16="http://schemas.microsoft.com/office/drawing/2014/main" id="{BF4E5292-DEDB-52F5-B706-C9BD4C75712A}"/>
                  </a:ext>
                </a:extLst>
              </p:cNvPr>
              <p:cNvSpPr/>
              <p:nvPr/>
            </p:nvSpPr>
            <p:spPr>
              <a:xfrm rot="16200000">
                <a:off x="4223023" y="2868257"/>
                <a:ext cx="756756" cy="1897286"/>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2">
                <a:extLst>
                  <a:ext uri="{FF2B5EF4-FFF2-40B4-BE49-F238E27FC236}">
                    <a16:creationId xmlns:a16="http://schemas.microsoft.com/office/drawing/2014/main" id="{F54952E4-0038-EBBC-335E-CFC6A3A4AAC8}"/>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32EDD574-7480-DA6D-1393-FF3EB8B2DC01}"/>
                </a:ext>
              </a:extLst>
            </p:cNvPr>
            <p:cNvSpPr txBox="1"/>
            <p:nvPr/>
          </p:nvSpPr>
          <p:spPr>
            <a:xfrm>
              <a:off x="3745844" y="3540736"/>
              <a:ext cx="1698691" cy="315208"/>
            </a:xfrm>
            <a:prstGeom prst="rect">
              <a:avLst/>
            </a:prstGeom>
            <a:noFill/>
          </p:spPr>
          <p:txBody>
            <a:bodyPr wrap="square">
              <a:spAutoFit/>
            </a:bodyPr>
            <a:lstStyle/>
            <a:p>
              <a:pPr algn="ctr"/>
              <a:r>
                <a:rPr lang="en-US">
                  <a:solidFill>
                    <a:schemeClr val="bg1"/>
                  </a:solidFill>
                </a:rPr>
                <a:t>6</a:t>
              </a:r>
              <a:r>
                <a:rPr lang="en-US" sz="1800" b="0">
                  <a:solidFill>
                    <a:schemeClr val="bg1"/>
                  </a:solidFill>
                </a:rPr>
                <a:t>0-day data collection window</a:t>
              </a:r>
              <a:endParaRPr lang="en-US"/>
            </a:p>
          </p:txBody>
        </p:sp>
      </p:grpSp>
    </p:spTree>
    <p:extLst>
      <p:ext uri="{BB962C8B-B14F-4D97-AF65-F5344CB8AC3E}">
        <p14:creationId xmlns:p14="http://schemas.microsoft.com/office/powerpoint/2010/main" val="2029695184"/>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E235-C792-2311-0CB3-991C6B676F83}"/>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62B40EC-1172-0031-5941-0A78D28F1BF6}"/>
              </a:ext>
            </a:extLst>
          </p:cNvPr>
          <p:cNvCxnSpPr>
            <a:cxnSpLocks/>
          </p:cNvCxnSpPr>
          <p:nvPr/>
        </p:nvCxnSpPr>
        <p:spPr>
          <a:xfrm>
            <a:off x="-76200" y="2209800"/>
            <a:ext cx="1234440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38DF4C5-825D-FA54-D704-274A3CDB47D7}"/>
              </a:ext>
            </a:extLst>
          </p:cNvPr>
          <p:cNvSpPr txBox="1">
            <a:spLocks/>
          </p:cNvSpPr>
          <p:nvPr/>
        </p:nvSpPr>
        <p:spPr>
          <a:xfrm>
            <a:off x="1776845" y="779318"/>
            <a:ext cx="838200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6000">
                <a:solidFill>
                  <a:schemeClr val="bg1"/>
                </a:solidFill>
                <a:latin typeface="Century Gothic" panose="020B0502020202020204" pitchFamily="34" charset="0"/>
              </a:rPr>
              <a:t>One Year Later</a:t>
            </a:r>
          </a:p>
        </p:txBody>
      </p:sp>
      <p:sp>
        <p:nvSpPr>
          <p:cNvPr id="4" name="Star: 4 Points 3">
            <a:extLst>
              <a:ext uri="{FF2B5EF4-FFF2-40B4-BE49-F238E27FC236}">
                <a16:creationId xmlns:a16="http://schemas.microsoft.com/office/drawing/2014/main" id="{77CD6BE2-2025-59E3-D190-BA33E98C6891}"/>
              </a:ext>
            </a:extLst>
          </p:cNvPr>
          <p:cNvSpPr/>
          <p:nvPr/>
        </p:nvSpPr>
        <p:spPr>
          <a:xfrm>
            <a:off x="5676900" y="1714500"/>
            <a:ext cx="838200" cy="990600"/>
          </a:xfrm>
          <a:prstGeom prst="star4">
            <a:avLst/>
          </a:prstGeom>
          <a:solidFill>
            <a:srgbClr val="A50A1F"/>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117D8570-3DF0-4EC0-3BA7-80ADDDF65EB3}"/>
              </a:ext>
            </a:extLst>
          </p:cNvPr>
          <p:cNvSpPr txBox="1">
            <a:spLocks/>
          </p:cNvSpPr>
          <p:nvPr/>
        </p:nvSpPr>
        <p:spPr>
          <a:xfrm>
            <a:off x="1288026" y="2993578"/>
            <a:ext cx="9227574"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0" u="sng">
                <a:solidFill>
                  <a:schemeClr val="bg1"/>
                </a:solidFill>
              </a:rPr>
              <a:t>If the client is still receiving services at this timepoint</a:t>
            </a:r>
            <a:r>
              <a:rPr lang="en-US" sz="3600" b="0">
                <a:solidFill>
                  <a:schemeClr val="bg1"/>
                </a:solidFill>
              </a:rPr>
              <a:t>, complete the Annual Assessment (SUPRT A+C) up to one month before and after the 12-month mark.</a:t>
            </a:r>
          </a:p>
          <a:p>
            <a:endParaRPr lang="en-US" sz="3600" b="0">
              <a:solidFill>
                <a:schemeClr val="bg1"/>
              </a:solidFill>
            </a:endParaRPr>
          </a:p>
          <a:p>
            <a:endParaRPr lang="en-US" sz="3600" b="0">
              <a:solidFill>
                <a:schemeClr val="bg1"/>
              </a:solidFill>
            </a:endParaRPr>
          </a:p>
          <a:p>
            <a:endParaRPr lang="en-US" sz="3600" b="0">
              <a:solidFill>
                <a:schemeClr val="bg1"/>
              </a:solidFill>
            </a:endParaRPr>
          </a:p>
          <a:p>
            <a:pPr marL="0" indent="0">
              <a:buNone/>
            </a:pPr>
            <a:endParaRPr lang="en-US" sz="3200">
              <a:solidFill>
                <a:schemeClr val="bg1"/>
              </a:solidFill>
            </a:endParaRPr>
          </a:p>
        </p:txBody>
      </p:sp>
      <p:grpSp>
        <p:nvGrpSpPr>
          <p:cNvPr id="6" name="Group 5">
            <a:extLst>
              <a:ext uri="{FF2B5EF4-FFF2-40B4-BE49-F238E27FC236}">
                <a16:creationId xmlns:a16="http://schemas.microsoft.com/office/drawing/2014/main" id="{96A04605-15EF-1B49-A0D8-09AF1E99DCFA}"/>
              </a:ext>
            </a:extLst>
          </p:cNvPr>
          <p:cNvGrpSpPr/>
          <p:nvPr/>
        </p:nvGrpSpPr>
        <p:grpSpPr>
          <a:xfrm>
            <a:off x="2133600" y="2209800"/>
            <a:ext cx="9144000" cy="1779543"/>
            <a:chOff x="3505200" y="3510442"/>
            <a:chExt cx="2529568" cy="1518758"/>
          </a:xfrm>
        </p:grpSpPr>
        <p:grpSp>
          <p:nvGrpSpPr>
            <p:cNvPr id="7" name="Group 6">
              <a:extLst>
                <a:ext uri="{FF2B5EF4-FFF2-40B4-BE49-F238E27FC236}">
                  <a16:creationId xmlns:a16="http://schemas.microsoft.com/office/drawing/2014/main" id="{A770F4D1-6150-D7EC-3E5B-782706036B8E}"/>
                </a:ext>
              </a:extLst>
            </p:cNvPr>
            <p:cNvGrpSpPr/>
            <p:nvPr/>
          </p:nvGrpSpPr>
          <p:grpSpPr>
            <a:xfrm>
              <a:off x="3505200" y="3510442"/>
              <a:ext cx="2529568" cy="1518758"/>
              <a:chOff x="3505200" y="3438522"/>
              <a:chExt cx="2529568" cy="1518758"/>
            </a:xfrm>
          </p:grpSpPr>
          <p:sp>
            <p:nvSpPr>
              <p:cNvPr id="9" name="Left Brace 8">
                <a:extLst>
                  <a:ext uri="{FF2B5EF4-FFF2-40B4-BE49-F238E27FC236}">
                    <a16:creationId xmlns:a16="http://schemas.microsoft.com/office/drawing/2014/main" id="{5B2A1513-506D-6230-8149-7106963820A8}"/>
                  </a:ext>
                </a:extLst>
              </p:cNvPr>
              <p:cNvSpPr/>
              <p:nvPr/>
            </p:nvSpPr>
            <p:spPr>
              <a:xfrm rot="16200000">
                <a:off x="4223023" y="2868257"/>
                <a:ext cx="756756" cy="1897286"/>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2">
                <a:extLst>
                  <a:ext uri="{FF2B5EF4-FFF2-40B4-BE49-F238E27FC236}">
                    <a16:creationId xmlns:a16="http://schemas.microsoft.com/office/drawing/2014/main" id="{4F8808A6-E3C0-D5B0-9167-542FA62F9C35}"/>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BF7E80F0-ACB3-4136-03CB-238D814FE20D}"/>
                </a:ext>
              </a:extLst>
            </p:cNvPr>
            <p:cNvSpPr txBox="1"/>
            <p:nvPr/>
          </p:nvSpPr>
          <p:spPr>
            <a:xfrm>
              <a:off x="3745844" y="3540736"/>
              <a:ext cx="1698691" cy="315208"/>
            </a:xfrm>
            <a:prstGeom prst="rect">
              <a:avLst/>
            </a:prstGeom>
            <a:noFill/>
          </p:spPr>
          <p:txBody>
            <a:bodyPr wrap="square">
              <a:spAutoFit/>
            </a:bodyPr>
            <a:lstStyle/>
            <a:p>
              <a:pPr algn="ctr"/>
              <a:r>
                <a:rPr lang="en-US">
                  <a:solidFill>
                    <a:schemeClr val="bg1"/>
                  </a:solidFill>
                </a:rPr>
                <a:t>6</a:t>
              </a:r>
              <a:r>
                <a:rPr lang="en-US" sz="1800" b="0">
                  <a:solidFill>
                    <a:schemeClr val="bg1"/>
                  </a:solidFill>
                </a:rPr>
                <a:t>0-day data collection window</a:t>
              </a:r>
              <a:endParaRPr lang="en-US"/>
            </a:p>
          </p:txBody>
        </p:sp>
      </p:grpSp>
      <p:grpSp>
        <p:nvGrpSpPr>
          <p:cNvPr id="17" name="Group 16">
            <a:extLst>
              <a:ext uri="{FF2B5EF4-FFF2-40B4-BE49-F238E27FC236}">
                <a16:creationId xmlns:a16="http://schemas.microsoft.com/office/drawing/2014/main" id="{26C7DD1D-07AD-72DC-FB58-FECC6AFBCBEA}"/>
              </a:ext>
            </a:extLst>
          </p:cNvPr>
          <p:cNvGrpSpPr/>
          <p:nvPr/>
        </p:nvGrpSpPr>
        <p:grpSpPr>
          <a:xfrm>
            <a:off x="1681316" y="152399"/>
            <a:ext cx="9520084" cy="6310341"/>
            <a:chOff x="1681316" y="152400"/>
            <a:chExt cx="9520084" cy="6092208"/>
          </a:xfrm>
        </p:grpSpPr>
        <p:sp>
          <p:nvSpPr>
            <p:cNvPr id="15" name="TextBox 14">
              <a:extLst>
                <a:ext uri="{FF2B5EF4-FFF2-40B4-BE49-F238E27FC236}">
                  <a16:creationId xmlns:a16="http://schemas.microsoft.com/office/drawing/2014/main" id="{8189D3D3-105F-65B6-F51C-C74BDE9717C0}"/>
                </a:ext>
              </a:extLst>
            </p:cNvPr>
            <p:cNvSpPr txBox="1"/>
            <p:nvPr/>
          </p:nvSpPr>
          <p:spPr>
            <a:xfrm>
              <a:off x="1681316" y="5044279"/>
              <a:ext cx="952008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*Going forward, complete an Annual SUPRT</a:t>
              </a:r>
              <a:r>
                <a:rPr lang="en-US" sz="3600">
                  <a:solidFill>
                    <a:prstClr val="white"/>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prstClr val="white"/>
                  </a:solidFill>
                  <a:latin typeface="Calibri" panose="020F0502020204030204"/>
                </a:rPr>
                <a:t>  A</a:t>
              </a:r>
              <a:r>
                <a:rPr kumimoji="0" lang="en-US" sz="3600" b="0" i="0" u="none" strike="noStrike" kern="1200" cap="none" spc="0" normalizeH="0" baseline="0" noProof="0" err="1">
                  <a:ln>
                    <a:noFill/>
                  </a:ln>
                  <a:solidFill>
                    <a:prstClr val="white"/>
                  </a:solidFill>
                  <a:effectLst/>
                  <a:uLnTx/>
                  <a:uFillTx/>
                  <a:latin typeface="Calibri" panose="020F0502020204030204"/>
                  <a:ea typeface="+mn-ea"/>
                  <a:cs typeface="+mn-cs"/>
                </a:rPr>
                <a:t>ssessment</a:t>
              </a: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 each year the client is still enrolled.</a:t>
              </a:r>
            </a:p>
          </p:txBody>
        </p:sp>
        <p:sp>
          <p:nvSpPr>
            <p:cNvPr id="16" name="Text Placeholder 2">
              <a:extLst>
                <a:ext uri="{FF2B5EF4-FFF2-40B4-BE49-F238E27FC236}">
                  <a16:creationId xmlns:a16="http://schemas.microsoft.com/office/drawing/2014/main" id="{4983C858-0FFA-02D1-CCC4-BA7731C0B37C}"/>
                </a:ext>
              </a:extLst>
            </p:cNvPr>
            <p:cNvSpPr txBox="1">
              <a:spLocks/>
            </p:cNvSpPr>
            <p:nvPr/>
          </p:nvSpPr>
          <p:spPr>
            <a:xfrm>
              <a:off x="7810500" y="152400"/>
              <a:ext cx="194310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6600">
                  <a:solidFill>
                    <a:schemeClr val="bg1"/>
                  </a:solidFill>
                </a:rPr>
                <a:t>*</a:t>
              </a:r>
            </a:p>
          </p:txBody>
        </p:sp>
      </p:grpSp>
    </p:spTree>
    <p:extLst>
      <p:ext uri="{BB962C8B-B14F-4D97-AF65-F5344CB8AC3E}">
        <p14:creationId xmlns:p14="http://schemas.microsoft.com/office/powerpoint/2010/main" val="32106783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F9F5-BCEC-AB74-C3EE-E38A5C0EA8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6F8464-4D05-F006-7359-83238A8DC885}"/>
              </a:ext>
            </a:extLst>
          </p:cNvPr>
          <p:cNvSpPr/>
          <p:nvPr/>
        </p:nvSpPr>
        <p:spPr>
          <a:xfrm>
            <a:off x="-381000" y="0"/>
            <a:ext cx="125730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C33937D5-9457-D36A-31FC-5A601DDF7752}"/>
              </a:ext>
            </a:extLst>
          </p:cNvPr>
          <p:cNvSpPr txBox="1">
            <a:spLocks/>
          </p:cNvSpPr>
          <p:nvPr/>
        </p:nvSpPr>
        <p:spPr>
          <a:xfrm>
            <a:off x="1252912" y="845127"/>
            <a:ext cx="990600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US" sz="6000">
                <a:solidFill>
                  <a:schemeClr val="bg1"/>
                </a:solidFill>
                <a:latin typeface="Century Gothic" panose="020B0502020202020204" pitchFamily="34" charset="0"/>
              </a:rPr>
              <a:t>Program Exit</a:t>
            </a:r>
          </a:p>
          <a:p>
            <a:pPr marL="0" indent="0">
              <a:spcBef>
                <a:spcPts val="600"/>
              </a:spcBef>
              <a:buNone/>
            </a:pPr>
            <a:endParaRPr lang="en-US" sz="3200">
              <a:solidFill>
                <a:schemeClr val="bg1"/>
              </a:solidFill>
            </a:endParaRPr>
          </a:p>
        </p:txBody>
      </p:sp>
      <p:grpSp>
        <p:nvGrpSpPr>
          <p:cNvPr id="5" name="Group 4">
            <a:extLst>
              <a:ext uri="{FF2B5EF4-FFF2-40B4-BE49-F238E27FC236}">
                <a16:creationId xmlns:a16="http://schemas.microsoft.com/office/drawing/2014/main" id="{DA0E6EDC-FAA3-4805-8093-3B57F64ACDA5}"/>
              </a:ext>
            </a:extLst>
          </p:cNvPr>
          <p:cNvGrpSpPr/>
          <p:nvPr/>
        </p:nvGrpSpPr>
        <p:grpSpPr>
          <a:xfrm>
            <a:off x="838200" y="2220957"/>
            <a:ext cx="4343400" cy="1779543"/>
            <a:chOff x="3505200" y="3510442"/>
            <a:chExt cx="2529568" cy="1518758"/>
          </a:xfrm>
        </p:grpSpPr>
        <p:grpSp>
          <p:nvGrpSpPr>
            <p:cNvPr id="7" name="Group 6">
              <a:extLst>
                <a:ext uri="{FF2B5EF4-FFF2-40B4-BE49-F238E27FC236}">
                  <a16:creationId xmlns:a16="http://schemas.microsoft.com/office/drawing/2014/main" id="{1797D9DF-E8C3-9C9B-C464-D67ADF9EAF56}"/>
                </a:ext>
              </a:extLst>
            </p:cNvPr>
            <p:cNvGrpSpPr/>
            <p:nvPr/>
          </p:nvGrpSpPr>
          <p:grpSpPr>
            <a:xfrm>
              <a:off x="3505200" y="3510442"/>
              <a:ext cx="2529568" cy="1518758"/>
              <a:chOff x="3505200" y="3438522"/>
              <a:chExt cx="2529568" cy="1518758"/>
            </a:xfrm>
          </p:grpSpPr>
          <p:sp>
            <p:nvSpPr>
              <p:cNvPr id="11" name="Left Brace 10">
                <a:extLst>
                  <a:ext uri="{FF2B5EF4-FFF2-40B4-BE49-F238E27FC236}">
                    <a16:creationId xmlns:a16="http://schemas.microsoft.com/office/drawing/2014/main" id="{205C8986-0CC4-7042-0FE7-7AF8C70B4A49}"/>
                  </a:ext>
                </a:extLst>
              </p:cNvPr>
              <p:cNvSpPr/>
              <p:nvPr/>
            </p:nvSpPr>
            <p:spPr>
              <a:xfrm rot="16200000">
                <a:off x="4215812" y="2861046"/>
                <a:ext cx="756756" cy="1911707"/>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2">
                <a:extLst>
                  <a:ext uri="{FF2B5EF4-FFF2-40B4-BE49-F238E27FC236}">
                    <a16:creationId xmlns:a16="http://schemas.microsoft.com/office/drawing/2014/main" id="{4D29CB5A-D0B3-C8E8-C0EE-562DD0CDB39E}"/>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AAC4B91B-6947-099E-69BE-30D4A3FE39F1}"/>
                </a:ext>
              </a:extLst>
            </p:cNvPr>
            <p:cNvSpPr txBox="1"/>
            <p:nvPr/>
          </p:nvSpPr>
          <p:spPr>
            <a:xfrm>
              <a:off x="3723655" y="3565952"/>
              <a:ext cx="1867329" cy="315208"/>
            </a:xfrm>
            <a:prstGeom prst="rect">
              <a:avLst/>
            </a:prstGeom>
            <a:noFill/>
          </p:spPr>
          <p:txBody>
            <a:bodyPr wrap="square">
              <a:spAutoFit/>
            </a:bodyPr>
            <a:lstStyle/>
            <a:p>
              <a:r>
                <a:rPr lang="en-US" sz="1800" b="0">
                  <a:solidFill>
                    <a:schemeClr val="bg1"/>
                  </a:solidFill>
                </a:rPr>
                <a:t>30-day data collection window</a:t>
              </a:r>
              <a:endParaRPr lang="en-US"/>
            </a:p>
          </p:txBody>
        </p:sp>
      </p:grpSp>
      <p:cxnSp>
        <p:nvCxnSpPr>
          <p:cNvPr id="6" name="Straight Connector 5">
            <a:extLst>
              <a:ext uri="{FF2B5EF4-FFF2-40B4-BE49-F238E27FC236}">
                <a16:creationId xmlns:a16="http://schemas.microsoft.com/office/drawing/2014/main" id="{0BBF6AFC-448F-0441-65F3-C9C36EEF226D}"/>
              </a:ext>
            </a:extLst>
          </p:cNvPr>
          <p:cNvCxnSpPr>
            <a:cxnSpLocks/>
          </p:cNvCxnSpPr>
          <p:nvPr/>
        </p:nvCxnSpPr>
        <p:spPr>
          <a:xfrm>
            <a:off x="1295400" y="2209800"/>
            <a:ext cx="10972800" cy="0"/>
          </a:xfrm>
          <a:prstGeom prst="line">
            <a:avLst/>
          </a:prstGeom>
          <a:ln w="76200">
            <a:solidFill>
              <a:srgbClr val="374A8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D71A893-93AA-40F6-8E0B-A6EB15803E5D}"/>
              </a:ext>
            </a:extLst>
          </p:cNvPr>
          <p:cNvCxnSpPr>
            <a:cxnSpLocks/>
          </p:cNvCxnSpPr>
          <p:nvPr/>
        </p:nvCxnSpPr>
        <p:spPr>
          <a:xfrm>
            <a:off x="-152400" y="2209800"/>
            <a:ext cx="118872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9" name="Star: 4 Points 8">
            <a:extLst>
              <a:ext uri="{FF2B5EF4-FFF2-40B4-BE49-F238E27FC236}">
                <a16:creationId xmlns:a16="http://schemas.microsoft.com/office/drawing/2014/main" id="{EE129AD3-B73F-E3F0-2019-A68A8B75B88C}"/>
              </a:ext>
            </a:extLst>
          </p:cNvPr>
          <p:cNvSpPr/>
          <p:nvPr/>
        </p:nvSpPr>
        <p:spPr>
          <a:xfrm>
            <a:off x="685800" y="1714500"/>
            <a:ext cx="838200" cy="990600"/>
          </a:xfrm>
          <a:prstGeom prst="star4">
            <a:avLst/>
          </a:prstGeom>
          <a:solidFill>
            <a:srgbClr val="A50A1F"/>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0B0AF333-F012-98AA-36C8-5293B6F9F6ED}"/>
              </a:ext>
            </a:extLst>
          </p:cNvPr>
          <p:cNvSpPr txBox="1">
            <a:spLocks/>
          </p:cNvSpPr>
          <p:nvPr/>
        </p:nvSpPr>
        <p:spPr>
          <a:xfrm>
            <a:off x="1981200" y="3276600"/>
            <a:ext cx="7010400" cy="1483274"/>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0">
                <a:solidFill>
                  <a:schemeClr val="bg1"/>
                </a:solidFill>
              </a:rPr>
              <a:t>Complete SUPRT-A (Record Closeout) for client within 30 days of program exit/discharge.</a:t>
            </a:r>
          </a:p>
          <a:p>
            <a:pPr marL="0" indent="0">
              <a:buNone/>
            </a:pPr>
            <a:endParaRPr lang="en-US" sz="1200">
              <a:solidFill>
                <a:schemeClr val="bg1"/>
              </a:solidFill>
            </a:endParaRPr>
          </a:p>
          <a:p>
            <a:pPr marL="0" indent="0">
              <a:buNone/>
            </a:pPr>
            <a:endParaRPr lang="en-US" sz="3600">
              <a:solidFill>
                <a:schemeClr val="bg1"/>
              </a:solidFill>
            </a:endParaRPr>
          </a:p>
        </p:txBody>
      </p:sp>
    </p:spTree>
    <p:extLst>
      <p:ext uri="{BB962C8B-B14F-4D97-AF65-F5344CB8AC3E}">
        <p14:creationId xmlns:p14="http://schemas.microsoft.com/office/powerpoint/2010/main" val="296725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7DA57-7A98-3316-2E8E-7935D5399F4D}"/>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D38EC331-AEB5-5EB5-34F3-BF27BE21BC26}"/>
              </a:ext>
            </a:extLst>
          </p:cNvPr>
          <p:cNvSpPr txBox="1">
            <a:spLocks/>
          </p:cNvSpPr>
          <p:nvPr/>
        </p:nvSpPr>
        <p:spPr>
          <a:xfrm>
            <a:off x="1104900" y="1779543"/>
            <a:ext cx="9982200" cy="358303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189" lvl="1" indent="0">
              <a:buNone/>
            </a:pPr>
            <a:r>
              <a:rPr lang="en-US" sz="3200">
                <a:solidFill>
                  <a:schemeClr val="bg1"/>
                </a:solidFill>
              </a:rPr>
              <a:t>If 6-month or annual assessments are not completed during the data collection window, assessment records for those timepoints are </a:t>
            </a:r>
            <a:r>
              <a:rPr lang="en-US" sz="3200" u="sng">
                <a:solidFill>
                  <a:schemeClr val="bg1"/>
                </a:solidFill>
              </a:rPr>
              <a:t>not required</a:t>
            </a:r>
            <a:r>
              <a:rPr lang="en-US" sz="3200">
                <a:solidFill>
                  <a:schemeClr val="bg1"/>
                </a:solidFill>
              </a:rPr>
              <a:t> by SAMHSA. Instead, providers should complete the next assessment due.</a:t>
            </a:r>
          </a:p>
          <a:p>
            <a:pPr marL="457189" lvl="1" indent="0">
              <a:buNone/>
            </a:pPr>
            <a:endParaRPr lang="en-US" sz="2000">
              <a:solidFill>
                <a:schemeClr val="bg1"/>
              </a:solidFill>
            </a:endParaRPr>
          </a:p>
          <a:p>
            <a:pPr marL="457189" lvl="1" indent="0">
              <a:buNone/>
            </a:pPr>
            <a:r>
              <a:rPr lang="en-US" sz="3200">
                <a:solidFill>
                  <a:schemeClr val="bg1"/>
                </a:solidFill>
              </a:rPr>
              <a:t>For example, if the 6-month window is missed and the client is still in care at 12 months, complete an Annual Assessment when that window opens.</a:t>
            </a:r>
            <a:endParaRPr lang="en-US" sz="3600">
              <a:solidFill>
                <a:schemeClr val="bg1"/>
              </a:solidFill>
            </a:endParaRPr>
          </a:p>
          <a:p>
            <a:endParaRPr lang="en-US" sz="6000">
              <a:solidFill>
                <a:schemeClr val="bg1"/>
              </a:solidFill>
            </a:endParaRPr>
          </a:p>
        </p:txBody>
      </p:sp>
      <p:sp>
        <p:nvSpPr>
          <p:cNvPr id="8" name="Title 1">
            <a:extLst>
              <a:ext uri="{FF2B5EF4-FFF2-40B4-BE49-F238E27FC236}">
                <a16:creationId xmlns:a16="http://schemas.microsoft.com/office/drawing/2014/main" id="{C2509900-A3C4-180A-2600-E314FB678CC2}"/>
              </a:ext>
            </a:extLst>
          </p:cNvPr>
          <p:cNvSpPr txBox="1">
            <a:spLocks/>
          </p:cNvSpPr>
          <p:nvPr/>
        </p:nvSpPr>
        <p:spPr>
          <a:xfrm>
            <a:off x="1524000" y="672892"/>
            <a:ext cx="10058400" cy="110665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t>Note:</a:t>
            </a:r>
          </a:p>
        </p:txBody>
      </p:sp>
    </p:spTree>
    <p:extLst>
      <p:ext uri="{BB962C8B-B14F-4D97-AF65-F5344CB8AC3E}">
        <p14:creationId xmlns:p14="http://schemas.microsoft.com/office/powerpoint/2010/main" val="325778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0601-F53E-AF71-819B-4D7158566C12}"/>
              </a:ext>
            </a:extLst>
          </p:cNvPr>
          <p:cNvSpPr>
            <a:spLocks noGrp="1"/>
          </p:cNvSpPr>
          <p:nvPr>
            <p:ph type="title"/>
          </p:nvPr>
        </p:nvSpPr>
        <p:spPr>
          <a:xfrm>
            <a:off x="1028699" y="2773368"/>
            <a:ext cx="8541327" cy="1311263"/>
          </a:xfrm>
        </p:spPr>
        <p:txBody>
          <a:bodyPr/>
          <a:lstStyle/>
          <a:p>
            <a:r>
              <a:rPr lang="en-US" sz="6000"/>
              <a:t>Part 2: SUPRT Materials and Instructions</a:t>
            </a:r>
          </a:p>
        </p:txBody>
      </p:sp>
    </p:spTree>
    <p:extLst>
      <p:ext uri="{BB962C8B-B14F-4D97-AF65-F5344CB8AC3E}">
        <p14:creationId xmlns:p14="http://schemas.microsoft.com/office/powerpoint/2010/main" val="2773495776"/>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5E9C8-C2AB-7962-AA3C-4E537C2ACBAF}"/>
              </a:ext>
            </a:extLst>
          </p:cNvPr>
          <p:cNvSpPr txBox="1">
            <a:spLocks/>
          </p:cNvSpPr>
          <p:nvPr/>
        </p:nvSpPr>
        <p:spPr>
          <a:xfrm>
            <a:off x="683565" y="2117623"/>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Data collection materials</a:t>
            </a:r>
          </a:p>
        </p:txBody>
      </p:sp>
      <p:sp>
        <p:nvSpPr>
          <p:cNvPr id="6" name="Flowchart: Alternate Process 5">
            <a:extLst>
              <a:ext uri="{FF2B5EF4-FFF2-40B4-BE49-F238E27FC236}">
                <a16:creationId xmlns:a16="http://schemas.microsoft.com/office/drawing/2014/main" id="{B4BAB5EA-0E5F-AB10-DF10-B1702D636603}"/>
              </a:ext>
            </a:extLst>
          </p:cNvPr>
          <p:cNvSpPr/>
          <p:nvPr/>
        </p:nvSpPr>
        <p:spPr>
          <a:xfrm>
            <a:off x="5562600" y="609600"/>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Provider Registration Form</a:t>
            </a:r>
          </a:p>
        </p:txBody>
      </p:sp>
      <p:sp>
        <p:nvSpPr>
          <p:cNvPr id="7" name="Flowchart: Alternate Process 6">
            <a:extLst>
              <a:ext uri="{FF2B5EF4-FFF2-40B4-BE49-F238E27FC236}">
                <a16:creationId xmlns:a16="http://schemas.microsoft.com/office/drawing/2014/main" id="{15E0AC3E-6263-6A94-BC5C-2E91265698C5}"/>
              </a:ext>
            </a:extLst>
          </p:cNvPr>
          <p:cNvSpPr/>
          <p:nvPr/>
        </p:nvSpPr>
        <p:spPr>
          <a:xfrm>
            <a:off x="5558541" y="1676400"/>
            <a:ext cx="614719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ID List</a:t>
            </a:r>
          </a:p>
        </p:txBody>
      </p:sp>
      <p:sp>
        <p:nvSpPr>
          <p:cNvPr id="8" name="Flowchart: Alternate Process 7">
            <a:extLst>
              <a:ext uri="{FF2B5EF4-FFF2-40B4-BE49-F238E27FC236}">
                <a16:creationId xmlns:a16="http://schemas.microsoft.com/office/drawing/2014/main" id="{ED588737-1799-C3AF-4D8B-2C3B52C0D50B}"/>
              </a:ext>
            </a:extLst>
          </p:cNvPr>
          <p:cNvSpPr/>
          <p:nvPr/>
        </p:nvSpPr>
        <p:spPr>
          <a:xfrm>
            <a:off x="5562600" y="2743200"/>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Online Form</a:t>
            </a:r>
          </a:p>
        </p:txBody>
      </p:sp>
      <p:sp>
        <p:nvSpPr>
          <p:cNvPr id="10" name="Flowchart: Alternate Process 9">
            <a:extLst>
              <a:ext uri="{FF2B5EF4-FFF2-40B4-BE49-F238E27FC236}">
                <a16:creationId xmlns:a16="http://schemas.microsoft.com/office/drawing/2014/main" id="{CAFAB6F9-1D4F-E64F-E77F-1584CEE58E2C}"/>
              </a:ext>
            </a:extLst>
          </p:cNvPr>
          <p:cNvSpPr/>
          <p:nvPr/>
        </p:nvSpPr>
        <p:spPr>
          <a:xfrm>
            <a:off x="5562600" y="3810000"/>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Tracking Dashboard</a:t>
            </a:r>
          </a:p>
        </p:txBody>
      </p:sp>
      <p:sp>
        <p:nvSpPr>
          <p:cNvPr id="4" name="Flowchart: Process 3">
            <a:extLst>
              <a:ext uri="{FF2B5EF4-FFF2-40B4-BE49-F238E27FC236}">
                <a16:creationId xmlns:a16="http://schemas.microsoft.com/office/drawing/2014/main" id="{0103980D-F862-25F2-733C-0D07F1D17ADF}"/>
              </a:ext>
            </a:extLst>
          </p:cNvPr>
          <p:cNvSpPr/>
          <p:nvPr/>
        </p:nvSpPr>
        <p:spPr>
          <a:xfrm>
            <a:off x="501014" y="4238135"/>
            <a:ext cx="4515146" cy="1124930"/>
          </a:xfrm>
          <a:prstGeom prst="flowChart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PRG emails providers the Client ID List file; links to all data collection materials are saved in the ‘User Guide &amp; Resources’ tab of the Client Tracking Dashboard. </a:t>
            </a:r>
            <a:endParaRPr lang="en-US" b="1">
              <a:solidFill>
                <a:srgbClr val="252055"/>
              </a:solidFill>
              <a:latin typeface="Century Gothic" panose="020B0502020202020204" pitchFamily="34" charset="0"/>
            </a:endParaRPr>
          </a:p>
        </p:txBody>
      </p:sp>
      <p:sp>
        <p:nvSpPr>
          <p:cNvPr id="9" name="Flowchart: Alternate Process 8">
            <a:extLst>
              <a:ext uri="{FF2B5EF4-FFF2-40B4-BE49-F238E27FC236}">
                <a16:creationId xmlns:a16="http://schemas.microsoft.com/office/drawing/2014/main" id="{F9E01827-C43E-0D8E-FE94-075C83792D1C}"/>
              </a:ext>
            </a:extLst>
          </p:cNvPr>
          <p:cNvSpPr/>
          <p:nvPr/>
        </p:nvSpPr>
        <p:spPr>
          <a:xfrm>
            <a:off x="5547852" y="4896465"/>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Resources</a:t>
            </a:r>
          </a:p>
        </p:txBody>
      </p:sp>
    </p:spTree>
    <p:extLst>
      <p:ext uri="{BB962C8B-B14F-4D97-AF65-F5344CB8AC3E}">
        <p14:creationId xmlns:p14="http://schemas.microsoft.com/office/powerpoint/2010/main" val="354560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10" grpId="0" animBg="1"/>
      <p:bldP spid="4"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9B453-36F4-1B3A-4A34-0A03E7CC60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4E465-2AAC-99F0-75DA-CD2B4B8E6F03}"/>
              </a:ext>
            </a:extLst>
          </p:cNvPr>
          <p:cNvSpPr txBox="1">
            <a:spLocks/>
          </p:cNvSpPr>
          <p:nvPr/>
        </p:nvSpPr>
        <p:spPr>
          <a:xfrm>
            <a:off x="685800" y="3048000"/>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6400">
              <a:solidFill>
                <a:srgbClr val="252055"/>
              </a:solidFill>
              <a:highlight>
                <a:srgbClr val="FFFF00"/>
              </a:highlight>
            </a:endParaRPr>
          </a:p>
        </p:txBody>
      </p:sp>
      <p:sp>
        <p:nvSpPr>
          <p:cNvPr id="3" name="Flowchart: Process 2">
            <a:extLst>
              <a:ext uri="{FF2B5EF4-FFF2-40B4-BE49-F238E27FC236}">
                <a16:creationId xmlns:a16="http://schemas.microsoft.com/office/drawing/2014/main" id="{A5136F55-261A-0453-7D08-1C512F9C737A}"/>
              </a:ext>
            </a:extLst>
          </p:cNvPr>
          <p:cNvSpPr/>
          <p:nvPr/>
        </p:nvSpPr>
        <p:spPr>
          <a:xfrm>
            <a:off x="567794" y="999380"/>
            <a:ext cx="6243671" cy="5530516"/>
          </a:xfrm>
          <a:prstGeom prst="flowChartProcess">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r>
              <a:rPr lang="en-US" sz="2800">
                <a:solidFill>
                  <a:srgbClr val="252055"/>
                </a:solidFill>
              </a:rPr>
              <a:t>PRG or your grant contact will provide a link to the New Provider Registration Form.</a:t>
            </a:r>
          </a:p>
          <a:p>
            <a:pPr marL="640080" lvl="1" indent="-457200">
              <a:buFont typeface="Wingdings" panose="05000000000000000000" pitchFamily="2" charset="2"/>
              <a:buChar char="§"/>
            </a:pPr>
            <a:r>
              <a:rPr lang="en-US" sz="2800">
                <a:solidFill>
                  <a:srgbClr val="252055"/>
                </a:solidFill>
              </a:rPr>
              <a:t>New providers will need to fill out the form in order to access SUPRT data collection materials and the SUPRT Online Form</a:t>
            </a:r>
            <a:r>
              <a:rPr lang="en-US" sz="2800">
                <a:solidFill>
                  <a:srgbClr val="252055"/>
                </a:solidFill>
                <a:latin typeface="Century Gothic" panose="020B0502020202020204" pitchFamily="34" charset="0"/>
              </a:rPr>
              <a:t>.</a:t>
            </a:r>
          </a:p>
          <a:p>
            <a:pPr marL="640080" lvl="1" indent="-457200">
              <a:buFont typeface="Wingdings" panose="05000000000000000000" pitchFamily="2" charset="2"/>
              <a:buChar char="§"/>
            </a:pPr>
            <a:r>
              <a:rPr lang="en-US" sz="2800" b="1">
                <a:solidFill>
                  <a:srgbClr val="252055"/>
                </a:solidFill>
                <a:latin typeface="Calibri" panose="020F0502020204030204" pitchFamily="34" charset="0"/>
                <a:ea typeface="Calibri" panose="020F0502020204030204" pitchFamily="34" charset="0"/>
                <a:cs typeface="Calibri" panose="020F0502020204030204" pitchFamily="34" charset="0"/>
              </a:rPr>
              <a:t>If you previously completed GPRA or NOMs data collection training with PRG and already have your Client ID List, </a:t>
            </a:r>
            <a:r>
              <a:rPr lang="en-US" sz="2800" b="1" u="sng">
                <a:solidFill>
                  <a:srgbClr val="252055"/>
                </a:solidFill>
                <a:latin typeface="Calibri" panose="020F0502020204030204" pitchFamily="34" charset="0"/>
                <a:ea typeface="Calibri" panose="020F0502020204030204" pitchFamily="34" charset="0"/>
                <a:cs typeface="Calibri" panose="020F0502020204030204" pitchFamily="34" charset="0"/>
              </a:rPr>
              <a:t>do not</a:t>
            </a:r>
            <a:r>
              <a:rPr lang="en-US" sz="2800" b="1">
                <a:solidFill>
                  <a:srgbClr val="252055"/>
                </a:solidFill>
                <a:latin typeface="Calibri" panose="020F0502020204030204" pitchFamily="34" charset="0"/>
                <a:ea typeface="Calibri" panose="020F0502020204030204" pitchFamily="34" charset="0"/>
                <a:cs typeface="Calibri" panose="020F0502020204030204" pitchFamily="34" charset="0"/>
              </a:rPr>
              <a:t> fill out this form.</a:t>
            </a:r>
          </a:p>
        </p:txBody>
      </p:sp>
      <p:sp>
        <p:nvSpPr>
          <p:cNvPr id="6" name="Flowchart: Alternate Process 5">
            <a:extLst>
              <a:ext uri="{FF2B5EF4-FFF2-40B4-BE49-F238E27FC236}">
                <a16:creationId xmlns:a16="http://schemas.microsoft.com/office/drawing/2014/main" id="{876BCF79-ED22-6910-2A0E-14641E42FB1A}"/>
              </a:ext>
            </a:extLst>
          </p:cNvPr>
          <p:cNvSpPr/>
          <p:nvPr/>
        </p:nvSpPr>
        <p:spPr>
          <a:xfrm>
            <a:off x="567795" y="486030"/>
            <a:ext cx="624367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Provider Registration Form</a:t>
            </a:r>
          </a:p>
        </p:txBody>
      </p:sp>
      <p:pic>
        <p:nvPicPr>
          <p:cNvPr id="5" name="Picture 4" descr="A screenshot of a web page&#10;&#10;AI-generated content may be incorrect.">
            <a:extLst>
              <a:ext uri="{FF2B5EF4-FFF2-40B4-BE49-F238E27FC236}">
                <a16:creationId xmlns:a16="http://schemas.microsoft.com/office/drawing/2014/main" id="{729F91EC-B336-9B38-B02F-5731378C58D3}"/>
              </a:ext>
            </a:extLst>
          </p:cNvPr>
          <p:cNvPicPr>
            <a:picLocks noChangeAspect="1"/>
          </p:cNvPicPr>
          <p:nvPr/>
        </p:nvPicPr>
        <p:blipFill>
          <a:blip r:embed="rId2"/>
          <a:stretch>
            <a:fillRect/>
          </a:stretch>
        </p:blipFill>
        <p:spPr>
          <a:xfrm>
            <a:off x="7258501" y="2369574"/>
            <a:ext cx="4391324" cy="3725813"/>
          </a:xfrm>
          <a:prstGeom prst="rect">
            <a:avLst/>
          </a:prstGeom>
          <a:ln>
            <a:solidFill>
              <a:schemeClr val="bg2">
                <a:lumMod val="50000"/>
              </a:schemeClr>
            </a:solidFill>
          </a:ln>
        </p:spPr>
      </p:pic>
      <p:grpSp>
        <p:nvGrpSpPr>
          <p:cNvPr id="9" name="Group 8">
            <a:extLst>
              <a:ext uri="{FF2B5EF4-FFF2-40B4-BE49-F238E27FC236}">
                <a16:creationId xmlns:a16="http://schemas.microsoft.com/office/drawing/2014/main" id="{1AA43ACA-B9ED-09A3-9673-EE7715F9789E}"/>
              </a:ext>
            </a:extLst>
          </p:cNvPr>
          <p:cNvGrpSpPr/>
          <p:nvPr/>
        </p:nvGrpSpPr>
        <p:grpSpPr>
          <a:xfrm>
            <a:off x="7190182" y="1150373"/>
            <a:ext cx="4809825" cy="2090146"/>
            <a:chOff x="258417" y="810039"/>
            <a:chExt cx="4809825" cy="2090146"/>
          </a:xfrm>
        </p:grpSpPr>
        <p:sp>
          <p:nvSpPr>
            <p:cNvPr id="10" name="Flowchart: Process 9">
              <a:extLst>
                <a:ext uri="{FF2B5EF4-FFF2-40B4-BE49-F238E27FC236}">
                  <a16:creationId xmlns:a16="http://schemas.microsoft.com/office/drawing/2014/main" id="{8CA80C18-20A8-BF2D-6E66-EC8F19A752CA}"/>
                </a:ext>
              </a:extLst>
            </p:cNvPr>
            <p:cNvSpPr/>
            <p:nvPr/>
          </p:nvSpPr>
          <p:spPr>
            <a:xfrm>
              <a:off x="258417" y="810039"/>
              <a:ext cx="4618383" cy="1038805"/>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NEW PROVIDERS - Fill out the form as soon as you get the link to ensure access to the SUPRT Online Form!</a:t>
              </a:r>
            </a:p>
            <a:p>
              <a:pPr marL="182880" lvl="1"/>
              <a:endParaRPr lang="en-US">
                <a:solidFill>
                  <a:srgbClr val="252055"/>
                </a:solidFill>
              </a:endParaRP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11" name="Picture 10" descr="A red arrow pointing to the left&#10;&#10;AI-generated content may be incorrect.">
              <a:extLst>
                <a:ext uri="{FF2B5EF4-FFF2-40B4-BE49-F238E27FC236}">
                  <a16:creationId xmlns:a16="http://schemas.microsoft.com/office/drawing/2014/main" id="{DE3E5AF1-932B-E9EA-31A8-E567272F39E5}"/>
                </a:ext>
              </a:extLst>
            </p:cNvPr>
            <p:cNvPicPr>
              <a:picLocks noChangeAspect="1"/>
            </p:cNvPicPr>
            <p:nvPr/>
          </p:nvPicPr>
          <p:blipFill>
            <a:blip r:embed="rId3"/>
            <a:stretch>
              <a:fillRect/>
            </a:stretch>
          </p:blipFill>
          <p:spPr>
            <a:xfrm rot="5400000">
              <a:off x="3516333" y="1348275"/>
              <a:ext cx="1352722" cy="1751097"/>
            </a:xfrm>
            <a:prstGeom prst="rect">
              <a:avLst/>
            </a:prstGeom>
          </p:spPr>
        </p:pic>
      </p:grpSp>
    </p:spTree>
    <p:extLst>
      <p:ext uri="{BB962C8B-B14F-4D97-AF65-F5344CB8AC3E}">
        <p14:creationId xmlns:p14="http://schemas.microsoft.com/office/powerpoint/2010/main" val="32641539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84B-1C20-EAA8-035B-A8B7BEEC2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34D9F-97DE-5B70-972F-E218F27B8841}"/>
              </a:ext>
            </a:extLst>
          </p:cNvPr>
          <p:cNvSpPr txBox="1">
            <a:spLocks/>
          </p:cNvSpPr>
          <p:nvPr/>
        </p:nvSpPr>
        <p:spPr>
          <a:xfrm>
            <a:off x="685800" y="3048000"/>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6400">
              <a:solidFill>
                <a:srgbClr val="252055"/>
              </a:solidFill>
              <a:highlight>
                <a:srgbClr val="FFFF00"/>
              </a:highlight>
            </a:endParaRPr>
          </a:p>
        </p:txBody>
      </p:sp>
      <p:sp>
        <p:nvSpPr>
          <p:cNvPr id="6" name="Flowchart: Alternate Process 5">
            <a:extLst>
              <a:ext uri="{FF2B5EF4-FFF2-40B4-BE49-F238E27FC236}">
                <a16:creationId xmlns:a16="http://schemas.microsoft.com/office/drawing/2014/main" id="{78C758D6-1E4D-A947-3975-BBB440618DEC}"/>
              </a:ext>
            </a:extLst>
          </p:cNvPr>
          <p:cNvSpPr/>
          <p:nvPr/>
        </p:nvSpPr>
        <p:spPr>
          <a:xfrm>
            <a:off x="567796" y="486030"/>
            <a:ext cx="614313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Provider Registration Form</a:t>
            </a:r>
          </a:p>
        </p:txBody>
      </p:sp>
      <p:sp>
        <p:nvSpPr>
          <p:cNvPr id="3" name="Flowchart: Process 2">
            <a:extLst>
              <a:ext uri="{FF2B5EF4-FFF2-40B4-BE49-F238E27FC236}">
                <a16:creationId xmlns:a16="http://schemas.microsoft.com/office/drawing/2014/main" id="{C6BD6556-4E66-9A9D-AF2A-3D663930625C}"/>
              </a:ext>
            </a:extLst>
          </p:cNvPr>
          <p:cNvSpPr/>
          <p:nvPr/>
        </p:nvSpPr>
        <p:spPr>
          <a:xfrm>
            <a:off x="580086" y="1764224"/>
            <a:ext cx="6130844" cy="4837471"/>
          </a:xfrm>
          <a:prstGeom prst="flowChartProcess">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r>
              <a:rPr lang="en-US" sz="2800">
                <a:solidFill>
                  <a:srgbClr val="252055"/>
                </a:solidFill>
              </a:rPr>
              <a:t>PRG will give each provider an Excel sheet that includes a set of unique ID numbers.</a:t>
            </a:r>
          </a:p>
          <a:p>
            <a:pPr marL="640080" lvl="1" indent="-457200">
              <a:buFont typeface="Wingdings" panose="05000000000000000000" pitchFamily="2" charset="2"/>
              <a:buChar char="§"/>
            </a:pPr>
            <a:r>
              <a:rPr lang="en-US" sz="2800">
                <a:solidFill>
                  <a:srgbClr val="252055"/>
                </a:solidFill>
              </a:rPr>
              <a:t>The provider assigns an ID to each client at their baseline assessment and uses the same ID on all subsequent assessments.</a:t>
            </a:r>
          </a:p>
          <a:p>
            <a:pPr marL="640080" lvl="1" indent="-457200">
              <a:buFont typeface="Wingdings" panose="05000000000000000000" pitchFamily="2" charset="2"/>
              <a:buChar char="§"/>
            </a:pPr>
            <a:r>
              <a:rPr lang="en-US" sz="2800">
                <a:solidFill>
                  <a:srgbClr val="252055"/>
                </a:solidFill>
              </a:rPr>
              <a:t>This ensures the client’s name is never submitted to PRG or SAMHSA.</a:t>
            </a:r>
          </a:p>
          <a:p>
            <a:pPr marL="640080" lvl="1" indent="-457200">
              <a:buFont typeface="Wingdings" panose="05000000000000000000" pitchFamily="2" charset="2"/>
              <a:buChar char="§"/>
            </a:pPr>
            <a:endParaRPr lang="en-US" sz="2800">
              <a:solidFill>
                <a:srgbClr val="252055"/>
              </a:solidFill>
            </a:endParaRPr>
          </a:p>
          <a:p>
            <a:pPr marL="640080" indent="-457200">
              <a:buFont typeface="Wingdings" panose="05000000000000000000" pitchFamily="2" charset="2"/>
              <a:buChar char="§"/>
            </a:pPr>
            <a:endParaRPr lang="en-US" sz="2800" b="1">
              <a:solidFill>
                <a:srgbClr val="252055"/>
              </a:solidFill>
              <a:latin typeface="Century Gothic" panose="020B0502020202020204" pitchFamily="34" charset="0"/>
            </a:endParaRPr>
          </a:p>
        </p:txBody>
      </p:sp>
      <p:sp>
        <p:nvSpPr>
          <p:cNvPr id="7" name="Flowchart: Alternate Process 6">
            <a:extLst>
              <a:ext uri="{FF2B5EF4-FFF2-40B4-BE49-F238E27FC236}">
                <a16:creationId xmlns:a16="http://schemas.microsoft.com/office/drawing/2014/main" id="{492BDE46-1EA4-41BE-F619-333BE3902EA8}"/>
              </a:ext>
            </a:extLst>
          </p:cNvPr>
          <p:cNvSpPr/>
          <p:nvPr/>
        </p:nvSpPr>
        <p:spPr>
          <a:xfrm>
            <a:off x="563737" y="1552830"/>
            <a:ext cx="614719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ID List</a:t>
            </a:r>
          </a:p>
        </p:txBody>
      </p:sp>
      <p:pic>
        <p:nvPicPr>
          <p:cNvPr id="15" name="Picture 14">
            <a:extLst>
              <a:ext uri="{FF2B5EF4-FFF2-40B4-BE49-F238E27FC236}">
                <a16:creationId xmlns:a16="http://schemas.microsoft.com/office/drawing/2014/main" id="{714E3FC6-AAC8-5FCD-A152-07B2D4DA1F56}"/>
              </a:ext>
            </a:extLst>
          </p:cNvPr>
          <p:cNvPicPr>
            <a:picLocks noChangeAspect="1"/>
          </p:cNvPicPr>
          <p:nvPr/>
        </p:nvPicPr>
        <p:blipFill>
          <a:blip r:embed="rId2"/>
          <a:srcRect/>
          <a:stretch/>
        </p:blipFill>
        <p:spPr>
          <a:xfrm>
            <a:off x="6915058" y="974784"/>
            <a:ext cx="4800734" cy="3011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Group 15">
            <a:extLst>
              <a:ext uri="{FF2B5EF4-FFF2-40B4-BE49-F238E27FC236}">
                <a16:creationId xmlns:a16="http://schemas.microsoft.com/office/drawing/2014/main" id="{C7522C67-DE7A-D512-823B-D1423B0AF6D7}"/>
              </a:ext>
            </a:extLst>
          </p:cNvPr>
          <p:cNvGrpSpPr/>
          <p:nvPr/>
        </p:nvGrpSpPr>
        <p:grpSpPr>
          <a:xfrm>
            <a:off x="6723886" y="3750442"/>
            <a:ext cx="5090275" cy="1965766"/>
            <a:chOff x="72033" y="3275258"/>
            <a:chExt cx="5090275" cy="1965766"/>
          </a:xfrm>
        </p:grpSpPr>
        <p:sp>
          <p:nvSpPr>
            <p:cNvPr id="17" name="Flowchart: Process 16">
              <a:extLst>
                <a:ext uri="{FF2B5EF4-FFF2-40B4-BE49-F238E27FC236}">
                  <a16:creationId xmlns:a16="http://schemas.microsoft.com/office/drawing/2014/main" id="{27B2EACB-4A1F-0F70-7435-23AC93FFDD14}"/>
                </a:ext>
              </a:extLst>
            </p:cNvPr>
            <p:cNvSpPr/>
            <p:nvPr/>
          </p:nvSpPr>
          <p:spPr>
            <a:xfrm>
              <a:off x="1229235" y="4111656"/>
              <a:ext cx="3933073" cy="1124930"/>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We recommend you save this to a secure, easily accessible location on your computer to access throughout the grant!</a:t>
              </a: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18" name="Picture 17" descr="A red arrow pointing to the left&#10;&#10;AI-generated content may be incorrect.">
              <a:extLst>
                <a:ext uri="{FF2B5EF4-FFF2-40B4-BE49-F238E27FC236}">
                  <a16:creationId xmlns:a16="http://schemas.microsoft.com/office/drawing/2014/main" id="{FEC30C60-ADAE-C620-FCCB-93959AF45A93}"/>
                </a:ext>
              </a:extLst>
            </p:cNvPr>
            <p:cNvPicPr>
              <a:picLocks noChangeAspect="1"/>
            </p:cNvPicPr>
            <p:nvPr/>
          </p:nvPicPr>
          <p:blipFill>
            <a:blip r:embed="rId3"/>
            <a:stretch>
              <a:fillRect/>
            </a:stretch>
          </p:blipFill>
          <p:spPr>
            <a:xfrm rot="13084051">
              <a:off x="72033" y="3275258"/>
              <a:ext cx="1518554" cy="1965766"/>
            </a:xfrm>
            <a:prstGeom prst="rect">
              <a:avLst/>
            </a:prstGeom>
          </p:spPr>
        </p:pic>
      </p:grpSp>
    </p:spTree>
    <p:extLst>
      <p:ext uri="{BB962C8B-B14F-4D97-AF65-F5344CB8AC3E}">
        <p14:creationId xmlns:p14="http://schemas.microsoft.com/office/powerpoint/2010/main" val="36093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ACC5-0C1F-C282-E2E1-0831AAFDC4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2AB73-0304-78C1-0FA3-9D49634974FA}"/>
              </a:ext>
            </a:extLst>
          </p:cNvPr>
          <p:cNvSpPr txBox="1">
            <a:spLocks/>
          </p:cNvSpPr>
          <p:nvPr/>
        </p:nvSpPr>
        <p:spPr>
          <a:xfrm>
            <a:off x="685800" y="3048000"/>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6400">
              <a:solidFill>
                <a:srgbClr val="252055"/>
              </a:solidFill>
              <a:highlight>
                <a:srgbClr val="FFFF00"/>
              </a:highlight>
            </a:endParaRPr>
          </a:p>
        </p:txBody>
      </p:sp>
      <p:sp>
        <p:nvSpPr>
          <p:cNvPr id="6" name="Flowchart: Alternate Process 5">
            <a:extLst>
              <a:ext uri="{FF2B5EF4-FFF2-40B4-BE49-F238E27FC236}">
                <a16:creationId xmlns:a16="http://schemas.microsoft.com/office/drawing/2014/main" id="{9976E9BC-EAE9-7962-09AB-9B61D55E5710}"/>
              </a:ext>
            </a:extLst>
          </p:cNvPr>
          <p:cNvSpPr/>
          <p:nvPr/>
        </p:nvSpPr>
        <p:spPr>
          <a:xfrm>
            <a:off x="577629" y="486030"/>
            <a:ext cx="614313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Provider Registration Form</a:t>
            </a:r>
          </a:p>
        </p:txBody>
      </p:sp>
      <p:sp>
        <p:nvSpPr>
          <p:cNvPr id="3" name="Flowchart: Process 2">
            <a:extLst>
              <a:ext uri="{FF2B5EF4-FFF2-40B4-BE49-F238E27FC236}">
                <a16:creationId xmlns:a16="http://schemas.microsoft.com/office/drawing/2014/main" id="{EF2B9087-DA67-DF9E-4B08-419647CABE62}"/>
              </a:ext>
            </a:extLst>
          </p:cNvPr>
          <p:cNvSpPr/>
          <p:nvPr/>
        </p:nvSpPr>
        <p:spPr>
          <a:xfrm>
            <a:off x="577628" y="3334931"/>
            <a:ext cx="6143135" cy="2912804"/>
          </a:xfrm>
          <a:prstGeom prst="flowChartProcess">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r>
              <a:rPr lang="en-US" sz="2800">
                <a:solidFill>
                  <a:srgbClr val="252055"/>
                </a:solidFill>
              </a:rPr>
              <a:t>PRG will give each provider a link to the SUPRT Online Form.</a:t>
            </a:r>
          </a:p>
          <a:p>
            <a:pPr marL="640080" lvl="1" indent="-457200">
              <a:buFont typeface="Wingdings" panose="05000000000000000000" pitchFamily="2" charset="2"/>
              <a:buChar char="§"/>
            </a:pPr>
            <a:r>
              <a:rPr lang="en-US" sz="2800">
                <a:solidFill>
                  <a:srgbClr val="252055"/>
                </a:solidFill>
              </a:rPr>
              <a:t>Providers will also have access to SUPRT PDFs that can be printed if necessary to accommodate client needs.</a:t>
            </a:r>
          </a:p>
          <a:p>
            <a:pPr marL="640080" lvl="1" indent="-457200">
              <a:buFont typeface="Wingdings" panose="05000000000000000000" pitchFamily="2" charset="2"/>
              <a:buChar char="§"/>
            </a:pPr>
            <a:endParaRPr lang="en-US" sz="2800">
              <a:solidFill>
                <a:srgbClr val="252055"/>
              </a:solidFill>
            </a:endParaRPr>
          </a:p>
          <a:p>
            <a:pPr marL="640080" indent="-457200">
              <a:buFont typeface="Wingdings" panose="05000000000000000000" pitchFamily="2" charset="2"/>
              <a:buChar char="§"/>
            </a:pPr>
            <a:endParaRPr lang="en-US" sz="2800" b="1">
              <a:solidFill>
                <a:srgbClr val="252055"/>
              </a:solidFill>
              <a:latin typeface="Century Gothic" panose="020B0502020202020204" pitchFamily="34" charset="0"/>
            </a:endParaRPr>
          </a:p>
        </p:txBody>
      </p:sp>
      <p:sp>
        <p:nvSpPr>
          <p:cNvPr id="7" name="Flowchart: Alternate Process 6">
            <a:extLst>
              <a:ext uri="{FF2B5EF4-FFF2-40B4-BE49-F238E27FC236}">
                <a16:creationId xmlns:a16="http://schemas.microsoft.com/office/drawing/2014/main" id="{D1AB3A1F-D920-3D8E-4275-078C12218693}"/>
              </a:ext>
            </a:extLst>
          </p:cNvPr>
          <p:cNvSpPr/>
          <p:nvPr/>
        </p:nvSpPr>
        <p:spPr>
          <a:xfrm>
            <a:off x="573570" y="2595052"/>
            <a:ext cx="614719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Online Form</a:t>
            </a:r>
          </a:p>
        </p:txBody>
      </p:sp>
      <p:pic>
        <p:nvPicPr>
          <p:cNvPr id="9" name="Picture 8" descr="A screenshot of a computer&#10;&#10;AI-generated content may be incorrect.">
            <a:extLst>
              <a:ext uri="{FF2B5EF4-FFF2-40B4-BE49-F238E27FC236}">
                <a16:creationId xmlns:a16="http://schemas.microsoft.com/office/drawing/2014/main" id="{A0CBA97F-E93A-B612-BC44-88642D6C16E4}"/>
              </a:ext>
            </a:extLst>
          </p:cNvPr>
          <p:cNvPicPr>
            <a:picLocks noChangeAspect="1"/>
          </p:cNvPicPr>
          <p:nvPr/>
        </p:nvPicPr>
        <p:blipFill>
          <a:blip r:embed="rId2"/>
          <a:stretch>
            <a:fillRect/>
          </a:stretch>
        </p:blipFill>
        <p:spPr>
          <a:xfrm>
            <a:off x="6966603" y="2573486"/>
            <a:ext cx="5020235"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a:extLst>
              <a:ext uri="{FF2B5EF4-FFF2-40B4-BE49-F238E27FC236}">
                <a16:creationId xmlns:a16="http://schemas.microsoft.com/office/drawing/2014/main" id="{57310A48-6461-EBA7-115D-44A3103B6A54}"/>
              </a:ext>
            </a:extLst>
          </p:cNvPr>
          <p:cNvGrpSpPr/>
          <p:nvPr/>
        </p:nvGrpSpPr>
        <p:grpSpPr>
          <a:xfrm>
            <a:off x="6979955" y="1201901"/>
            <a:ext cx="4907267" cy="5082822"/>
            <a:chOff x="6979955" y="1201901"/>
            <a:chExt cx="4907267" cy="5082822"/>
          </a:xfrm>
        </p:grpSpPr>
        <p:grpSp>
          <p:nvGrpSpPr>
            <p:cNvPr id="5" name="Group 4">
              <a:extLst>
                <a:ext uri="{FF2B5EF4-FFF2-40B4-BE49-F238E27FC236}">
                  <a16:creationId xmlns:a16="http://schemas.microsoft.com/office/drawing/2014/main" id="{A9A7E113-43BF-D4A4-72F0-3E681801C14E}"/>
                </a:ext>
              </a:extLst>
            </p:cNvPr>
            <p:cNvGrpSpPr/>
            <p:nvPr/>
          </p:nvGrpSpPr>
          <p:grpSpPr>
            <a:xfrm>
              <a:off x="7305390" y="1201901"/>
              <a:ext cx="4327933" cy="1841208"/>
              <a:chOff x="619433" y="723915"/>
              <a:chExt cx="4327933" cy="1841208"/>
            </a:xfrm>
          </p:grpSpPr>
          <p:sp>
            <p:nvSpPr>
              <p:cNvPr id="4" name="Flowchart: Process 3">
                <a:extLst>
                  <a:ext uri="{FF2B5EF4-FFF2-40B4-BE49-F238E27FC236}">
                    <a16:creationId xmlns:a16="http://schemas.microsoft.com/office/drawing/2014/main" id="{8836A088-48BC-9508-ABAB-DA33CA97EBDA}"/>
                  </a:ext>
                </a:extLst>
              </p:cNvPr>
              <p:cNvSpPr/>
              <p:nvPr/>
            </p:nvSpPr>
            <p:spPr>
              <a:xfrm>
                <a:off x="619433" y="723915"/>
                <a:ext cx="3478005" cy="1124930"/>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Bookmark the SUPRT Online Form link in your browser for easy access each time you need it!</a:t>
                </a:r>
              </a:p>
              <a:p>
                <a:pPr marL="182880" lvl="1"/>
                <a:endParaRPr lang="en-US">
                  <a:solidFill>
                    <a:srgbClr val="252055"/>
                  </a:solidFill>
                </a:endParaRP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10" name="Picture 9" descr="A red arrow pointing to the left&#10;&#10;AI-generated content may be incorrect.">
                <a:extLst>
                  <a:ext uri="{FF2B5EF4-FFF2-40B4-BE49-F238E27FC236}">
                    <a16:creationId xmlns:a16="http://schemas.microsoft.com/office/drawing/2014/main" id="{E4EF4C87-C11E-54E7-2C18-58D56D07B19F}"/>
                  </a:ext>
                </a:extLst>
              </p:cNvPr>
              <p:cNvPicPr>
                <a:picLocks noChangeAspect="1"/>
              </p:cNvPicPr>
              <p:nvPr/>
            </p:nvPicPr>
            <p:blipFill>
              <a:blip r:embed="rId3"/>
              <a:stretch>
                <a:fillRect/>
              </a:stretch>
            </p:blipFill>
            <p:spPr>
              <a:xfrm rot="2206299">
                <a:off x="3549331" y="755369"/>
                <a:ext cx="1398035" cy="1809754"/>
              </a:xfrm>
              <a:prstGeom prst="rect">
                <a:avLst/>
              </a:prstGeom>
            </p:spPr>
          </p:pic>
        </p:grpSp>
        <p:grpSp>
          <p:nvGrpSpPr>
            <p:cNvPr id="17" name="Group 16">
              <a:extLst>
                <a:ext uri="{FF2B5EF4-FFF2-40B4-BE49-F238E27FC236}">
                  <a16:creationId xmlns:a16="http://schemas.microsoft.com/office/drawing/2014/main" id="{86D681B0-1B27-7A8D-825F-2DD444F4620B}"/>
                </a:ext>
              </a:extLst>
            </p:cNvPr>
            <p:cNvGrpSpPr/>
            <p:nvPr/>
          </p:nvGrpSpPr>
          <p:grpSpPr>
            <a:xfrm>
              <a:off x="6979955" y="5457409"/>
              <a:ext cx="4907267" cy="827314"/>
              <a:chOff x="6979955" y="5457409"/>
              <a:chExt cx="4907267" cy="827314"/>
            </a:xfrm>
          </p:grpSpPr>
          <p:sp>
            <p:nvSpPr>
              <p:cNvPr id="12" name="Flowchart: Alternate Process 11">
                <a:extLst>
                  <a:ext uri="{FF2B5EF4-FFF2-40B4-BE49-F238E27FC236}">
                    <a16:creationId xmlns:a16="http://schemas.microsoft.com/office/drawing/2014/main" id="{EC6F0656-4ECD-8369-3F43-04F52C608B1F}"/>
                  </a:ext>
                </a:extLst>
              </p:cNvPr>
              <p:cNvSpPr/>
              <p:nvPr/>
            </p:nvSpPr>
            <p:spPr>
              <a:xfrm>
                <a:off x="7224466" y="5593196"/>
                <a:ext cx="4662756"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rgbClr val="A50A1F"/>
                    </a:solidFill>
                  </a:rPr>
                  <a:t>        </a:t>
                </a:r>
                <a:r>
                  <a:rPr lang="en-US" sz="2000" b="1">
                    <a:solidFill>
                      <a:srgbClr val="A50A1F"/>
                    </a:solidFill>
                    <a:hlinkClick r:id="rId4">
                      <a:extLst>
                        <a:ext uri="{A12FA001-AC4F-418D-AE19-62706E023703}">
                          <ahyp:hlinkClr xmlns:ahyp="http://schemas.microsoft.com/office/drawing/2018/hyperlinkcolor" val="tx"/>
                        </a:ext>
                      </a:extLst>
                    </a:hlinkClick>
                  </a:rPr>
                  <a:t>How to create bookmarks in Chrome</a:t>
                </a:r>
                <a:r>
                  <a:rPr lang="en-US" sz="2000" b="1">
                    <a:solidFill>
                      <a:srgbClr val="A50A1F"/>
                    </a:solidFill>
                  </a:rPr>
                  <a:t>. </a:t>
                </a:r>
              </a:p>
            </p:txBody>
          </p:sp>
          <p:pic>
            <p:nvPicPr>
              <p:cNvPr id="13" name="Graphic 12" descr="Information with solid fill">
                <a:extLst>
                  <a:ext uri="{FF2B5EF4-FFF2-40B4-BE49-F238E27FC236}">
                    <a16:creationId xmlns:a16="http://schemas.microsoft.com/office/drawing/2014/main" id="{3AC5717A-212F-E3C5-2F0C-E0E7AB01813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79955" y="5457409"/>
                <a:ext cx="827314" cy="827314"/>
              </a:xfrm>
              <a:prstGeom prst="rect">
                <a:avLst/>
              </a:prstGeom>
            </p:spPr>
          </p:pic>
        </p:grpSp>
      </p:grpSp>
      <p:sp>
        <p:nvSpPr>
          <p:cNvPr id="8" name="Flowchart: Alternate Process 7">
            <a:extLst>
              <a:ext uri="{FF2B5EF4-FFF2-40B4-BE49-F238E27FC236}">
                <a16:creationId xmlns:a16="http://schemas.microsoft.com/office/drawing/2014/main" id="{65D1FD5D-09E3-0A15-B9CB-684A0D9C3B88}"/>
              </a:ext>
            </a:extLst>
          </p:cNvPr>
          <p:cNvSpPr/>
          <p:nvPr/>
        </p:nvSpPr>
        <p:spPr>
          <a:xfrm>
            <a:off x="573570" y="1552830"/>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ID List</a:t>
            </a:r>
          </a:p>
        </p:txBody>
      </p:sp>
    </p:spTree>
    <p:extLst>
      <p:ext uri="{BB962C8B-B14F-4D97-AF65-F5344CB8AC3E}">
        <p14:creationId xmlns:p14="http://schemas.microsoft.com/office/powerpoint/2010/main" val="48274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6333-E68F-452B-04F5-CD655C0E30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A3D91-D495-5564-25B3-30AEC3A1A859}"/>
              </a:ext>
            </a:extLst>
          </p:cNvPr>
          <p:cNvSpPr txBox="1">
            <a:spLocks/>
          </p:cNvSpPr>
          <p:nvPr/>
        </p:nvSpPr>
        <p:spPr>
          <a:xfrm>
            <a:off x="685800" y="3048000"/>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6400">
              <a:solidFill>
                <a:srgbClr val="252055"/>
              </a:solidFill>
              <a:highlight>
                <a:srgbClr val="FFFF00"/>
              </a:highlight>
            </a:endParaRPr>
          </a:p>
        </p:txBody>
      </p:sp>
      <p:sp>
        <p:nvSpPr>
          <p:cNvPr id="6" name="Flowchart: Alternate Process 5">
            <a:extLst>
              <a:ext uri="{FF2B5EF4-FFF2-40B4-BE49-F238E27FC236}">
                <a16:creationId xmlns:a16="http://schemas.microsoft.com/office/drawing/2014/main" id="{2B53C523-3F6B-FF48-953F-3271CC6B35EB}"/>
              </a:ext>
            </a:extLst>
          </p:cNvPr>
          <p:cNvSpPr/>
          <p:nvPr/>
        </p:nvSpPr>
        <p:spPr>
          <a:xfrm>
            <a:off x="606137" y="486030"/>
            <a:ext cx="614313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Provider Registration Form</a:t>
            </a:r>
          </a:p>
        </p:txBody>
      </p:sp>
      <p:sp>
        <p:nvSpPr>
          <p:cNvPr id="7" name="Flowchart: Alternate Process 6">
            <a:extLst>
              <a:ext uri="{FF2B5EF4-FFF2-40B4-BE49-F238E27FC236}">
                <a16:creationId xmlns:a16="http://schemas.microsoft.com/office/drawing/2014/main" id="{CDB7745A-B844-C3BD-A7D3-6FAFEFC74260}"/>
              </a:ext>
            </a:extLst>
          </p:cNvPr>
          <p:cNvSpPr/>
          <p:nvPr/>
        </p:nvSpPr>
        <p:spPr>
          <a:xfrm>
            <a:off x="602078" y="1552830"/>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ID List</a:t>
            </a:r>
          </a:p>
        </p:txBody>
      </p:sp>
      <p:sp>
        <p:nvSpPr>
          <p:cNvPr id="3" name="Flowchart: Process 2">
            <a:extLst>
              <a:ext uri="{FF2B5EF4-FFF2-40B4-BE49-F238E27FC236}">
                <a16:creationId xmlns:a16="http://schemas.microsoft.com/office/drawing/2014/main" id="{F2CBD202-3A5C-D3F3-C20A-517605467BF0}"/>
              </a:ext>
            </a:extLst>
          </p:cNvPr>
          <p:cNvSpPr/>
          <p:nvPr/>
        </p:nvSpPr>
        <p:spPr>
          <a:xfrm>
            <a:off x="606137" y="4079723"/>
            <a:ext cx="6143134" cy="2532670"/>
          </a:xfrm>
          <a:prstGeom prst="flowChartProcess">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endParaRPr lang="en-US" sz="2800">
              <a:solidFill>
                <a:srgbClr val="252055"/>
              </a:solidFill>
            </a:endParaRPr>
          </a:p>
          <a:p>
            <a:pPr marL="640080" lvl="1" indent="-457200">
              <a:buFont typeface="Wingdings" panose="05000000000000000000" pitchFamily="2" charset="2"/>
              <a:buChar char="§"/>
            </a:pPr>
            <a:endParaRPr lang="en-US" sz="2800">
              <a:solidFill>
                <a:srgbClr val="252055"/>
              </a:solidFill>
            </a:endParaRPr>
          </a:p>
          <a:p>
            <a:pPr marL="182880" lvl="1"/>
            <a:r>
              <a:rPr lang="en-US" sz="2800">
                <a:solidFill>
                  <a:srgbClr val="252055"/>
                </a:solidFill>
              </a:rPr>
              <a:t>PRG will give providers access to the Client Tracking Dashboard – a tool to monitor which clients are due for assessments </a:t>
            </a:r>
          </a:p>
          <a:p>
            <a:pPr marL="640080" lvl="1" indent="-457200">
              <a:buFont typeface="Wingdings" panose="05000000000000000000" pitchFamily="2" charset="2"/>
              <a:buChar char="§"/>
            </a:pPr>
            <a:endParaRPr lang="en-US" sz="2800">
              <a:solidFill>
                <a:srgbClr val="252055"/>
              </a:solidFill>
            </a:endParaRPr>
          </a:p>
          <a:p>
            <a:pPr marL="640080" indent="-457200">
              <a:buFont typeface="Wingdings" panose="05000000000000000000" pitchFamily="2" charset="2"/>
              <a:buChar char="§"/>
            </a:pPr>
            <a:endParaRPr lang="en-US" sz="2800" b="1">
              <a:solidFill>
                <a:srgbClr val="252055"/>
              </a:solidFill>
              <a:latin typeface="Century Gothic" panose="020B0502020202020204" pitchFamily="34" charset="0"/>
            </a:endParaRPr>
          </a:p>
        </p:txBody>
      </p:sp>
      <p:sp>
        <p:nvSpPr>
          <p:cNvPr id="8" name="Flowchart: Alternate Process 7">
            <a:extLst>
              <a:ext uri="{FF2B5EF4-FFF2-40B4-BE49-F238E27FC236}">
                <a16:creationId xmlns:a16="http://schemas.microsoft.com/office/drawing/2014/main" id="{5D56C4B8-3BAC-EF59-1D42-8BFF845F780B}"/>
              </a:ext>
            </a:extLst>
          </p:cNvPr>
          <p:cNvSpPr/>
          <p:nvPr/>
        </p:nvSpPr>
        <p:spPr>
          <a:xfrm>
            <a:off x="606137" y="3622523"/>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Tracking Dashboard</a:t>
            </a:r>
          </a:p>
        </p:txBody>
      </p:sp>
      <p:pic>
        <p:nvPicPr>
          <p:cNvPr id="10" name="Picture 9" descr="A screenshot of a computer&#10;&#10;AI-generated content may be incorrect.">
            <a:extLst>
              <a:ext uri="{FF2B5EF4-FFF2-40B4-BE49-F238E27FC236}">
                <a16:creationId xmlns:a16="http://schemas.microsoft.com/office/drawing/2014/main" id="{CC3D24BF-21DE-1593-9765-42538888DB47}"/>
              </a:ext>
            </a:extLst>
          </p:cNvPr>
          <p:cNvPicPr>
            <a:picLocks noChangeAspect="1"/>
          </p:cNvPicPr>
          <p:nvPr/>
        </p:nvPicPr>
        <p:blipFill>
          <a:blip r:embed="rId2"/>
          <a:stretch>
            <a:fillRect/>
          </a:stretch>
        </p:blipFill>
        <p:spPr>
          <a:xfrm>
            <a:off x="6941829" y="2618510"/>
            <a:ext cx="5170175" cy="1970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Flowchart: Alternate Process 11">
            <a:extLst>
              <a:ext uri="{FF2B5EF4-FFF2-40B4-BE49-F238E27FC236}">
                <a16:creationId xmlns:a16="http://schemas.microsoft.com/office/drawing/2014/main" id="{B14C5CB9-A13A-EFBE-BE4E-939B344C3BCF}"/>
              </a:ext>
            </a:extLst>
          </p:cNvPr>
          <p:cNvSpPr/>
          <p:nvPr/>
        </p:nvSpPr>
        <p:spPr>
          <a:xfrm>
            <a:off x="606992" y="2619628"/>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SUPRT Online Form</a:t>
            </a:r>
          </a:p>
        </p:txBody>
      </p:sp>
      <p:grpSp>
        <p:nvGrpSpPr>
          <p:cNvPr id="9" name="Group 8">
            <a:extLst>
              <a:ext uri="{FF2B5EF4-FFF2-40B4-BE49-F238E27FC236}">
                <a16:creationId xmlns:a16="http://schemas.microsoft.com/office/drawing/2014/main" id="{2DE9F736-F94B-9D02-9910-4640ED93A735}"/>
              </a:ext>
            </a:extLst>
          </p:cNvPr>
          <p:cNvGrpSpPr/>
          <p:nvPr/>
        </p:nvGrpSpPr>
        <p:grpSpPr>
          <a:xfrm>
            <a:off x="7322957" y="985391"/>
            <a:ext cx="4260696" cy="1873337"/>
            <a:chOff x="729206" y="910163"/>
            <a:chExt cx="4260696" cy="1873337"/>
          </a:xfrm>
        </p:grpSpPr>
        <p:sp>
          <p:nvSpPr>
            <p:cNvPr id="4" name="Flowchart: Process 3">
              <a:extLst>
                <a:ext uri="{FF2B5EF4-FFF2-40B4-BE49-F238E27FC236}">
                  <a16:creationId xmlns:a16="http://schemas.microsoft.com/office/drawing/2014/main" id="{CA296067-279A-AF5E-E479-23D2CC541C75}"/>
                </a:ext>
              </a:extLst>
            </p:cNvPr>
            <p:cNvSpPr/>
            <p:nvPr/>
          </p:nvSpPr>
          <p:spPr>
            <a:xfrm>
              <a:off x="729206" y="1076134"/>
              <a:ext cx="3576578" cy="1124930"/>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Add another bookmark for the Client Tracking Dashboard!</a:t>
              </a:r>
            </a:p>
            <a:p>
              <a:pPr marL="182880" lvl="1"/>
              <a:endParaRPr lang="en-US">
                <a:solidFill>
                  <a:srgbClr val="252055"/>
                </a:solidFill>
              </a:endParaRP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5" name="Picture 4" descr="A red arrow pointing to the left&#10;&#10;AI-generated content may be incorrect.">
              <a:extLst>
                <a:ext uri="{FF2B5EF4-FFF2-40B4-BE49-F238E27FC236}">
                  <a16:creationId xmlns:a16="http://schemas.microsoft.com/office/drawing/2014/main" id="{C85E4D7D-0B5E-64AD-BA90-90FCBA65DCC7}"/>
                </a:ext>
              </a:extLst>
            </p:cNvPr>
            <p:cNvPicPr>
              <a:picLocks noChangeAspect="1"/>
            </p:cNvPicPr>
            <p:nvPr/>
          </p:nvPicPr>
          <p:blipFill>
            <a:blip r:embed="rId3"/>
            <a:stretch>
              <a:fillRect/>
            </a:stretch>
          </p:blipFill>
          <p:spPr>
            <a:xfrm rot="2206299">
              <a:off x="3542749" y="910163"/>
              <a:ext cx="1447153" cy="1873337"/>
            </a:xfrm>
            <a:prstGeom prst="rect">
              <a:avLst/>
            </a:prstGeom>
          </p:spPr>
        </p:pic>
      </p:grpSp>
    </p:spTree>
    <p:extLst>
      <p:ext uri="{BB962C8B-B14F-4D97-AF65-F5344CB8AC3E}">
        <p14:creationId xmlns:p14="http://schemas.microsoft.com/office/powerpoint/2010/main" val="2401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399EDE-D626-543C-C4D0-5AE0E8796153}"/>
              </a:ext>
            </a:extLst>
          </p:cNvPr>
          <p:cNvSpPr>
            <a:spLocks noGrp="1"/>
          </p:cNvSpPr>
          <p:nvPr>
            <p:ph type="title" idx="4294967295"/>
          </p:nvPr>
        </p:nvSpPr>
        <p:spPr>
          <a:xfrm>
            <a:off x="761984" y="1144049"/>
            <a:ext cx="4547435" cy="1436688"/>
          </a:xfrm>
        </p:spPr>
        <p:txBody>
          <a:bodyPr>
            <a:noAutofit/>
          </a:bodyPr>
          <a:lstStyle/>
          <a:p>
            <a:r>
              <a:rPr lang="en-US" sz="6000">
                <a:solidFill>
                  <a:srgbClr val="252055"/>
                </a:solidFill>
                <a:latin typeface="Century Gothic" panose="020B0502020202020204" pitchFamily="34" charset="0"/>
              </a:rPr>
              <a:t>Training </a:t>
            </a:r>
            <a:br>
              <a:rPr lang="en-US" sz="6000">
                <a:solidFill>
                  <a:srgbClr val="252055"/>
                </a:solidFill>
                <a:latin typeface="Century Gothic" panose="020B0502020202020204" pitchFamily="34" charset="0"/>
              </a:rPr>
            </a:br>
            <a:r>
              <a:rPr lang="en-US" sz="6000">
                <a:solidFill>
                  <a:srgbClr val="252055"/>
                </a:solidFill>
                <a:latin typeface="Century Gothic" panose="020B0502020202020204" pitchFamily="34" charset="0"/>
              </a:rPr>
              <a:t>Overview</a:t>
            </a:r>
          </a:p>
        </p:txBody>
      </p:sp>
      <p:sp>
        <p:nvSpPr>
          <p:cNvPr id="3" name="Text Placeholder 2">
            <a:extLst>
              <a:ext uri="{FF2B5EF4-FFF2-40B4-BE49-F238E27FC236}">
                <a16:creationId xmlns:a16="http://schemas.microsoft.com/office/drawing/2014/main" id="{45A323F4-201D-AEA3-D799-2928CF78D594}"/>
              </a:ext>
            </a:extLst>
          </p:cNvPr>
          <p:cNvSpPr>
            <a:spLocks noGrp="1"/>
          </p:cNvSpPr>
          <p:nvPr>
            <p:ph type="body" sz="quarter" idx="4294967295"/>
          </p:nvPr>
        </p:nvSpPr>
        <p:spPr>
          <a:xfrm>
            <a:off x="815498" y="2734416"/>
            <a:ext cx="4871869" cy="4343400"/>
          </a:xfrm>
        </p:spPr>
        <p:txBody>
          <a:bodyPr/>
          <a:lstStyle/>
          <a:p>
            <a:r>
              <a:rPr lang="en-US" sz="3200">
                <a:hlinkClick r:id="rId2" action="ppaction://hlinksldjump">
                  <a:extLst>
                    <a:ext uri="{A12FA001-AC4F-418D-AE19-62706E023703}">
                      <ahyp:hlinkClr xmlns:ahyp="http://schemas.microsoft.com/office/drawing/2018/hyperlinkcolor" val="tx"/>
                    </a:ext>
                  </a:extLst>
                </a:hlinkClick>
              </a:rPr>
              <a:t>Introduction</a:t>
            </a:r>
            <a:endParaRPr lang="en-US" sz="3200"/>
          </a:p>
          <a:p>
            <a:r>
              <a:rPr lang="en-US" sz="3200">
                <a:hlinkClick r:id="rId3" action="ppaction://hlinksldjump">
                  <a:extLst>
                    <a:ext uri="{A12FA001-AC4F-418D-AE19-62706E023703}">
                      <ahyp:hlinkClr xmlns:ahyp="http://schemas.microsoft.com/office/drawing/2018/hyperlinkcolor" val="tx"/>
                    </a:ext>
                  </a:extLst>
                </a:hlinkClick>
              </a:rPr>
              <a:t>SUPRT Materials and Instructions</a:t>
            </a:r>
            <a:endParaRPr lang="en-US" sz="3200"/>
          </a:p>
          <a:p>
            <a:r>
              <a:rPr lang="en-US" sz="3200">
                <a:hlinkClick r:id="rId4" action="ppaction://hlinksldjump">
                  <a:extLst>
                    <a:ext uri="{A12FA001-AC4F-418D-AE19-62706E023703}">
                      <ahyp:hlinkClr xmlns:ahyp="http://schemas.microsoft.com/office/drawing/2018/hyperlinkcolor" val="tx"/>
                    </a:ext>
                  </a:extLst>
                </a:hlinkClick>
              </a:rPr>
              <a:t>Frequently Asked Questions</a:t>
            </a:r>
            <a:endParaRPr lang="en-US" sz="3200"/>
          </a:p>
          <a:p>
            <a:endParaRPr lang="en-US" sz="3200"/>
          </a:p>
        </p:txBody>
      </p:sp>
      <p:sp>
        <p:nvSpPr>
          <p:cNvPr id="5" name="Rectangle 4">
            <a:extLst>
              <a:ext uri="{FF2B5EF4-FFF2-40B4-BE49-F238E27FC236}">
                <a16:creationId xmlns:a16="http://schemas.microsoft.com/office/drawing/2014/main" id="{FBF45170-6174-EE48-3BD6-331D09F3607B}"/>
              </a:ext>
              <a:ext uri="{C183D7F6-B498-43B3-948B-1728B52AA6E4}">
                <adec:decorative xmlns:adec="http://schemas.microsoft.com/office/drawing/2017/decorative" val="1"/>
              </a:ext>
            </a:extLst>
          </p:cNvPr>
          <p:cNvSpPr/>
          <p:nvPr/>
        </p:nvSpPr>
        <p:spPr>
          <a:xfrm>
            <a:off x="6096000" y="0"/>
            <a:ext cx="6936812"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48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5A3B9-3CD8-5EB6-72FD-4E349DDD3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C580E-3794-766B-C5E6-D88CB91A883D}"/>
              </a:ext>
            </a:extLst>
          </p:cNvPr>
          <p:cNvSpPr txBox="1">
            <a:spLocks/>
          </p:cNvSpPr>
          <p:nvPr/>
        </p:nvSpPr>
        <p:spPr>
          <a:xfrm>
            <a:off x="685800" y="3048000"/>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6400">
              <a:solidFill>
                <a:srgbClr val="252055"/>
              </a:solidFill>
              <a:highlight>
                <a:srgbClr val="FFFF00"/>
              </a:highlight>
            </a:endParaRPr>
          </a:p>
        </p:txBody>
      </p:sp>
      <p:sp>
        <p:nvSpPr>
          <p:cNvPr id="3" name="Flowchart: Process 2">
            <a:extLst>
              <a:ext uri="{FF2B5EF4-FFF2-40B4-BE49-F238E27FC236}">
                <a16:creationId xmlns:a16="http://schemas.microsoft.com/office/drawing/2014/main" id="{C8F84F01-AF14-0878-0188-0DE80AEE849E}"/>
              </a:ext>
            </a:extLst>
          </p:cNvPr>
          <p:cNvSpPr/>
          <p:nvPr/>
        </p:nvSpPr>
        <p:spPr>
          <a:xfrm>
            <a:off x="567798" y="5157220"/>
            <a:ext cx="6143134" cy="1385481"/>
          </a:xfrm>
          <a:prstGeom prst="flowChartProcess">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sz="2800">
              <a:solidFill>
                <a:srgbClr val="252055"/>
              </a:solidFill>
            </a:endParaRPr>
          </a:p>
          <a:p>
            <a:pPr marL="182880" lvl="1"/>
            <a:r>
              <a:rPr lang="en-US" sz="2800">
                <a:solidFill>
                  <a:srgbClr val="252055"/>
                </a:solidFill>
              </a:rPr>
              <a:t>Guides are available to help you complete the SUPRT.</a:t>
            </a:r>
          </a:p>
        </p:txBody>
      </p:sp>
      <p:sp>
        <p:nvSpPr>
          <p:cNvPr id="10" name="Flowchart: Alternate Process 9">
            <a:extLst>
              <a:ext uri="{FF2B5EF4-FFF2-40B4-BE49-F238E27FC236}">
                <a16:creationId xmlns:a16="http://schemas.microsoft.com/office/drawing/2014/main" id="{CECBFF26-F5C7-BC30-A4F6-2D57F513EC0D}"/>
              </a:ext>
            </a:extLst>
          </p:cNvPr>
          <p:cNvSpPr/>
          <p:nvPr/>
        </p:nvSpPr>
        <p:spPr>
          <a:xfrm>
            <a:off x="559341" y="4659825"/>
            <a:ext cx="614313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Resources</a:t>
            </a:r>
          </a:p>
        </p:txBody>
      </p:sp>
      <p:pic>
        <p:nvPicPr>
          <p:cNvPr id="13" name="Picture 12" descr="A screenshot of a computer&#10;&#10;AI-generated content may be incorrect.">
            <a:extLst>
              <a:ext uri="{FF2B5EF4-FFF2-40B4-BE49-F238E27FC236}">
                <a16:creationId xmlns:a16="http://schemas.microsoft.com/office/drawing/2014/main" id="{F313EB77-BFDB-D59C-B111-F7D2E9570D6F}"/>
              </a:ext>
            </a:extLst>
          </p:cNvPr>
          <p:cNvPicPr>
            <a:picLocks noChangeAspect="1"/>
          </p:cNvPicPr>
          <p:nvPr/>
        </p:nvPicPr>
        <p:blipFill>
          <a:blip r:embed="rId2"/>
          <a:srcRect l="34973" t="19762" r="35353" b="8665"/>
          <a:stretch>
            <a:fillRect/>
          </a:stretch>
        </p:blipFill>
        <p:spPr>
          <a:xfrm>
            <a:off x="7588308" y="575673"/>
            <a:ext cx="2469093" cy="3171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3">
            <a:extLst>
              <a:ext uri="{FF2B5EF4-FFF2-40B4-BE49-F238E27FC236}">
                <a16:creationId xmlns:a16="http://schemas.microsoft.com/office/drawing/2014/main" id="{07C7E2E3-F9EA-9938-CCEC-2139A376E388}"/>
              </a:ext>
            </a:extLst>
          </p:cNvPr>
          <p:cNvGrpSpPr/>
          <p:nvPr/>
        </p:nvGrpSpPr>
        <p:grpSpPr>
          <a:xfrm>
            <a:off x="7507603" y="3963904"/>
            <a:ext cx="4194020" cy="2466732"/>
            <a:chOff x="310862" y="3871307"/>
            <a:chExt cx="4194020" cy="2466732"/>
          </a:xfrm>
        </p:grpSpPr>
        <p:sp>
          <p:nvSpPr>
            <p:cNvPr id="11" name="Flowchart: Process 10">
              <a:extLst>
                <a:ext uri="{FF2B5EF4-FFF2-40B4-BE49-F238E27FC236}">
                  <a16:creationId xmlns:a16="http://schemas.microsoft.com/office/drawing/2014/main" id="{3D0B2CF0-2839-570F-5712-D6879FF8989B}"/>
                </a:ext>
              </a:extLst>
            </p:cNvPr>
            <p:cNvSpPr/>
            <p:nvPr/>
          </p:nvSpPr>
          <p:spPr>
            <a:xfrm>
              <a:off x="1074978" y="5213109"/>
              <a:ext cx="3429904" cy="1124930"/>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Links to these resources are included in the ‘User Guide &amp; Resources’ tab of the dashboard.</a:t>
              </a:r>
              <a:endParaRPr lang="en-US" sz="2000">
                <a:solidFill>
                  <a:srgbClr val="252055"/>
                </a:solidFill>
              </a:endParaRP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12" name="Picture 11" descr="A red arrow pointing to the left&#10;&#10;AI-generated content may be incorrect.">
              <a:extLst>
                <a:ext uri="{FF2B5EF4-FFF2-40B4-BE49-F238E27FC236}">
                  <a16:creationId xmlns:a16="http://schemas.microsoft.com/office/drawing/2014/main" id="{4E2033EB-3128-CAF7-97B3-EE3BA8670295}"/>
                </a:ext>
              </a:extLst>
            </p:cNvPr>
            <p:cNvPicPr>
              <a:picLocks noChangeAspect="1"/>
            </p:cNvPicPr>
            <p:nvPr/>
          </p:nvPicPr>
          <p:blipFill>
            <a:blip r:embed="rId3"/>
            <a:stretch>
              <a:fillRect/>
            </a:stretch>
          </p:blipFill>
          <p:spPr>
            <a:xfrm rot="16734901">
              <a:off x="534468" y="3647701"/>
              <a:ext cx="1518554" cy="1965766"/>
            </a:xfrm>
            <a:prstGeom prst="rect">
              <a:avLst/>
            </a:prstGeom>
          </p:spPr>
        </p:pic>
      </p:grpSp>
      <p:pic>
        <p:nvPicPr>
          <p:cNvPr id="21" name="Picture 20" descr="A white paper with blue text and black text&#10;&#10;AI-generated content may be incorrect.">
            <a:extLst>
              <a:ext uri="{FF2B5EF4-FFF2-40B4-BE49-F238E27FC236}">
                <a16:creationId xmlns:a16="http://schemas.microsoft.com/office/drawing/2014/main" id="{C67CFF29-B954-185F-AE18-C740FA85BE74}"/>
              </a:ext>
            </a:extLst>
          </p:cNvPr>
          <p:cNvPicPr>
            <a:picLocks noChangeAspect="1"/>
          </p:cNvPicPr>
          <p:nvPr/>
        </p:nvPicPr>
        <p:blipFill>
          <a:blip r:embed="rId4"/>
          <a:stretch>
            <a:fillRect/>
          </a:stretch>
        </p:blipFill>
        <p:spPr>
          <a:xfrm>
            <a:off x="9201952" y="1744717"/>
            <a:ext cx="2506474" cy="3172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Flowchart: Alternate Process 14">
            <a:extLst>
              <a:ext uri="{FF2B5EF4-FFF2-40B4-BE49-F238E27FC236}">
                <a16:creationId xmlns:a16="http://schemas.microsoft.com/office/drawing/2014/main" id="{B55FAC78-E5EC-4820-E085-653E17291157}"/>
              </a:ext>
            </a:extLst>
          </p:cNvPr>
          <p:cNvSpPr/>
          <p:nvPr/>
        </p:nvSpPr>
        <p:spPr>
          <a:xfrm>
            <a:off x="577629" y="486030"/>
            <a:ext cx="614313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Provider Registration Form</a:t>
            </a:r>
          </a:p>
        </p:txBody>
      </p:sp>
      <p:sp>
        <p:nvSpPr>
          <p:cNvPr id="16" name="Flowchart: Alternate Process 15">
            <a:extLst>
              <a:ext uri="{FF2B5EF4-FFF2-40B4-BE49-F238E27FC236}">
                <a16:creationId xmlns:a16="http://schemas.microsoft.com/office/drawing/2014/main" id="{70418B03-2372-C66C-A65E-42BD39A05CCC}"/>
              </a:ext>
            </a:extLst>
          </p:cNvPr>
          <p:cNvSpPr/>
          <p:nvPr/>
        </p:nvSpPr>
        <p:spPr>
          <a:xfrm>
            <a:off x="573570" y="1552830"/>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ID List</a:t>
            </a:r>
          </a:p>
        </p:txBody>
      </p:sp>
      <p:sp>
        <p:nvSpPr>
          <p:cNvPr id="17" name="Flowchart: Alternate Process 16">
            <a:extLst>
              <a:ext uri="{FF2B5EF4-FFF2-40B4-BE49-F238E27FC236}">
                <a16:creationId xmlns:a16="http://schemas.microsoft.com/office/drawing/2014/main" id="{A5149B36-D149-79AD-79A2-1FC1746DFC9A}"/>
              </a:ext>
            </a:extLst>
          </p:cNvPr>
          <p:cNvSpPr/>
          <p:nvPr/>
        </p:nvSpPr>
        <p:spPr>
          <a:xfrm>
            <a:off x="578484" y="2619628"/>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SUPRT Online Form</a:t>
            </a:r>
          </a:p>
        </p:txBody>
      </p:sp>
      <p:sp>
        <p:nvSpPr>
          <p:cNvPr id="18" name="Flowchart: Alternate Process 17">
            <a:extLst>
              <a:ext uri="{FF2B5EF4-FFF2-40B4-BE49-F238E27FC236}">
                <a16:creationId xmlns:a16="http://schemas.microsoft.com/office/drawing/2014/main" id="{BA9CC354-39E7-E76F-8A87-03C555DF8934}"/>
              </a:ext>
            </a:extLst>
          </p:cNvPr>
          <p:cNvSpPr/>
          <p:nvPr/>
        </p:nvSpPr>
        <p:spPr>
          <a:xfrm>
            <a:off x="583401" y="3656932"/>
            <a:ext cx="6147194"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Tracking Dashboard</a:t>
            </a:r>
          </a:p>
        </p:txBody>
      </p:sp>
    </p:spTree>
    <p:extLst>
      <p:ext uri="{BB962C8B-B14F-4D97-AF65-F5344CB8AC3E}">
        <p14:creationId xmlns:p14="http://schemas.microsoft.com/office/powerpoint/2010/main" val="96008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20C45-81D1-24BB-F4A4-29C229C5979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CA35A17-D85A-5A65-943F-D829D810D3CD}"/>
              </a:ext>
            </a:extLst>
          </p:cNvPr>
          <p:cNvSpPr/>
          <p:nvPr/>
        </p:nvSpPr>
        <p:spPr>
          <a:xfrm>
            <a:off x="5852652" y="0"/>
            <a:ext cx="6339348" cy="68961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18A3A689-05A0-C164-EE82-1BED0C70BDD1}"/>
              </a:ext>
            </a:extLst>
          </p:cNvPr>
          <p:cNvSpPr txBox="1">
            <a:spLocks/>
          </p:cNvSpPr>
          <p:nvPr/>
        </p:nvSpPr>
        <p:spPr>
          <a:xfrm>
            <a:off x="6342460" y="319314"/>
            <a:ext cx="5564838" cy="479519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2800">
                <a:solidFill>
                  <a:schemeClr val="bg1"/>
                </a:solidFill>
              </a:rPr>
              <a:t>In order to use the SUPRT data collection and client tracking systems, you will need to register with PRG as a provider.</a:t>
            </a:r>
          </a:p>
          <a:p>
            <a:pPr marL="514350" indent="-514350">
              <a:spcBef>
                <a:spcPts val="600"/>
              </a:spcBef>
              <a:buClr>
                <a:srgbClr val="FFFFFF"/>
              </a:buClr>
              <a:buFont typeface="+mj-lt"/>
              <a:buAutoNum type="arabicPeriod"/>
            </a:pPr>
            <a:r>
              <a:rPr lang="en-US" sz="2400" b="0">
                <a:solidFill>
                  <a:schemeClr val="bg1"/>
                </a:solidFill>
              </a:rPr>
              <a:t>Open the link to the New Provider Registration Form provided by your grant contact or PRG.</a:t>
            </a:r>
          </a:p>
          <a:p>
            <a:pPr marL="514350" indent="-514350">
              <a:spcBef>
                <a:spcPts val="600"/>
              </a:spcBef>
              <a:buClr>
                <a:srgbClr val="FFFFFF"/>
              </a:buClr>
              <a:buFont typeface="+mj-lt"/>
              <a:buAutoNum type="arabicPeriod"/>
            </a:pPr>
            <a:r>
              <a:rPr lang="en-US" sz="2400" b="0">
                <a:solidFill>
                  <a:schemeClr val="bg1"/>
                </a:solidFill>
              </a:rPr>
              <a:t>Fill out the form with your contact and site information and click SUBMIT when finished.</a:t>
            </a:r>
          </a:p>
          <a:p>
            <a:pPr marL="514350" indent="-514350">
              <a:spcBef>
                <a:spcPts val="600"/>
              </a:spcBef>
              <a:buClr>
                <a:srgbClr val="FFFFFF"/>
              </a:buClr>
              <a:buFont typeface="+mj-lt"/>
              <a:buAutoNum type="arabicPeriod"/>
            </a:pPr>
            <a:r>
              <a:rPr lang="en-US" sz="2400" b="0">
                <a:solidFill>
                  <a:schemeClr val="bg1"/>
                </a:solidFill>
              </a:rPr>
              <a:t>You must use the same email address provided in the form to access the SUPRT Online Form and receive notifications.</a:t>
            </a:r>
          </a:p>
          <a:p>
            <a:pPr marL="514350" indent="-514350">
              <a:spcBef>
                <a:spcPts val="600"/>
              </a:spcBef>
              <a:buClr>
                <a:srgbClr val="FFFFFF"/>
              </a:buClr>
              <a:buFont typeface="+mj-lt"/>
              <a:buAutoNum type="arabicPeriod"/>
            </a:pPr>
            <a:r>
              <a:rPr lang="en-US" sz="2400" b="0">
                <a:solidFill>
                  <a:schemeClr val="bg1"/>
                </a:solidFill>
              </a:rPr>
              <a:t>You will receive an email within 2 business days with your client ID list and the link to the SUPRT Online Form.</a:t>
            </a:r>
          </a:p>
        </p:txBody>
      </p:sp>
      <p:grpSp>
        <p:nvGrpSpPr>
          <p:cNvPr id="3" name="Group 2">
            <a:extLst>
              <a:ext uri="{FF2B5EF4-FFF2-40B4-BE49-F238E27FC236}">
                <a16:creationId xmlns:a16="http://schemas.microsoft.com/office/drawing/2014/main" id="{AE9F661D-3D39-D3A8-3A87-23D22412BD61}"/>
              </a:ext>
            </a:extLst>
          </p:cNvPr>
          <p:cNvGrpSpPr/>
          <p:nvPr/>
        </p:nvGrpSpPr>
        <p:grpSpPr>
          <a:xfrm>
            <a:off x="715297" y="2198330"/>
            <a:ext cx="4898922" cy="2899536"/>
            <a:chOff x="715296" y="3052437"/>
            <a:chExt cx="5627185" cy="2899536"/>
          </a:xfrm>
        </p:grpSpPr>
        <p:sp>
          <p:nvSpPr>
            <p:cNvPr id="10" name="Title 1">
              <a:extLst>
                <a:ext uri="{FF2B5EF4-FFF2-40B4-BE49-F238E27FC236}">
                  <a16:creationId xmlns:a16="http://schemas.microsoft.com/office/drawing/2014/main" id="{53189BCF-4107-6BF5-5230-F682AF56004C}"/>
                </a:ext>
              </a:extLst>
            </p:cNvPr>
            <p:cNvSpPr txBox="1">
              <a:spLocks/>
            </p:cNvSpPr>
            <p:nvPr/>
          </p:nvSpPr>
          <p:spPr>
            <a:xfrm>
              <a:off x="715296" y="3052437"/>
              <a:ext cx="5318774" cy="72660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How to register as a SUPRT provider</a:t>
              </a:r>
            </a:p>
          </p:txBody>
        </p:sp>
        <p:sp>
          <p:nvSpPr>
            <p:cNvPr id="2" name="Flowchart: Alternate Process 1">
              <a:extLst>
                <a:ext uri="{FF2B5EF4-FFF2-40B4-BE49-F238E27FC236}">
                  <a16:creationId xmlns:a16="http://schemas.microsoft.com/office/drawing/2014/main" id="{4A6A516A-27DA-D334-9398-8FF6E913FFCB}"/>
                </a:ext>
              </a:extLst>
            </p:cNvPr>
            <p:cNvSpPr/>
            <p:nvPr/>
          </p:nvSpPr>
          <p:spPr>
            <a:xfrm>
              <a:off x="838200" y="5095703"/>
              <a:ext cx="5504281"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Provider Registration Form</a:t>
              </a:r>
            </a:p>
          </p:txBody>
        </p:sp>
      </p:grpSp>
      <p:sp>
        <p:nvSpPr>
          <p:cNvPr id="8" name="TextBox 7">
            <a:extLst>
              <a:ext uri="{FF2B5EF4-FFF2-40B4-BE49-F238E27FC236}">
                <a16:creationId xmlns:a16="http://schemas.microsoft.com/office/drawing/2014/main" id="{EC2E5396-28F8-656D-CA96-816BCCF24C98}"/>
              </a:ext>
            </a:extLst>
          </p:cNvPr>
          <p:cNvSpPr txBox="1"/>
          <p:nvPr/>
        </p:nvSpPr>
        <p:spPr>
          <a:xfrm>
            <a:off x="1678074" y="5273772"/>
            <a:ext cx="4089679" cy="923330"/>
          </a:xfrm>
          <a:prstGeom prst="rect">
            <a:avLst/>
          </a:prstGeom>
          <a:noFill/>
        </p:spPr>
        <p:txBody>
          <a:bodyPr wrap="square">
            <a:spAutoFit/>
          </a:bodyPr>
          <a:lstStyle/>
          <a:p>
            <a:r>
              <a:rPr lang="en-US">
                <a:solidFill>
                  <a:srgbClr val="A50A1F"/>
                </a:solidFill>
              </a:rPr>
              <a:t>I</a:t>
            </a:r>
            <a:r>
              <a:rPr lang="en-US" sz="1800">
                <a:solidFill>
                  <a:srgbClr val="A50A1F"/>
                </a:solidFill>
                <a:effectLst/>
              </a:rPr>
              <a:t>f you previously completed GPRA training with PRG and already have your Client ID List, DO NOT fill out this form.</a:t>
            </a:r>
            <a:endParaRPr lang="en-US">
              <a:solidFill>
                <a:srgbClr val="A50A1F"/>
              </a:solidFill>
            </a:endParaRPr>
          </a:p>
        </p:txBody>
      </p:sp>
      <p:pic>
        <p:nvPicPr>
          <p:cNvPr id="12" name="Graphic 11" descr="Warning with solid fill">
            <a:extLst>
              <a:ext uri="{FF2B5EF4-FFF2-40B4-BE49-F238E27FC236}">
                <a16:creationId xmlns:a16="http://schemas.microsoft.com/office/drawing/2014/main" id="{BB66B3B0-0F66-1B4F-835F-8DA198DC4A9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65829" y="5353264"/>
            <a:ext cx="822960" cy="822960"/>
          </a:xfrm>
          <a:prstGeom prst="rect">
            <a:avLst/>
          </a:prstGeom>
        </p:spPr>
      </p:pic>
    </p:spTree>
    <p:extLst>
      <p:ext uri="{BB962C8B-B14F-4D97-AF65-F5344CB8AC3E}">
        <p14:creationId xmlns:p14="http://schemas.microsoft.com/office/powerpoint/2010/main" val="212116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B8C36-6DC9-0644-FC2E-633B86AC2DD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B702784-C5BF-FF4B-50D5-60E68D33C3C8}"/>
              </a:ext>
            </a:extLst>
          </p:cNvPr>
          <p:cNvSpPr txBox="1"/>
          <p:nvPr/>
        </p:nvSpPr>
        <p:spPr>
          <a:xfrm>
            <a:off x="762000" y="2723908"/>
            <a:ext cx="8868137" cy="3008126"/>
          </a:xfrm>
          <a:prstGeom prst="rect">
            <a:avLst/>
          </a:prstGeom>
        </p:spPr>
        <p:txBody>
          <a:bodyPr/>
          <a:lstStyle>
            <a:defPPr>
              <a:defRPr lang="ru-RU"/>
            </a:defPPr>
            <a:lvl1pPr marL="457189" indent="-457189" defTabSz="914377">
              <a:lnSpc>
                <a:spcPct val="90000"/>
              </a:lnSpc>
              <a:spcBef>
                <a:spcPts val="1000"/>
              </a:spcBef>
              <a:buClr>
                <a:srgbClr val="252055"/>
              </a:buClr>
              <a:buSzPct val="120000"/>
              <a:buFontTx/>
              <a:buChar char="■"/>
              <a:defRPr sz="3200" b="0">
                <a:solidFill>
                  <a:srgbClr val="252055"/>
                </a:solidFill>
              </a:defRPr>
            </a:lvl1pPr>
            <a:lvl2pPr marL="685783" lvl="1" indent="-228594" defTabSz="914377">
              <a:lnSpc>
                <a:spcPct val="90000"/>
              </a:lnSpc>
              <a:spcBef>
                <a:spcPts val="500"/>
              </a:spcBef>
              <a:buSzPct val="100000"/>
              <a:buFont typeface="Wingdings" panose="05000000000000000000" pitchFamily="2" charset="2"/>
              <a:buChar char="§"/>
              <a:defRPr sz="27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r>
              <a:rPr lang="en-US" sz="2800"/>
              <a:t>Assign or look up client ID number</a:t>
            </a:r>
          </a:p>
          <a:p>
            <a:r>
              <a:rPr lang="en-US" sz="2800"/>
              <a:t>Access SUPRT Online Form and answer Record Management questions</a:t>
            </a:r>
          </a:p>
          <a:p>
            <a:r>
              <a:rPr lang="en-US" sz="2800"/>
              <a:t>Obtain consent and have client complete SUPRT-C (if required at that time point)</a:t>
            </a:r>
          </a:p>
          <a:p>
            <a:r>
              <a:rPr lang="en-US" sz="2800"/>
              <a:t>Complete SUPRT-A</a:t>
            </a:r>
          </a:p>
          <a:p>
            <a:r>
              <a:rPr lang="en-US" sz="2800"/>
              <a:t>Use client tracking dashboard and email notification systems to track assessments due</a:t>
            </a:r>
          </a:p>
        </p:txBody>
      </p:sp>
      <p:grpSp>
        <p:nvGrpSpPr>
          <p:cNvPr id="3" name="Group 2">
            <a:extLst>
              <a:ext uri="{FF2B5EF4-FFF2-40B4-BE49-F238E27FC236}">
                <a16:creationId xmlns:a16="http://schemas.microsoft.com/office/drawing/2014/main" id="{9C3E5596-3085-BFC6-1CFD-20D0184F50FA}"/>
              </a:ext>
            </a:extLst>
          </p:cNvPr>
          <p:cNvGrpSpPr/>
          <p:nvPr/>
        </p:nvGrpSpPr>
        <p:grpSpPr>
          <a:xfrm>
            <a:off x="785149" y="264549"/>
            <a:ext cx="10896533" cy="4712565"/>
            <a:chOff x="785149" y="264549"/>
            <a:chExt cx="10896533" cy="4712565"/>
          </a:xfrm>
        </p:grpSpPr>
        <p:sp>
          <p:nvSpPr>
            <p:cNvPr id="2" name="Title 1">
              <a:extLst>
                <a:ext uri="{FF2B5EF4-FFF2-40B4-BE49-F238E27FC236}">
                  <a16:creationId xmlns:a16="http://schemas.microsoft.com/office/drawing/2014/main" id="{336335D5-361B-203C-564B-AB9417492D26}"/>
                </a:ext>
              </a:extLst>
            </p:cNvPr>
            <p:cNvSpPr txBox="1">
              <a:spLocks/>
            </p:cNvSpPr>
            <p:nvPr/>
          </p:nvSpPr>
          <p:spPr>
            <a:xfrm>
              <a:off x="785149" y="864243"/>
              <a:ext cx="7112000" cy="178775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SUPRT Instructions for Providers</a:t>
              </a:r>
            </a:p>
          </p:txBody>
        </p:sp>
        <p:pic>
          <p:nvPicPr>
            <p:cNvPr id="7" name="Picture 6" descr="A diagram of a diagram&#10;&#10;AI-generated content may be incorrect.">
              <a:extLst>
                <a:ext uri="{FF2B5EF4-FFF2-40B4-BE49-F238E27FC236}">
                  <a16:creationId xmlns:a16="http://schemas.microsoft.com/office/drawing/2014/main" id="{14BA0632-213A-ABFB-E06D-0EC72CBA680D}"/>
                </a:ext>
              </a:extLst>
            </p:cNvPr>
            <p:cNvPicPr>
              <a:picLocks noChangeAspect="1"/>
            </p:cNvPicPr>
            <p:nvPr/>
          </p:nvPicPr>
          <p:blipFill>
            <a:blip r:embed="rId2"/>
            <a:stretch>
              <a:fillRect/>
            </a:stretch>
          </p:blipFill>
          <p:spPr>
            <a:xfrm>
              <a:off x="8041226" y="264549"/>
              <a:ext cx="3640456" cy="4712565"/>
            </a:xfrm>
            <a:prstGeom prst="rect">
              <a:avLst/>
            </a:prstGeom>
          </p:spPr>
        </p:pic>
      </p:grpSp>
    </p:spTree>
    <p:extLst>
      <p:ext uri="{BB962C8B-B14F-4D97-AF65-F5344CB8AC3E}">
        <p14:creationId xmlns:p14="http://schemas.microsoft.com/office/powerpoint/2010/main" val="29085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B0016-AA08-EC4D-4412-C4FC1F429C48}"/>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657F5787-1421-7A3C-D0C6-2FBF282E0310}"/>
              </a:ext>
            </a:extLst>
          </p:cNvPr>
          <p:cNvSpPr txBox="1">
            <a:spLocks/>
          </p:cNvSpPr>
          <p:nvPr/>
        </p:nvSpPr>
        <p:spPr>
          <a:xfrm>
            <a:off x="3235255" y="2511137"/>
            <a:ext cx="6594545"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a:solidFill>
                  <a:schemeClr val="bg1"/>
                </a:solidFill>
                <a:latin typeface="Century Gothic" panose="020B0502020202020204" pitchFamily="34" charset="0"/>
              </a:rPr>
              <a:t>Let’s go through the instructions step-by-step…</a:t>
            </a:r>
          </a:p>
        </p:txBody>
      </p:sp>
    </p:spTree>
    <p:extLst>
      <p:ext uri="{BB962C8B-B14F-4D97-AF65-F5344CB8AC3E}">
        <p14:creationId xmlns:p14="http://schemas.microsoft.com/office/powerpoint/2010/main" val="407908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0B06-10B6-2268-FB83-B9D3C89C0DA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A89247E-C62F-0171-5A3F-DEEC187F8D95}"/>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5838688-56F8-DC38-FFA0-1AAE8CEDFF72}"/>
              </a:ext>
            </a:extLst>
          </p:cNvPr>
          <p:cNvSpPr txBox="1">
            <a:spLocks/>
          </p:cNvSpPr>
          <p:nvPr/>
        </p:nvSpPr>
        <p:spPr>
          <a:xfrm>
            <a:off x="5165513" y="706347"/>
            <a:ext cx="6639625" cy="39574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2800">
                <a:solidFill>
                  <a:schemeClr val="bg1"/>
                </a:solidFill>
              </a:rPr>
              <a:t>At baseline…</a:t>
            </a:r>
          </a:p>
          <a:p>
            <a:pPr marL="514350" indent="-514350">
              <a:spcBef>
                <a:spcPts val="600"/>
              </a:spcBef>
              <a:buClr>
                <a:srgbClr val="FFFFFF"/>
              </a:buClr>
              <a:buFont typeface="+mj-lt"/>
              <a:buAutoNum type="arabicPeriod"/>
            </a:pPr>
            <a:r>
              <a:rPr lang="en-US" sz="2800" b="0">
                <a:solidFill>
                  <a:schemeClr val="bg1"/>
                </a:solidFill>
              </a:rPr>
              <a:t>Open your Client ID List provided by PRG</a:t>
            </a:r>
          </a:p>
          <a:p>
            <a:pPr marL="514350" indent="-514350">
              <a:spcBef>
                <a:spcPts val="600"/>
              </a:spcBef>
              <a:buClr>
                <a:srgbClr val="FFFFFF"/>
              </a:buClr>
              <a:buFont typeface="+mj-lt"/>
              <a:buAutoNum type="arabicPeriod"/>
            </a:pPr>
            <a:r>
              <a:rPr lang="en-US" sz="2800" b="0">
                <a:solidFill>
                  <a:schemeClr val="bg1"/>
                </a:solidFill>
              </a:rPr>
              <a:t>Identify the next available ID number</a:t>
            </a:r>
          </a:p>
          <a:p>
            <a:pPr marL="514350" indent="-514350">
              <a:spcBef>
                <a:spcPts val="600"/>
              </a:spcBef>
              <a:buClr>
                <a:srgbClr val="FFFFFF"/>
              </a:buClr>
              <a:buFont typeface="+mj-lt"/>
              <a:buAutoNum type="arabicPeriod"/>
            </a:pPr>
            <a:r>
              <a:rPr lang="en-US" sz="2800" b="0" u="sng">
                <a:solidFill>
                  <a:schemeClr val="bg1"/>
                </a:solidFill>
              </a:rPr>
              <a:t>Assign</a:t>
            </a:r>
            <a:r>
              <a:rPr lang="en-US" sz="2800" b="0">
                <a:solidFill>
                  <a:schemeClr val="bg1"/>
                </a:solidFill>
              </a:rPr>
              <a:t> the ID by entering the client’s first and last name along with the date of their baseline SUPRT assessment </a:t>
            </a:r>
          </a:p>
          <a:p>
            <a:pPr>
              <a:spcBef>
                <a:spcPts val="600"/>
              </a:spcBef>
              <a:buClr>
                <a:srgbClr val="FFFFFF"/>
              </a:buClr>
            </a:pPr>
            <a:endParaRPr lang="en-US" sz="2800" b="0">
              <a:solidFill>
                <a:schemeClr val="bg1"/>
              </a:solidFill>
            </a:endParaRPr>
          </a:p>
          <a:p>
            <a:pPr marL="0" indent="0">
              <a:spcBef>
                <a:spcPts val="600"/>
              </a:spcBef>
              <a:buClr>
                <a:srgbClr val="FFFFFF"/>
              </a:buClr>
              <a:buNone/>
            </a:pPr>
            <a:r>
              <a:rPr lang="en-US" sz="2800">
                <a:solidFill>
                  <a:schemeClr val="bg1"/>
                </a:solidFill>
              </a:rPr>
              <a:t>At reassessment (6-month, annual, record closeout)…</a:t>
            </a:r>
          </a:p>
          <a:p>
            <a:pPr marL="514350" indent="-514350">
              <a:spcBef>
                <a:spcPts val="600"/>
              </a:spcBef>
              <a:buClr>
                <a:srgbClr val="FFFFFF"/>
              </a:buClr>
              <a:buFont typeface="+mj-lt"/>
              <a:buAutoNum type="arabicPeriod"/>
            </a:pPr>
            <a:r>
              <a:rPr lang="en-US" sz="2800" b="0" u="sng">
                <a:solidFill>
                  <a:schemeClr val="bg1"/>
                </a:solidFill>
              </a:rPr>
              <a:t>Look up</a:t>
            </a:r>
            <a:r>
              <a:rPr lang="en-US" sz="2800" b="0">
                <a:solidFill>
                  <a:schemeClr val="bg1"/>
                </a:solidFill>
              </a:rPr>
              <a:t> the client’s ID number on your Client ID List using their first and last name (you will need it to start the SUPRT form)</a:t>
            </a:r>
          </a:p>
        </p:txBody>
      </p:sp>
      <p:grpSp>
        <p:nvGrpSpPr>
          <p:cNvPr id="3" name="Group 2">
            <a:extLst>
              <a:ext uri="{FF2B5EF4-FFF2-40B4-BE49-F238E27FC236}">
                <a16:creationId xmlns:a16="http://schemas.microsoft.com/office/drawing/2014/main" id="{3A4B0D80-6E6E-E840-FF97-BD06B7384F51}"/>
              </a:ext>
            </a:extLst>
          </p:cNvPr>
          <p:cNvGrpSpPr/>
          <p:nvPr/>
        </p:nvGrpSpPr>
        <p:grpSpPr>
          <a:xfrm>
            <a:off x="685800" y="655320"/>
            <a:ext cx="3817374" cy="5135880"/>
            <a:chOff x="685800" y="655320"/>
            <a:chExt cx="3817374" cy="5135880"/>
          </a:xfrm>
        </p:grpSpPr>
        <p:sp>
          <p:nvSpPr>
            <p:cNvPr id="10" name="Title 1">
              <a:extLst>
                <a:ext uri="{FF2B5EF4-FFF2-40B4-BE49-F238E27FC236}">
                  <a16:creationId xmlns:a16="http://schemas.microsoft.com/office/drawing/2014/main" id="{0D63B1A1-603D-03D6-8997-B61E2610B1B8}"/>
                </a:ext>
              </a:extLst>
            </p:cNvPr>
            <p:cNvSpPr txBox="1">
              <a:spLocks/>
            </p:cNvSpPr>
            <p:nvPr/>
          </p:nvSpPr>
          <p:spPr>
            <a:xfrm>
              <a:off x="715297" y="2891664"/>
              <a:ext cx="3787877"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Assign or look up </a:t>
              </a:r>
            </a:p>
            <a:p>
              <a:r>
                <a:rPr lang="en-US" sz="5400">
                  <a:solidFill>
                    <a:srgbClr val="252055"/>
                  </a:solidFill>
                </a:rPr>
                <a:t>client ID number</a:t>
              </a:r>
            </a:p>
          </p:txBody>
        </p:sp>
        <p:sp>
          <p:nvSpPr>
            <p:cNvPr id="2" name="Flowchart: Alternate Process 1">
              <a:extLst>
                <a:ext uri="{FF2B5EF4-FFF2-40B4-BE49-F238E27FC236}">
                  <a16:creationId xmlns:a16="http://schemas.microsoft.com/office/drawing/2014/main" id="{AC2A365B-FB60-E5BA-608B-DD9055EAE7B5}"/>
                </a:ext>
              </a:extLst>
            </p:cNvPr>
            <p:cNvSpPr/>
            <p:nvPr/>
          </p:nvSpPr>
          <p:spPr>
            <a:xfrm>
              <a:off x="838200" y="4934930"/>
              <a:ext cx="266700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Client ID List</a:t>
              </a:r>
            </a:p>
          </p:txBody>
        </p:sp>
        <p:pic>
          <p:nvPicPr>
            <p:cNvPr id="7" name="Graphic 6" descr="Badge 1 outline">
              <a:extLst>
                <a:ext uri="{FF2B5EF4-FFF2-40B4-BE49-F238E27FC236}">
                  <a16:creationId xmlns:a16="http://schemas.microsoft.com/office/drawing/2014/main" id="{2923BFD0-46B2-966A-5DD1-034925C78D1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85800" y="655320"/>
              <a:ext cx="1097280" cy="1097280"/>
            </a:xfrm>
            <a:prstGeom prst="rect">
              <a:avLst/>
            </a:prstGeom>
          </p:spPr>
        </p:pic>
      </p:grpSp>
    </p:spTree>
    <p:extLst>
      <p:ext uri="{BB962C8B-B14F-4D97-AF65-F5344CB8AC3E}">
        <p14:creationId xmlns:p14="http://schemas.microsoft.com/office/powerpoint/2010/main" val="576612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DDEE-F61C-11CD-3D80-DE589414DB55}"/>
              </a:ext>
            </a:extLst>
          </p:cNvPr>
          <p:cNvSpPr txBox="1">
            <a:spLocks/>
          </p:cNvSpPr>
          <p:nvPr/>
        </p:nvSpPr>
        <p:spPr>
          <a:xfrm>
            <a:off x="1473959" y="-832304"/>
            <a:ext cx="936119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pPr algn="ctr"/>
            <a:r>
              <a:rPr lang="en-US" sz="5400">
                <a:solidFill>
                  <a:srgbClr val="252055"/>
                </a:solidFill>
              </a:rPr>
              <a:t>Client ID List Video Tutorial</a:t>
            </a:r>
          </a:p>
        </p:txBody>
      </p:sp>
      <p:sp>
        <p:nvSpPr>
          <p:cNvPr id="3" name="Text Placeholder 2">
            <a:extLst>
              <a:ext uri="{FF2B5EF4-FFF2-40B4-BE49-F238E27FC236}">
                <a16:creationId xmlns:a16="http://schemas.microsoft.com/office/drawing/2014/main" id="{0237A25A-73AB-6D11-EC96-8E17861B0E30}"/>
              </a:ext>
            </a:extLst>
          </p:cNvPr>
          <p:cNvSpPr txBox="1">
            <a:spLocks/>
          </p:cNvSpPr>
          <p:nvPr/>
        </p:nvSpPr>
        <p:spPr>
          <a:xfrm>
            <a:off x="427811" y="2261419"/>
            <a:ext cx="3537702" cy="2169827"/>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3600">
                <a:solidFill>
                  <a:schemeClr val="bg1"/>
                </a:solidFill>
                <a:latin typeface="Century Gothic" panose="020B0502020202020204" pitchFamily="34" charset="0"/>
              </a:rPr>
              <a:t>Watch this 1-minute video to see how to use the Client ID List:</a:t>
            </a:r>
          </a:p>
        </p:txBody>
      </p:sp>
      <p:sp>
        <p:nvSpPr>
          <p:cNvPr id="9" name="Flowchart: Alternate Process 8">
            <a:extLst>
              <a:ext uri="{FF2B5EF4-FFF2-40B4-BE49-F238E27FC236}">
                <a16:creationId xmlns:a16="http://schemas.microsoft.com/office/drawing/2014/main" id="{84837D16-6E77-9E62-2185-803F9B1FECBC}"/>
              </a:ext>
            </a:extLst>
          </p:cNvPr>
          <p:cNvSpPr/>
          <p:nvPr/>
        </p:nvSpPr>
        <p:spPr>
          <a:xfrm>
            <a:off x="644441" y="4993107"/>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rgbClr val="C00000"/>
                </a:solidFill>
                <a:hlinkClick r:id="rId5">
                  <a:extLst>
                    <a:ext uri="{A12FA001-AC4F-418D-AE19-62706E023703}">
                      <ahyp:hlinkClr xmlns:ahyp="http://schemas.microsoft.com/office/drawing/2018/hyperlinkcolor" val="tx"/>
                    </a:ext>
                  </a:extLst>
                </a:hlinkClick>
              </a:rPr>
              <a:t>Watch on YouTube for closed captions</a:t>
            </a:r>
            <a:endParaRPr lang="en-US" sz="1600" b="1">
              <a:solidFill>
                <a:srgbClr val="C00000"/>
              </a:solidFill>
            </a:endParaRPr>
          </a:p>
        </p:txBody>
      </p:sp>
      <p:pic>
        <p:nvPicPr>
          <p:cNvPr id="10" name="Graphic 9" descr="Information with solid fill">
            <a:extLst>
              <a:ext uri="{FF2B5EF4-FFF2-40B4-BE49-F238E27FC236}">
                <a16:creationId xmlns:a16="http://schemas.microsoft.com/office/drawing/2014/main" id="{172687B3-7D5F-3386-3C15-744D077F681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0564" y="4877198"/>
            <a:ext cx="827314" cy="827314"/>
          </a:xfrm>
          <a:prstGeom prst="rect">
            <a:avLst/>
          </a:prstGeom>
        </p:spPr>
      </p:pic>
      <p:pic>
        <p:nvPicPr>
          <p:cNvPr id="4" name="Using the Client ID List (1)">
            <a:hlinkClick r:id="" action="ppaction://media"/>
            <a:extLst>
              <a:ext uri="{FF2B5EF4-FFF2-40B4-BE49-F238E27FC236}">
                <a16:creationId xmlns:a16="http://schemas.microsoft.com/office/drawing/2014/main" id="{E3C8DCBE-0CF7-3E18-208E-A6BC1255CCA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96554" y="218661"/>
            <a:ext cx="8069994" cy="6470374"/>
          </a:xfrm>
          <a:prstGeom prst="rect">
            <a:avLst/>
          </a:prstGeom>
        </p:spPr>
      </p:pic>
    </p:spTree>
    <p:extLst>
      <p:ext uri="{BB962C8B-B14F-4D97-AF65-F5344CB8AC3E}">
        <p14:creationId xmlns:p14="http://schemas.microsoft.com/office/powerpoint/2010/main" val="1196217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8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extLst>
    <p:ext uri="{6950BFC3-D8DA-4A85-94F7-54DA5524770B}">
      <p188:commentRel xmlns:p188="http://schemas.microsoft.com/office/powerpoint/2018/8/main" r:id="rId4"/>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0E066-0D3B-CC2C-8871-1841B36A33A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60061AF-CCBC-4294-3153-134CCCC92748}"/>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82876BFB-9175-284E-567F-0D9433ACE6D1}"/>
              </a:ext>
            </a:extLst>
          </p:cNvPr>
          <p:cNvSpPr txBox="1">
            <a:spLocks/>
          </p:cNvSpPr>
          <p:nvPr/>
        </p:nvSpPr>
        <p:spPr>
          <a:xfrm>
            <a:off x="4916129" y="845573"/>
            <a:ext cx="6813755" cy="167149"/>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Bef>
                <a:spcPts val="600"/>
              </a:spcBef>
              <a:buClr>
                <a:srgbClr val="FFFFFF"/>
              </a:buClr>
              <a:buFont typeface="+mj-lt"/>
              <a:buAutoNum type="arabicPeriod"/>
            </a:pPr>
            <a:endParaRPr lang="en-US" sz="2800" b="0">
              <a:solidFill>
                <a:schemeClr val="bg1"/>
              </a:solidFill>
            </a:endParaRPr>
          </a:p>
          <a:p>
            <a:pPr marL="514350" indent="-514350">
              <a:spcAft>
                <a:spcPts val="600"/>
              </a:spcAft>
              <a:buClr>
                <a:srgbClr val="FFFFFF"/>
              </a:buClr>
              <a:buFont typeface="+mj-lt"/>
              <a:buAutoNum type="arabicPeriod"/>
            </a:pPr>
            <a:r>
              <a:rPr lang="en-US" sz="2800" b="0">
                <a:solidFill>
                  <a:schemeClr val="bg1"/>
                </a:solidFill>
              </a:rPr>
              <a:t>Access the SUPRT Online Form using the link provided by PRG</a:t>
            </a:r>
          </a:p>
          <a:p>
            <a:pPr marL="514350" indent="-514350">
              <a:spcAft>
                <a:spcPts val="600"/>
              </a:spcAft>
              <a:buClr>
                <a:srgbClr val="FFFFFF"/>
              </a:buClr>
              <a:buFont typeface="+mj-lt"/>
              <a:buAutoNum type="arabicPeriod"/>
            </a:pPr>
            <a:r>
              <a:rPr lang="en-US" sz="2800" b="0">
                <a:solidFill>
                  <a:schemeClr val="bg1"/>
                </a:solidFill>
              </a:rPr>
              <a:t>Carefully enter your email address and the client’s ID number from the Client ID List</a:t>
            </a:r>
          </a:p>
          <a:p>
            <a:pPr marL="514350" indent="-514350">
              <a:spcBef>
                <a:spcPts val="600"/>
              </a:spcBef>
              <a:spcAft>
                <a:spcPts val="600"/>
              </a:spcAft>
              <a:buClr>
                <a:srgbClr val="FFFFFF"/>
              </a:buClr>
              <a:buFont typeface="+mj-lt"/>
              <a:buAutoNum type="arabicPeriod"/>
            </a:pPr>
            <a:r>
              <a:rPr lang="en-US" sz="2800" b="0">
                <a:solidFill>
                  <a:schemeClr val="bg1"/>
                </a:solidFill>
              </a:rPr>
              <a:t>Answer all Record Management questions</a:t>
            </a:r>
          </a:p>
          <a:p>
            <a:pPr marL="514350" indent="-514350">
              <a:spcBef>
                <a:spcPts val="600"/>
              </a:spcBef>
              <a:spcAft>
                <a:spcPts val="600"/>
              </a:spcAft>
              <a:buClr>
                <a:srgbClr val="FFFFFF"/>
              </a:buClr>
              <a:buFont typeface="+mj-lt"/>
              <a:buAutoNum type="arabicPeriod"/>
            </a:pPr>
            <a:r>
              <a:rPr lang="en-US" sz="2800" b="0">
                <a:solidFill>
                  <a:schemeClr val="bg1"/>
                </a:solidFill>
              </a:rPr>
              <a:t>If SUPRT-C is required at the time point selected, you will continue to the client consent information section</a:t>
            </a:r>
          </a:p>
        </p:txBody>
      </p:sp>
      <p:grpSp>
        <p:nvGrpSpPr>
          <p:cNvPr id="2" name="Group 1">
            <a:extLst>
              <a:ext uri="{FF2B5EF4-FFF2-40B4-BE49-F238E27FC236}">
                <a16:creationId xmlns:a16="http://schemas.microsoft.com/office/drawing/2014/main" id="{9AC8F0E9-A27E-F654-FF8B-8A7C77580242}"/>
              </a:ext>
            </a:extLst>
          </p:cNvPr>
          <p:cNvGrpSpPr/>
          <p:nvPr/>
        </p:nvGrpSpPr>
        <p:grpSpPr>
          <a:xfrm>
            <a:off x="715297" y="2891664"/>
            <a:ext cx="3700839" cy="3113589"/>
            <a:chOff x="715297" y="2891664"/>
            <a:chExt cx="3700839" cy="3113589"/>
          </a:xfrm>
        </p:grpSpPr>
        <p:sp>
          <p:nvSpPr>
            <p:cNvPr id="10" name="Title 1">
              <a:extLst>
                <a:ext uri="{FF2B5EF4-FFF2-40B4-BE49-F238E27FC236}">
                  <a16:creationId xmlns:a16="http://schemas.microsoft.com/office/drawing/2014/main" id="{4379EB2F-B2C7-9269-F73B-DF313CB51F52}"/>
                </a:ext>
              </a:extLst>
            </p:cNvPr>
            <p:cNvSpPr txBox="1">
              <a:spLocks/>
            </p:cNvSpPr>
            <p:nvPr/>
          </p:nvSpPr>
          <p:spPr>
            <a:xfrm>
              <a:off x="715297" y="2891664"/>
              <a:ext cx="370083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800">
                  <a:solidFill>
                    <a:srgbClr val="252055"/>
                  </a:solidFill>
                </a:rPr>
                <a:t>Open and complete SUPRT Online Form</a:t>
              </a:r>
            </a:p>
          </p:txBody>
        </p:sp>
        <p:sp>
          <p:nvSpPr>
            <p:cNvPr id="3" name="Flowchart: Alternate Process 2">
              <a:extLst>
                <a:ext uri="{FF2B5EF4-FFF2-40B4-BE49-F238E27FC236}">
                  <a16:creationId xmlns:a16="http://schemas.microsoft.com/office/drawing/2014/main" id="{3D301AE0-E6DA-7D11-2408-30175B2647A5}"/>
                </a:ext>
              </a:extLst>
            </p:cNvPr>
            <p:cNvSpPr/>
            <p:nvPr/>
          </p:nvSpPr>
          <p:spPr>
            <a:xfrm>
              <a:off x="738095" y="5148983"/>
              <a:ext cx="3405641"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pic>
        <p:nvPicPr>
          <p:cNvPr id="4" name="Graphic 3" descr="Badge outline">
            <a:extLst>
              <a:ext uri="{FF2B5EF4-FFF2-40B4-BE49-F238E27FC236}">
                <a16:creationId xmlns:a16="http://schemas.microsoft.com/office/drawing/2014/main" id="{EE3E2E94-5091-CA76-C9E9-2EBE645C068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85800" y="575156"/>
            <a:ext cx="1097280" cy="1097280"/>
          </a:xfrm>
          <a:prstGeom prst="rect">
            <a:avLst/>
          </a:prstGeom>
        </p:spPr>
      </p:pic>
    </p:spTree>
    <p:extLst>
      <p:ext uri="{BB962C8B-B14F-4D97-AF65-F5344CB8AC3E}">
        <p14:creationId xmlns:p14="http://schemas.microsoft.com/office/powerpoint/2010/main" val="2710364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A850-D692-059A-171F-3E7C1ED43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5D65F-A2D5-4D0B-5EC3-971F2080D137}"/>
              </a:ext>
            </a:extLst>
          </p:cNvPr>
          <p:cNvSpPr txBox="1">
            <a:spLocks/>
          </p:cNvSpPr>
          <p:nvPr/>
        </p:nvSpPr>
        <p:spPr>
          <a:xfrm>
            <a:off x="385991" y="2587424"/>
            <a:ext cx="2794531" cy="87967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2800"/>
              <a:t>Watch this 2-minute video to see how to complete the SUPRT Record Management Section:</a:t>
            </a:r>
          </a:p>
        </p:txBody>
      </p:sp>
      <p:sp>
        <p:nvSpPr>
          <p:cNvPr id="3" name="Text Placeholder 2">
            <a:extLst>
              <a:ext uri="{FF2B5EF4-FFF2-40B4-BE49-F238E27FC236}">
                <a16:creationId xmlns:a16="http://schemas.microsoft.com/office/drawing/2014/main" id="{39268BD3-43E6-E7DF-D90F-622F99F1AA20}"/>
              </a:ext>
            </a:extLst>
          </p:cNvPr>
          <p:cNvSpPr txBox="1">
            <a:spLocks/>
          </p:cNvSpPr>
          <p:nvPr/>
        </p:nvSpPr>
        <p:spPr>
          <a:xfrm>
            <a:off x="802805" y="366947"/>
            <a:ext cx="10910775" cy="47440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600">
              <a:solidFill>
                <a:schemeClr val="bg1"/>
              </a:solidFill>
              <a:latin typeface="Century Gothic" panose="020B0502020202020204" pitchFamily="34" charset="0"/>
            </a:endParaRPr>
          </a:p>
        </p:txBody>
      </p:sp>
      <p:sp>
        <p:nvSpPr>
          <p:cNvPr id="5" name="Flowchart: Alternate Process 4">
            <a:extLst>
              <a:ext uri="{FF2B5EF4-FFF2-40B4-BE49-F238E27FC236}">
                <a16:creationId xmlns:a16="http://schemas.microsoft.com/office/drawing/2014/main" id="{C8AB4278-4773-EEAF-6CFB-55D6119C2F5C}"/>
              </a:ext>
            </a:extLst>
          </p:cNvPr>
          <p:cNvSpPr/>
          <p:nvPr/>
        </p:nvSpPr>
        <p:spPr>
          <a:xfrm>
            <a:off x="496956" y="4757132"/>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rgbClr val="C00000"/>
                </a:solidFill>
                <a:hlinkClick r:id="rId4">
                  <a:extLst>
                    <a:ext uri="{A12FA001-AC4F-418D-AE19-62706E023703}">
                      <ahyp:hlinkClr xmlns:ahyp="http://schemas.microsoft.com/office/drawing/2018/hyperlinkcolor" val="tx"/>
                    </a:ext>
                  </a:extLst>
                </a:hlinkClick>
              </a:rPr>
              <a:t>Watch on YouTube for closed captions</a:t>
            </a:r>
            <a:endParaRPr lang="en-US" sz="1600" b="1">
              <a:solidFill>
                <a:srgbClr val="C00000"/>
              </a:solidFill>
            </a:endParaRPr>
          </a:p>
        </p:txBody>
      </p:sp>
      <p:pic>
        <p:nvPicPr>
          <p:cNvPr id="6" name="Graphic 5" descr="Information with solid fill">
            <a:extLst>
              <a:ext uri="{FF2B5EF4-FFF2-40B4-BE49-F238E27FC236}">
                <a16:creationId xmlns:a16="http://schemas.microsoft.com/office/drawing/2014/main" id="{105C6ED9-E121-65AA-ABE6-31151828C28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33079" y="4641223"/>
            <a:ext cx="827314" cy="827314"/>
          </a:xfrm>
          <a:prstGeom prst="rect">
            <a:avLst/>
          </a:prstGeom>
        </p:spPr>
      </p:pic>
      <p:pic>
        <p:nvPicPr>
          <p:cNvPr id="8" name="Completing the SUPRT Record Management Section (1)">
            <a:hlinkClick r:id="" action="ppaction://media"/>
            <a:extLst>
              <a:ext uri="{FF2B5EF4-FFF2-40B4-BE49-F238E27FC236}">
                <a16:creationId xmlns:a16="http://schemas.microsoft.com/office/drawing/2014/main" id="{9030D6D8-092A-403E-9E61-2C86193EF89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64717" y="1219200"/>
            <a:ext cx="8996653" cy="4780643"/>
          </a:xfrm>
          <a:prstGeom prst="rect">
            <a:avLst/>
          </a:prstGeom>
        </p:spPr>
      </p:pic>
    </p:spTree>
    <p:extLst>
      <p:ext uri="{BB962C8B-B14F-4D97-AF65-F5344CB8AC3E}">
        <p14:creationId xmlns:p14="http://schemas.microsoft.com/office/powerpoint/2010/main" val="381828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786A-75F7-5E97-AFF0-5CF88EA47E9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3C50455-E14C-038C-7682-A0517EF892D8}"/>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69A02546-AABD-49FC-8CC0-A27F59F977D0}"/>
              </a:ext>
            </a:extLst>
          </p:cNvPr>
          <p:cNvSpPr txBox="1">
            <a:spLocks/>
          </p:cNvSpPr>
          <p:nvPr/>
        </p:nvSpPr>
        <p:spPr>
          <a:xfrm>
            <a:off x="4966742" y="2610111"/>
            <a:ext cx="6712527" cy="517467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Review the consent information with the client</a:t>
            </a:r>
          </a:p>
        </p:txBody>
      </p:sp>
      <p:grpSp>
        <p:nvGrpSpPr>
          <p:cNvPr id="3" name="Group 2">
            <a:extLst>
              <a:ext uri="{FF2B5EF4-FFF2-40B4-BE49-F238E27FC236}">
                <a16:creationId xmlns:a16="http://schemas.microsoft.com/office/drawing/2014/main" id="{47299343-CA49-CDB6-EB6B-2145AC9019AD}"/>
              </a:ext>
            </a:extLst>
          </p:cNvPr>
          <p:cNvGrpSpPr/>
          <p:nvPr/>
        </p:nvGrpSpPr>
        <p:grpSpPr>
          <a:xfrm>
            <a:off x="685800" y="2901496"/>
            <a:ext cx="3948545" cy="2536411"/>
            <a:chOff x="685800" y="2901496"/>
            <a:chExt cx="3948545" cy="2536411"/>
          </a:xfrm>
        </p:grpSpPr>
        <p:sp>
          <p:nvSpPr>
            <p:cNvPr id="10" name="Title 1">
              <a:extLst>
                <a:ext uri="{FF2B5EF4-FFF2-40B4-BE49-F238E27FC236}">
                  <a16:creationId xmlns:a16="http://schemas.microsoft.com/office/drawing/2014/main" id="{41571D00-32AA-B5BF-9CD1-4C83C1EE2D2C}"/>
                </a:ext>
              </a:extLst>
            </p:cNvPr>
            <p:cNvSpPr txBox="1">
              <a:spLocks/>
            </p:cNvSpPr>
            <p:nvPr/>
          </p:nvSpPr>
          <p:spPr>
            <a:xfrm>
              <a:off x="685800" y="2901496"/>
              <a:ext cx="394854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Obtain client consent</a:t>
              </a:r>
            </a:p>
          </p:txBody>
        </p:sp>
        <p:sp>
          <p:nvSpPr>
            <p:cNvPr id="2" name="Flowchart: Alternate Process 1">
              <a:extLst>
                <a:ext uri="{FF2B5EF4-FFF2-40B4-BE49-F238E27FC236}">
                  <a16:creationId xmlns:a16="http://schemas.microsoft.com/office/drawing/2014/main" id="{EE2C4211-8BC1-BCC9-2AF8-649F2ACC083E}"/>
                </a:ext>
              </a:extLst>
            </p:cNvPr>
            <p:cNvSpPr/>
            <p:nvPr/>
          </p:nvSpPr>
          <p:spPr>
            <a:xfrm>
              <a:off x="765463" y="4581637"/>
              <a:ext cx="3412997"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sp>
        <p:nvSpPr>
          <p:cNvPr id="6" name="Text Placeholder 2">
            <a:extLst>
              <a:ext uri="{FF2B5EF4-FFF2-40B4-BE49-F238E27FC236}">
                <a16:creationId xmlns:a16="http://schemas.microsoft.com/office/drawing/2014/main" id="{2C635C86-CD25-51BF-9D72-B241C2E48839}"/>
              </a:ext>
            </a:extLst>
          </p:cNvPr>
          <p:cNvSpPr txBox="1">
            <a:spLocks/>
          </p:cNvSpPr>
          <p:nvPr/>
        </p:nvSpPr>
        <p:spPr>
          <a:xfrm>
            <a:off x="4916129" y="1430406"/>
            <a:ext cx="6813755" cy="39574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000" b="0">
              <a:solidFill>
                <a:schemeClr val="bg1"/>
              </a:solidFill>
            </a:endParaRPr>
          </a:p>
        </p:txBody>
      </p:sp>
      <p:pic>
        <p:nvPicPr>
          <p:cNvPr id="7" name="Graphic 6" descr="Badge 3 outline">
            <a:extLst>
              <a:ext uri="{FF2B5EF4-FFF2-40B4-BE49-F238E27FC236}">
                <a16:creationId xmlns:a16="http://schemas.microsoft.com/office/drawing/2014/main" id="{9BFC1C63-D6B1-7864-7086-17F6F8F8EC6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85800" y="1163302"/>
            <a:ext cx="1097280" cy="1097280"/>
          </a:xfrm>
          <a:prstGeom prst="rect">
            <a:avLst/>
          </a:prstGeom>
        </p:spPr>
      </p:pic>
    </p:spTree>
    <p:extLst>
      <p:ext uri="{BB962C8B-B14F-4D97-AF65-F5344CB8AC3E}">
        <p14:creationId xmlns:p14="http://schemas.microsoft.com/office/powerpoint/2010/main" val="717462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6" grpId="0" uiExpand="1"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5610CBF-3EAB-A23A-82F0-779B58B09A1A}"/>
              </a:ext>
            </a:extLst>
          </p:cNvPr>
          <p:cNvSpPr txBox="1">
            <a:spLocks/>
          </p:cNvSpPr>
          <p:nvPr/>
        </p:nvSpPr>
        <p:spPr>
          <a:xfrm>
            <a:off x="717757" y="1218235"/>
            <a:ext cx="10835146" cy="1828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r>
              <a:rPr lang="en-US" sz="3200" b="0">
                <a:solidFill>
                  <a:schemeClr val="bg1"/>
                </a:solidFill>
              </a:rPr>
              <a:t>Clients may indicate at any point that they do not wish to complete the assessment.</a:t>
            </a:r>
          </a:p>
          <a:p>
            <a:pPr>
              <a:spcAft>
                <a:spcPts val="600"/>
              </a:spcAft>
              <a:buClr>
                <a:srgbClr val="FFFFFF"/>
              </a:buClr>
            </a:pPr>
            <a:r>
              <a:rPr lang="en-US" sz="3200" b="0">
                <a:solidFill>
                  <a:schemeClr val="bg1"/>
                </a:solidFill>
              </a:rPr>
              <a:t>Participation, although encouraged, is completely voluntary.</a:t>
            </a:r>
          </a:p>
          <a:p>
            <a:pPr>
              <a:spcAft>
                <a:spcPts val="600"/>
              </a:spcAft>
              <a:buClr>
                <a:srgbClr val="FFFFFF"/>
              </a:buClr>
            </a:pPr>
            <a:r>
              <a:rPr lang="en-US" sz="3200" b="0">
                <a:solidFill>
                  <a:schemeClr val="bg1"/>
                </a:solidFill>
              </a:rPr>
              <a:t>Declining </a:t>
            </a:r>
            <a:r>
              <a:rPr lang="en-US" sz="3200" b="0" u="sng">
                <a:solidFill>
                  <a:schemeClr val="bg1"/>
                </a:solidFill>
              </a:rPr>
              <a:t>does not</a:t>
            </a:r>
            <a:r>
              <a:rPr lang="en-US" sz="3200" b="0">
                <a:solidFill>
                  <a:schemeClr val="bg1"/>
                </a:solidFill>
              </a:rPr>
              <a:t> affect a client’s eligibility for any grant-funded services and </a:t>
            </a:r>
            <a:r>
              <a:rPr lang="en-US" sz="3200" b="0" u="sng">
                <a:solidFill>
                  <a:schemeClr val="bg1"/>
                </a:solidFill>
              </a:rPr>
              <a:t>does not</a:t>
            </a:r>
            <a:r>
              <a:rPr lang="en-US" sz="3200" b="0">
                <a:solidFill>
                  <a:schemeClr val="bg1"/>
                </a:solidFill>
              </a:rPr>
              <a:t> negatively affect grantee compliance.</a:t>
            </a:r>
          </a:p>
          <a:p>
            <a:pPr>
              <a:spcAft>
                <a:spcPts val="600"/>
              </a:spcAft>
              <a:buClr>
                <a:srgbClr val="FFFFFF"/>
              </a:buClr>
            </a:pPr>
            <a:r>
              <a:rPr lang="en-US" sz="3200" b="0">
                <a:solidFill>
                  <a:schemeClr val="bg1"/>
                </a:solidFill>
              </a:rPr>
              <a:t>Clients can leave any question they do not want to answer blank.</a:t>
            </a:r>
          </a:p>
          <a:p>
            <a:pPr>
              <a:spcAft>
                <a:spcPts val="600"/>
              </a:spcAft>
              <a:buClr>
                <a:srgbClr val="FFFFFF"/>
              </a:buClr>
            </a:pPr>
            <a:endParaRPr lang="en-US" sz="3000" b="0">
              <a:solidFill>
                <a:schemeClr val="bg1"/>
              </a:solidFill>
            </a:endParaRPr>
          </a:p>
        </p:txBody>
      </p:sp>
      <p:sp>
        <p:nvSpPr>
          <p:cNvPr id="6" name="TextBox 5">
            <a:extLst>
              <a:ext uri="{FF2B5EF4-FFF2-40B4-BE49-F238E27FC236}">
                <a16:creationId xmlns:a16="http://schemas.microsoft.com/office/drawing/2014/main" id="{326AE334-5605-FBCC-33B5-BFD1B4A97644}"/>
              </a:ext>
            </a:extLst>
          </p:cNvPr>
          <p:cNvSpPr txBox="1"/>
          <p:nvPr/>
        </p:nvSpPr>
        <p:spPr>
          <a:xfrm>
            <a:off x="678426" y="483181"/>
            <a:ext cx="11356258" cy="707886"/>
          </a:xfrm>
          <a:prstGeom prst="rect">
            <a:avLst/>
          </a:prstGeom>
          <a:noFill/>
        </p:spPr>
        <p:txBody>
          <a:bodyPr wrap="square">
            <a:spAutoFit/>
          </a:bodyPr>
          <a:lstStyle/>
          <a:p>
            <a:r>
              <a:rPr lang="en-US" sz="4000" b="1">
                <a:solidFill>
                  <a:schemeClr val="bg1"/>
                </a:solidFill>
                <a:latin typeface="Century Gothic" panose="020B0502020202020204" pitchFamily="34" charset="0"/>
              </a:rPr>
              <a:t>Consent guidelines (included in online form):</a:t>
            </a:r>
          </a:p>
        </p:txBody>
      </p:sp>
    </p:spTree>
    <p:extLst>
      <p:ext uri="{BB962C8B-B14F-4D97-AF65-F5344CB8AC3E}">
        <p14:creationId xmlns:p14="http://schemas.microsoft.com/office/powerpoint/2010/main" val="233231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F91D-886A-4691-9BC2-9664BDD68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CAB95-D2AC-6DB6-AF79-179506232E6A}"/>
              </a:ext>
            </a:extLst>
          </p:cNvPr>
          <p:cNvSpPr>
            <a:spLocks noGrp="1"/>
          </p:cNvSpPr>
          <p:nvPr>
            <p:ph type="title"/>
          </p:nvPr>
        </p:nvSpPr>
        <p:spPr>
          <a:xfrm>
            <a:off x="1122218" y="2763085"/>
            <a:ext cx="8555182" cy="1311263"/>
          </a:xfrm>
        </p:spPr>
        <p:txBody>
          <a:bodyPr/>
          <a:lstStyle/>
          <a:p>
            <a:pPr algn="ctr"/>
            <a:r>
              <a:rPr lang="en-US" sz="6000"/>
              <a:t>Part 1: Introduction</a:t>
            </a:r>
          </a:p>
        </p:txBody>
      </p:sp>
    </p:spTree>
    <p:extLst>
      <p:ext uri="{BB962C8B-B14F-4D97-AF65-F5344CB8AC3E}">
        <p14:creationId xmlns:p14="http://schemas.microsoft.com/office/powerpoint/2010/main" val="3887968689"/>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FC1EB-B8AC-E335-F0C0-48864C30BD8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EED3A3C-2702-E54A-EC93-2F512699289A}"/>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B0BDEEE6-AC73-F145-9FC9-A5F023CBD364}"/>
              </a:ext>
            </a:extLst>
          </p:cNvPr>
          <p:cNvSpPr txBox="1">
            <a:spLocks/>
          </p:cNvSpPr>
          <p:nvPr/>
        </p:nvSpPr>
        <p:spPr>
          <a:xfrm>
            <a:off x="4966742" y="2610111"/>
            <a:ext cx="6712527" cy="517467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Review the consent information with the client</a:t>
            </a:r>
          </a:p>
          <a:p>
            <a:pPr marL="514350" indent="-514350">
              <a:spcAft>
                <a:spcPts val="600"/>
              </a:spcAft>
              <a:buClr>
                <a:srgbClr val="FFFFFF"/>
              </a:buClr>
              <a:buFont typeface="+mj-lt"/>
              <a:buAutoNum type="arabicPeriod"/>
            </a:pPr>
            <a:r>
              <a:rPr lang="en-US" sz="3000" b="0">
                <a:solidFill>
                  <a:schemeClr val="bg1"/>
                </a:solidFill>
              </a:rPr>
              <a:t>Answer the question indicating if the client agrees to complete the SUPRT-C (if “no”, indicate why; if “yes”, enter the client assessment date)</a:t>
            </a:r>
          </a:p>
        </p:txBody>
      </p:sp>
      <p:grpSp>
        <p:nvGrpSpPr>
          <p:cNvPr id="3" name="Group 2">
            <a:extLst>
              <a:ext uri="{FF2B5EF4-FFF2-40B4-BE49-F238E27FC236}">
                <a16:creationId xmlns:a16="http://schemas.microsoft.com/office/drawing/2014/main" id="{84E9F54C-34B1-2043-A1FB-D658D4819F2B}"/>
              </a:ext>
            </a:extLst>
          </p:cNvPr>
          <p:cNvGrpSpPr/>
          <p:nvPr/>
        </p:nvGrpSpPr>
        <p:grpSpPr>
          <a:xfrm>
            <a:off x="685800" y="2901496"/>
            <a:ext cx="3948545" cy="2536411"/>
            <a:chOff x="685800" y="2901496"/>
            <a:chExt cx="3948545" cy="2536411"/>
          </a:xfrm>
        </p:grpSpPr>
        <p:sp>
          <p:nvSpPr>
            <p:cNvPr id="10" name="Title 1">
              <a:extLst>
                <a:ext uri="{FF2B5EF4-FFF2-40B4-BE49-F238E27FC236}">
                  <a16:creationId xmlns:a16="http://schemas.microsoft.com/office/drawing/2014/main" id="{D43AFC7C-EC9F-5AAE-D21D-90C6CAAD30A6}"/>
                </a:ext>
              </a:extLst>
            </p:cNvPr>
            <p:cNvSpPr txBox="1">
              <a:spLocks/>
            </p:cNvSpPr>
            <p:nvPr/>
          </p:nvSpPr>
          <p:spPr>
            <a:xfrm>
              <a:off x="685800" y="2901496"/>
              <a:ext cx="394854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Obtain client consent</a:t>
              </a:r>
            </a:p>
          </p:txBody>
        </p:sp>
        <p:sp>
          <p:nvSpPr>
            <p:cNvPr id="2" name="Flowchart: Alternate Process 1">
              <a:extLst>
                <a:ext uri="{FF2B5EF4-FFF2-40B4-BE49-F238E27FC236}">
                  <a16:creationId xmlns:a16="http://schemas.microsoft.com/office/drawing/2014/main" id="{94BA623A-DB66-1486-0A94-C9E11B0A5710}"/>
                </a:ext>
              </a:extLst>
            </p:cNvPr>
            <p:cNvSpPr/>
            <p:nvPr/>
          </p:nvSpPr>
          <p:spPr>
            <a:xfrm>
              <a:off x="765463" y="4581637"/>
              <a:ext cx="3412997"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sp>
        <p:nvSpPr>
          <p:cNvPr id="6" name="Text Placeholder 2">
            <a:extLst>
              <a:ext uri="{FF2B5EF4-FFF2-40B4-BE49-F238E27FC236}">
                <a16:creationId xmlns:a16="http://schemas.microsoft.com/office/drawing/2014/main" id="{0CCD7CF6-7D0A-A45E-3022-34256352A3A5}"/>
              </a:ext>
            </a:extLst>
          </p:cNvPr>
          <p:cNvSpPr txBox="1">
            <a:spLocks/>
          </p:cNvSpPr>
          <p:nvPr/>
        </p:nvSpPr>
        <p:spPr>
          <a:xfrm>
            <a:off x="4916129" y="1430406"/>
            <a:ext cx="6813755" cy="39574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000" b="0">
              <a:solidFill>
                <a:schemeClr val="bg1"/>
              </a:solidFill>
            </a:endParaRPr>
          </a:p>
        </p:txBody>
      </p:sp>
      <p:pic>
        <p:nvPicPr>
          <p:cNvPr id="7" name="Graphic 6" descr="Badge 3 outline">
            <a:extLst>
              <a:ext uri="{FF2B5EF4-FFF2-40B4-BE49-F238E27FC236}">
                <a16:creationId xmlns:a16="http://schemas.microsoft.com/office/drawing/2014/main" id="{0B415A92-4C6A-AF90-9D2E-0504F6320C4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85800" y="1163302"/>
            <a:ext cx="1097280" cy="1097280"/>
          </a:xfrm>
          <a:prstGeom prst="rect">
            <a:avLst/>
          </a:prstGeom>
        </p:spPr>
      </p:pic>
    </p:spTree>
    <p:extLst>
      <p:ext uri="{BB962C8B-B14F-4D97-AF65-F5344CB8AC3E}">
        <p14:creationId xmlns:p14="http://schemas.microsoft.com/office/powerpoint/2010/main" val="273168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45A3-F70B-7DF2-C15E-19C2B42AD4A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9911F12-0A6A-2943-CF94-462B688F157B}"/>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8250D6B5-CB75-65A4-A317-03595DE6C133}"/>
              </a:ext>
            </a:extLst>
          </p:cNvPr>
          <p:cNvSpPr txBox="1">
            <a:spLocks/>
          </p:cNvSpPr>
          <p:nvPr/>
        </p:nvSpPr>
        <p:spPr>
          <a:xfrm>
            <a:off x="4852555" y="1886673"/>
            <a:ext cx="6712527" cy="4316699"/>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If the client agrees to complete the SUPRT-C, determine </a:t>
            </a:r>
            <a:r>
              <a:rPr lang="en-US" sz="3000" b="0" u="sng">
                <a:solidFill>
                  <a:schemeClr val="bg1"/>
                </a:solidFill>
              </a:rPr>
              <a:t>how</a:t>
            </a:r>
            <a:r>
              <a:rPr lang="en-US" sz="3000" b="0">
                <a:solidFill>
                  <a:schemeClr val="bg1"/>
                </a:solidFill>
              </a:rPr>
              <a:t> they will complete it</a:t>
            </a:r>
          </a:p>
        </p:txBody>
      </p:sp>
      <p:grpSp>
        <p:nvGrpSpPr>
          <p:cNvPr id="3" name="Group 2">
            <a:extLst>
              <a:ext uri="{FF2B5EF4-FFF2-40B4-BE49-F238E27FC236}">
                <a16:creationId xmlns:a16="http://schemas.microsoft.com/office/drawing/2014/main" id="{8BA38850-0781-4532-DFD4-4B6DF2ED7BA8}"/>
              </a:ext>
            </a:extLst>
          </p:cNvPr>
          <p:cNvGrpSpPr/>
          <p:nvPr/>
        </p:nvGrpSpPr>
        <p:grpSpPr>
          <a:xfrm>
            <a:off x="685800" y="2901496"/>
            <a:ext cx="3948545" cy="2536411"/>
            <a:chOff x="685800" y="2901496"/>
            <a:chExt cx="3948545" cy="2536411"/>
          </a:xfrm>
        </p:grpSpPr>
        <p:sp>
          <p:nvSpPr>
            <p:cNvPr id="8" name="Title 1">
              <a:extLst>
                <a:ext uri="{FF2B5EF4-FFF2-40B4-BE49-F238E27FC236}">
                  <a16:creationId xmlns:a16="http://schemas.microsoft.com/office/drawing/2014/main" id="{F16F6C2E-7DA4-81C1-3E7C-EB130A1F25E4}"/>
                </a:ext>
              </a:extLst>
            </p:cNvPr>
            <p:cNvSpPr txBox="1">
              <a:spLocks/>
            </p:cNvSpPr>
            <p:nvPr/>
          </p:nvSpPr>
          <p:spPr>
            <a:xfrm>
              <a:off x="685800" y="2901496"/>
              <a:ext cx="394854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Client completes SUPRT-C</a:t>
              </a:r>
            </a:p>
          </p:txBody>
        </p:sp>
        <p:sp>
          <p:nvSpPr>
            <p:cNvPr id="9" name="Flowchart: Alternate Process 8">
              <a:extLst>
                <a:ext uri="{FF2B5EF4-FFF2-40B4-BE49-F238E27FC236}">
                  <a16:creationId xmlns:a16="http://schemas.microsoft.com/office/drawing/2014/main" id="{D6337529-2706-DDCA-D8AE-706B96131417}"/>
                </a:ext>
              </a:extLst>
            </p:cNvPr>
            <p:cNvSpPr/>
            <p:nvPr/>
          </p:nvSpPr>
          <p:spPr>
            <a:xfrm>
              <a:off x="765463" y="4581637"/>
              <a:ext cx="3432911"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sp>
        <p:nvSpPr>
          <p:cNvPr id="4" name="Text Placeholder 2">
            <a:extLst>
              <a:ext uri="{FF2B5EF4-FFF2-40B4-BE49-F238E27FC236}">
                <a16:creationId xmlns:a16="http://schemas.microsoft.com/office/drawing/2014/main" id="{AD15433B-8F6F-95DC-6083-0744CD0DCFA8}"/>
              </a:ext>
            </a:extLst>
          </p:cNvPr>
          <p:cNvSpPr txBox="1">
            <a:spLocks/>
          </p:cNvSpPr>
          <p:nvPr/>
        </p:nvSpPr>
        <p:spPr>
          <a:xfrm>
            <a:off x="4881404" y="782223"/>
            <a:ext cx="6813755" cy="39574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000" b="0">
              <a:solidFill>
                <a:schemeClr val="bg1"/>
              </a:solidFill>
            </a:endParaRPr>
          </a:p>
        </p:txBody>
      </p:sp>
      <p:pic>
        <p:nvPicPr>
          <p:cNvPr id="7" name="Graphic 6" descr="Badge 4 outline">
            <a:extLst>
              <a:ext uri="{FF2B5EF4-FFF2-40B4-BE49-F238E27FC236}">
                <a16:creationId xmlns:a16="http://schemas.microsoft.com/office/drawing/2014/main" id="{673922F3-8695-1DC3-B648-E3A7FD5183C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03121" y="1143000"/>
            <a:ext cx="1097280" cy="1097280"/>
          </a:xfrm>
          <a:prstGeom prst="rect">
            <a:avLst/>
          </a:prstGeom>
        </p:spPr>
      </p:pic>
    </p:spTree>
    <p:extLst>
      <p:ext uri="{BB962C8B-B14F-4D97-AF65-F5344CB8AC3E}">
        <p14:creationId xmlns:p14="http://schemas.microsoft.com/office/powerpoint/2010/main" val="1854598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C2801-BDC7-D6D2-AEC4-5E2B58DDB9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7CE2AB-204E-CFB8-C8C3-CC12DDBD0281}"/>
              </a:ext>
            </a:extLst>
          </p:cNvPr>
          <p:cNvSpPr txBox="1"/>
          <p:nvPr/>
        </p:nvSpPr>
        <p:spPr>
          <a:xfrm>
            <a:off x="785812" y="433686"/>
            <a:ext cx="10815637" cy="707886"/>
          </a:xfrm>
          <a:prstGeom prst="rect">
            <a:avLst/>
          </a:prstGeom>
          <a:noFill/>
        </p:spPr>
        <p:txBody>
          <a:bodyPr wrap="square">
            <a:spAutoFit/>
          </a:bodyPr>
          <a:lstStyle/>
          <a:p>
            <a:r>
              <a:rPr lang="en-US" sz="4000" b="1">
                <a:solidFill>
                  <a:schemeClr val="bg1"/>
                </a:solidFill>
                <a:latin typeface="Century Gothic" panose="020B0502020202020204" pitchFamily="34" charset="0"/>
              </a:rPr>
              <a:t>Options for completing SUPRT-C:</a:t>
            </a:r>
          </a:p>
        </p:txBody>
      </p:sp>
      <p:grpSp>
        <p:nvGrpSpPr>
          <p:cNvPr id="3" name="Group 2">
            <a:extLst>
              <a:ext uri="{FF2B5EF4-FFF2-40B4-BE49-F238E27FC236}">
                <a16:creationId xmlns:a16="http://schemas.microsoft.com/office/drawing/2014/main" id="{EC2B7608-C27D-B69E-D779-6CBF58D3EACF}"/>
              </a:ext>
            </a:extLst>
          </p:cNvPr>
          <p:cNvGrpSpPr/>
          <p:nvPr/>
        </p:nvGrpSpPr>
        <p:grpSpPr>
          <a:xfrm>
            <a:off x="1960084" y="757606"/>
            <a:ext cx="7817764" cy="1888931"/>
            <a:chOff x="1637963" y="757606"/>
            <a:chExt cx="7817764" cy="1888931"/>
          </a:xfrm>
        </p:grpSpPr>
        <p:sp>
          <p:nvSpPr>
            <p:cNvPr id="22" name="TextBox 21">
              <a:extLst>
                <a:ext uri="{FF2B5EF4-FFF2-40B4-BE49-F238E27FC236}">
                  <a16:creationId xmlns:a16="http://schemas.microsoft.com/office/drawing/2014/main" id="{73EA148A-6DD8-1B7B-66ED-EC926CDC7CE3}"/>
                </a:ext>
              </a:extLst>
            </p:cNvPr>
            <p:cNvSpPr txBox="1"/>
            <p:nvPr/>
          </p:nvSpPr>
          <p:spPr>
            <a:xfrm>
              <a:off x="2949677" y="1283522"/>
              <a:ext cx="6506050" cy="1077218"/>
            </a:xfrm>
            <a:prstGeom prst="rect">
              <a:avLst/>
            </a:prstGeom>
            <a:noFill/>
          </p:spPr>
          <p:txBody>
            <a:bodyPr wrap="square">
              <a:spAutoFit/>
            </a:bodyPr>
            <a:lstStyle/>
            <a:p>
              <a:pPr marL="457189"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Calibri" panose="020F0502020204030204"/>
                  <a:ea typeface="+mn-ea"/>
                  <a:cs typeface="+mn-cs"/>
                </a:rPr>
                <a:t>Client fills out the SUPRT-C directly on provider’s computer or device </a:t>
              </a:r>
            </a:p>
          </p:txBody>
        </p:sp>
        <p:pic>
          <p:nvPicPr>
            <p:cNvPr id="21" name="Picture 20" descr="A person sitting at a computer&#10;&#10;AI-generated content may be incorrect.">
              <a:extLst>
                <a:ext uri="{FF2B5EF4-FFF2-40B4-BE49-F238E27FC236}">
                  <a16:creationId xmlns:a16="http://schemas.microsoft.com/office/drawing/2014/main" id="{E17E925E-670D-E651-FF48-CCF1C25AE5A5}"/>
                </a:ext>
              </a:extLst>
            </p:cNvPr>
            <p:cNvPicPr>
              <a:picLocks noChangeAspect="1"/>
            </p:cNvPicPr>
            <p:nvPr/>
          </p:nvPicPr>
          <p:blipFill>
            <a:blip r:embed="rId2"/>
            <a:stretch>
              <a:fillRect/>
            </a:stretch>
          </p:blipFill>
          <p:spPr>
            <a:xfrm>
              <a:off x="1637963" y="757606"/>
              <a:ext cx="1459199" cy="1888931"/>
            </a:xfrm>
            <a:prstGeom prst="rect">
              <a:avLst/>
            </a:prstGeom>
          </p:spPr>
        </p:pic>
      </p:grpSp>
      <p:grpSp>
        <p:nvGrpSpPr>
          <p:cNvPr id="4" name="Group 3">
            <a:extLst>
              <a:ext uri="{FF2B5EF4-FFF2-40B4-BE49-F238E27FC236}">
                <a16:creationId xmlns:a16="http://schemas.microsoft.com/office/drawing/2014/main" id="{60181E81-616D-D128-D19E-89A3396CFD70}"/>
              </a:ext>
            </a:extLst>
          </p:cNvPr>
          <p:cNvGrpSpPr/>
          <p:nvPr/>
        </p:nvGrpSpPr>
        <p:grpSpPr>
          <a:xfrm>
            <a:off x="1576783" y="2702975"/>
            <a:ext cx="9240157" cy="2062103"/>
            <a:chOff x="1254662" y="2655350"/>
            <a:chExt cx="9240157" cy="2062103"/>
          </a:xfrm>
        </p:grpSpPr>
        <p:sp>
          <p:nvSpPr>
            <p:cNvPr id="26" name="TextBox 25">
              <a:extLst>
                <a:ext uri="{FF2B5EF4-FFF2-40B4-BE49-F238E27FC236}">
                  <a16:creationId xmlns:a16="http://schemas.microsoft.com/office/drawing/2014/main" id="{A3EC1311-F5AE-F585-76BE-5FD1DFEBECC1}"/>
                </a:ext>
              </a:extLst>
            </p:cNvPr>
            <p:cNvSpPr txBox="1"/>
            <p:nvPr/>
          </p:nvSpPr>
          <p:spPr>
            <a:xfrm>
              <a:off x="2979175" y="2655350"/>
              <a:ext cx="7515644" cy="2062103"/>
            </a:xfrm>
            <a:prstGeom prst="rect">
              <a:avLst/>
            </a:prstGeom>
            <a:noFill/>
          </p:spPr>
          <p:txBody>
            <a:bodyPr wrap="square">
              <a:spAutoFit/>
            </a:bodyPr>
            <a:lstStyle/>
            <a:p>
              <a:pPr marL="457189"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Calibri" panose="020F0502020204030204"/>
                  <a:ea typeface="+mn-ea"/>
                  <a:cs typeface="+mn-cs"/>
                </a:rPr>
                <a:t>Client completes SUPRT-C interview-style (the provider reads the questions and response options aloud, filling out the online form as they go)</a:t>
              </a:r>
            </a:p>
          </p:txBody>
        </p:sp>
        <p:pic>
          <p:nvPicPr>
            <p:cNvPr id="24" name="Picture 23" descr="A computer with a keyboard and mouse&#10;&#10;AI-generated content may be incorrect.">
              <a:extLst>
                <a:ext uri="{FF2B5EF4-FFF2-40B4-BE49-F238E27FC236}">
                  <a16:creationId xmlns:a16="http://schemas.microsoft.com/office/drawing/2014/main" id="{4AF21007-8DAB-566F-4262-CBEC31F09C90}"/>
                </a:ext>
              </a:extLst>
            </p:cNvPr>
            <p:cNvPicPr>
              <a:picLocks noChangeAspect="1"/>
            </p:cNvPicPr>
            <p:nvPr/>
          </p:nvPicPr>
          <p:blipFill>
            <a:blip r:embed="rId3"/>
            <a:stretch>
              <a:fillRect/>
            </a:stretch>
          </p:blipFill>
          <p:spPr>
            <a:xfrm flipH="1">
              <a:off x="1254662" y="3232230"/>
              <a:ext cx="836792" cy="1090747"/>
            </a:xfrm>
            <a:prstGeom prst="rect">
              <a:avLst/>
            </a:prstGeom>
          </p:spPr>
        </p:pic>
        <p:pic>
          <p:nvPicPr>
            <p:cNvPr id="34" name="Picture 33" descr="A group of people with speech bubbles&#10;&#10;AI-generated content may be incorrect.">
              <a:extLst>
                <a:ext uri="{FF2B5EF4-FFF2-40B4-BE49-F238E27FC236}">
                  <a16:creationId xmlns:a16="http://schemas.microsoft.com/office/drawing/2014/main" id="{7168CC05-5C33-6D9A-421D-1FE2C52669B1}"/>
                </a:ext>
              </a:extLst>
            </p:cNvPr>
            <p:cNvPicPr>
              <a:picLocks noChangeAspect="1"/>
            </p:cNvPicPr>
            <p:nvPr/>
          </p:nvPicPr>
          <p:blipFill>
            <a:blip r:embed="rId4"/>
            <a:stretch>
              <a:fillRect/>
            </a:stretch>
          </p:blipFill>
          <p:spPr>
            <a:xfrm>
              <a:off x="1946788" y="3005851"/>
              <a:ext cx="1228741" cy="1590604"/>
            </a:xfrm>
            <a:prstGeom prst="rect">
              <a:avLst/>
            </a:prstGeom>
          </p:spPr>
        </p:pic>
      </p:grpSp>
      <p:grpSp>
        <p:nvGrpSpPr>
          <p:cNvPr id="8" name="Group 7">
            <a:extLst>
              <a:ext uri="{FF2B5EF4-FFF2-40B4-BE49-F238E27FC236}">
                <a16:creationId xmlns:a16="http://schemas.microsoft.com/office/drawing/2014/main" id="{79BD02AC-52A7-F3F9-B812-C7A7F9CF663C}"/>
              </a:ext>
            </a:extLst>
          </p:cNvPr>
          <p:cNvGrpSpPr/>
          <p:nvPr/>
        </p:nvGrpSpPr>
        <p:grpSpPr>
          <a:xfrm>
            <a:off x="1274286" y="4082901"/>
            <a:ext cx="9750471" cy="2430056"/>
            <a:chOff x="1274286" y="4082901"/>
            <a:chExt cx="9750471" cy="2430056"/>
          </a:xfrm>
        </p:grpSpPr>
        <p:sp>
          <p:nvSpPr>
            <p:cNvPr id="5" name="TextBox 4">
              <a:extLst>
                <a:ext uri="{FF2B5EF4-FFF2-40B4-BE49-F238E27FC236}">
                  <a16:creationId xmlns:a16="http://schemas.microsoft.com/office/drawing/2014/main" id="{EEA64A7E-5736-85B3-0042-549EF4F28CE5}"/>
                </a:ext>
              </a:extLst>
            </p:cNvPr>
            <p:cNvSpPr txBox="1"/>
            <p:nvPr/>
          </p:nvSpPr>
          <p:spPr>
            <a:xfrm>
              <a:off x="3291463" y="4082901"/>
              <a:ext cx="7733294" cy="2185214"/>
            </a:xfrm>
            <a:prstGeom prst="rect">
              <a:avLst/>
            </a:prstGeom>
            <a:noFill/>
          </p:spPr>
          <p:txBody>
            <a:bodyPr wrap="square">
              <a:spAutoFit/>
            </a:bodyPr>
            <a:lstStyle/>
            <a:p>
              <a:pPr marL="457189" lvl="1" indent="0">
                <a:buNone/>
              </a:pPr>
              <a:endParaRPr lang="en-US" sz="3600">
                <a:solidFill>
                  <a:srgbClr val="202656"/>
                </a:solidFill>
              </a:endParaRPr>
            </a:p>
            <a:p>
              <a:pPr marL="457189" lvl="1" indent="0">
                <a:buNone/>
              </a:pPr>
              <a:endParaRPr lang="en-US" sz="3600">
                <a:solidFill>
                  <a:srgbClr val="202656"/>
                </a:solidFill>
              </a:endParaRPr>
            </a:p>
            <a:p>
              <a:pPr marL="457189" lvl="1" indent="0">
                <a:buNone/>
              </a:pPr>
              <a:r>
                <a:rPr lang="en-US" sz="3200">
                  <a:solidFill>
                    <a:schemeClr val="bg1"/>
                  </a:solidFill>
                </a:rPr>
                <a:t>Client completes paper version of SUPRT, provider enters data into the online form</a:t>
              </a:r>
            </a:p>
          </p:txBody>
        </p:sp>
        <p:grpSp>
          <p:nvGrpSpPr>
            <p:cNvPr id="7" name="Group 6">
              <a:extLst>
                <a:ext uri="{FF2B5EF4-FFF2-40B4-BE49-F238E27FC236}">
                  <a16:creationId xmlns:a16="http://schemas.microsoft.com/office/drawing/2014/main" id="{50707F82-4E6B-8686-6D24-62DF9C597B88}"/>
                </a:ext>
              </a:extLst>
            </p:cNvPr>
            <p:cNvGrpSpPr/>
            <p:nvPr/>
          </p:nvGrpSpPr>
          <p:grpSpPr>
            <a:xfrm>
              <a:off x="1274286" y="4744338"/>
              <a:ext cx="2165235" cy="1768619"/>
              <a:chOff x="1274286" y="4744338"/>
              <a:chExt cx="2165235" cy="1768619"/>
            </a:xfrm>
          </p:grpSpPr>
          <p:pic>
            <p:nvPicPr>
              <p:cNvPr id="31" name="Picture 30" descr="A white line drawing of a paper with a pen&#10;&#10;AI-generated content may be incorrect.">
                <a:extLst>
                  <a:ext uri="{FF2B5EF4-FFF2-40B4-BE49-F238E27FC236}">
                    <a16:creationId xmlns:a16="http://schemas.microsoft.com/office/drawing/2014/main" id="{4751AD87-106B-CDAB-07DF-8E9D399DA7DE}"/>
                  </a:ext>
                </a:extLst>
              </p:cNvPr>
              <p:cNvPicPr>
                <a:picLocks noChangeAspect="1"/>
              </p:cNvPicPr>
              <p:nvPr/>
            </p:nvPicPr>
            <p:blipFill>
              <a:blip r:embed="rId5"/>
              <a:stretch>
                <a:fillRect/>
              </a:stretch>
            </p:blipFill>
            <p:spPr>
              <a:xfrm>
                <a:off x="1274286" y="5066229"/>
                <a:ext cx="1117597" cy="1446728"/>
              </a:xfrm>
              <a:prstGeom prst="rect">
                <a:avLst/>
              </a:prstGeom>
            </p:spPr>
          </p:pic>
          <p:pic>
            <p:nvPicPr>
              <p:cNvPr id="38" name="Picture 37" descr="A computer with check boxes&#10;&#10;AI-generated content may be incorrect.">
                <a:extLst>
                  <a:ext uri="{FF2B5EF4-FFF2-40B4-BE49-F238E27FC236}">
                    <a16:creationId xmlns:a16="http://schemas.microsoft.com/office/drawing/2014/main" id="{0392EE20-40BA-5C5F-2319-A7A0AA781116}"/>
                  </a:ext>
                </a:extLst>
              </p:cNvPr>
              <p:cNvPicPr>
                <a:picLocks noChangeAspect="1"/>
              </p:cNvPicPr>
              <p:nvPr/>
            </p:nvPicPr>
            <p:blipFill>
              <a:blip r:embed="rId6"/>
              <a:stretch>
                <a:fillRect/>
              </a:stretch>
            </p:blipFill>
            <p:spPr>
              <a:xfrm>
                <a:off x="2333710" y="5073949"/>
                <a:ext cx="1105811" cy="1431471"/>
              </a:xfrm>
              <a:prstGeom prst="rect">
                <a:avLst/>
              </a:prstGeom>
            </p:spPr>
          </p:pic>
          <p:pic>
            <p:nvPicPr>
              <p:cNvPr id="6" name="Picture 5" descr="A white arrow pointing to the left&#10;&#10;AI-generated content may be incorrect.">
                <a:extLst>
                  <a:ext uri="{FF2B5EF4-FFF2-40B4-BE49-F238E27FC236}">
                    <a16:creationId xmlns:a16="http://schemas.microsoft.com/office/drawing/2014/main" id="{6B0AA075-7BDA-E3C6-2CC3-EB3BD31BD69B}"/>
                  </a:ext>
                </a:extLst>
              </p:cNvPr>
              <p:cNvPicPr>
                <a:picLocks noChangeAspect="1"/>
              </p:cNvPicPr>
              <p:nvPr/>
            </p:nvPicPr>
            <p:blipFill>
              <a:blip r:embed="rId7"/>
              <a:stretch>
                <a:fillRect/>
              </a:stretch>
            </p:blipFill>
            <p:spPr>
              <a:xfrm rot="20830871">
                <a:off x="1646667" y="4744338"/>
                <a:ext cx="683908" cy="1159145"/>
              </a:xfrm>
              <a:prstGeom prst="rect">
                <a:avLst/>
              </a:prstGeom>
            </p:spPr>
          </p:pic>
        </p:grpSp>
      </p:grpSp>
    </p:spTree>
    <p:extLst>
      <p:ext uri="{BB962C8B-B14F-4D97-AF65-F5344CB8AC3E}">
        <p14:creationId xmlns:p14="http://schemas.microsoft.com/office/powerpoint/2010/main" val="314952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DF24-1496-3ADD-C16B-CB7AEB317F2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B818479-28CB-241F-F662-01F1D2B7F1A1}"/>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11FCB3F5-8181-7D99-1BDF-7E486A019901}"/>
              </a:ext>
            </a:extLst>
          </p:cNvPr>
          <p:cNvSpPr txBox="1">
            <a:spLocks/>
          </p:cNvSpPr>
          <p:nvPr/>
        </p:nvSpPr>
        <p:spPr>
          <a:xfrm>
            <a:off x="4852555" y="2048719"/>
            <a:ext cx="6863195" cy="415465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If the client agrees to complete the SUPRT-C, determine </a:t>
            </a:r>
            <a:r>
              <a:rPr lang="en-US" sz="3000" b="0" u="sng">
                <a:solidFill>
                  <a:schemeClr val="bg1"/>
                </a:solidFill>
              </a:rPr>
              <a:t>how</a:t>
            </a:r>
            <a:r>
              <a:rPr lang="en-US" sz="3000" b="0">
                <a:solidFill>
                  <a:schemeClr val="bg1"/>
                </a:solidFill>
              </a:rPr>
              <a:t> they will complete</a:t>
            </a:r>
          </a:p>
          <a:p>
            <a:pPr marL="514350" indent="-514350">
              <a:spcAft>
                <a:spcPts val="600"/>
              </a:spcAft>
              <a:buClr>
                <a:srgbClr val="FFFFFF"/>
              </a:buClr>
              <a:buFont typeface="+mj-lt"/>
              <a:buAutoNum type="arabicPeriod"/>
            </a:pPr>
            <a:r>
              <a:rPr lang="en-US" sz="3000" b="0">
                <a:solidFill>
                  <a:schemeClr val="bg1"/>
                </a:solidFill>
              </a:rPr>
              <a:t>The client responds to the SUPRT-C questions</a:t>
            </a:r>
          </a:p>
        </p:txBody>
      </p:sp>
      <p:grpSp>
        <p:nvGrpSpPr>
          <p:cNvPr id="3" name="Group 2">
            <a:extLst>
              <a:ext uri="{FF2B5EF4-FFF2-40B4-BE49-F238E27FC236}">
                <a16:creationId xmlns:a16="http://schemas.microsoft.com/office/drawing/2014/main" id="{B30B957E-1D8D-B3B7-D28A-051E039981C7}"/>
              </a:ext>
            </a:extLst>
          </p:cNvPr>
          <p:cNvGrpSpPr/>
          <p:nvPr/>
        </p:nvGrpSpPr>
        <p:grpSpPr>
          <a:xfrm>
            <a:off x="685800" y="2901496"/>
            <a:ext cx="3948545" cy="2536411"/>
            <a:chOff x="685800" y="2901496"/>
            <a:chExt cx="3948545" cy="2536411"/>
          </a:xfrm>
        </p:grpSpPr>
        <p:sp>
          <p:nvSpPr>
            <p:cNvPr id="6" name="Title 1">
              <a:extLst>
                <a:ext uri="{FF2B5EF4-FFF2-40B4-BE49-F238E27FC236}">
                  <a16:creationId xmlns:a16="http://schemas.microsoft.com/office/drawing/2014/main" id="{E97048D7-C70F-C3CF-8BAF-511E4B8FE51C}"/>
                </a:ext>
              </a:extLst>
            </p:cNvPr>
            <p:cNvSpPr txBox="1">
              <a:spLocks/>
            </p:cNvSpPr>
            <p:nvPr/>
          </p:nvSpPr>
          <p:spPr>
            <a:xfrm>
              <a:off x="685800" y="2901496"/>
              <a:ext cx="394854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Client completes SUPRT-C</a:t>
              </a:r>
            </a:p>
          </p:txBody>
        </p:sp>
        <p:sp>
          <p:nvSpPr>
            <p:cNvPr id="7" name="Flowchart: Alternate Process 6">
              <a:extLst>
                <a:ext uri="{FF2B5EF4-FFF2-40B4-BE49-F238E27FC236}">
                  <a16:creationId xmlns:a16="http://schemas.microsoft.com/office/drawing/2014/main" id="{4D48C94B-B22C-29E6-6345-7BFE9B82354F}"/>
                </a:ext>
              </a:extLst>
            </p:cNvPr>
            <p:cNvSpPr/>
            <p:nvPr/>
          </p:nvSpPr>
          <p:spPr>
            <a:xfrm>
              <a:off x="765464" y="4581637"/>
              <a:ext cx="350559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sp>
        <p:nvSpPr>
          <p:cNvPr id="4" name="Text Placeholder 2">
            <a:extLst>
              <a:ext uri="{FF2B5EF4-FFF2-40B4-BE49-F238E27FC236}">
                <a16:creationId xmlns:a16="http://schemas.microsoft.com/office/drawing/2014/main" id="{01811E81-5EFF-82BA-FEFE-5FA5E343340D}"/>
              </a:ext>
            </a:extLst>
          </p:cNvPr>
          <p:cNvSpPr txBox="1">
            <a:spLocks/>
          </p:cNvSpPr>
          <p:nvPr/>
        </p:nvSpPr>
        <p:spPr>
          <a:xfrm>
            <a:off x="4881404" y="307662"/>
            <a:ext cx="6813755" cy="1243345"/>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000" b="0">
              <a:solidFill>
                <a:schemeClr val="bg1"/>
              </a:solidFill>
            </a:endParaRPr>
          </a:p>
        </p:txBody>
      </p:sp>
      <p:pic>
        <p:nvPicPr>
          <p:cNvPr id="9" name="Graphic 8" descr="Badge 4 outline">
            <a:extLst>
              <a:ext uri="{FF2B5EF4-FFF2-40B4-BE49-F238E27FC236}">
                <a16:creationId xmlns:a16="http://schemas.microsoft.com/office/drawing/2014/main" id="{36CD27D1-0BD6-BF82-2DA5-538D17A0AF6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03121" y="1143000"/>
            <a:ext cx="1097280" cy="1097280"/>
          </a:xfrm>
          <a:prstGeom prst="rect">
            <a:avLst/>
          </a:prstGeom>
        </p:spPr>
      </p:pic>
    </p:spTree>
    <p:extLst>
      <p:ext uri="{BB962C8B-B14F-4D97-AF65-F5344CB8AC3E}">
        <p14:creationId xmlns:p14="http://schemas.microsoft.com/office/powerpoint/2010/main" val="404992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DB306-6438-E573-33B3-6763C41F05B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F9450A0-4E68-268F-B34B-5E48F8A88142}"/>
              </a:ext>
            </a:extLst>
          </p:cNvPr>
          <p:cNvSpPr/>
          <p:nvPr/>
        </p:nvSpPr>
        <p:spPr>
          <a:xfrm>
            <a:off x="4495800" y="0"/>
            <a:ext cx="7696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006D3426-7765-D9C5-01D6-0FF657885EF9}"/>
              </a:ext>
            </a:extLst>
          </p:cNvPr>
          <p:cNvSpPr txBox="1">
            <a:spLocks/>
          </p:cNvSpPr>
          <p:nvPr/>
        </p:nvSpPr>
        <p:spPr>
          <a:xfrm>
            <a:off x="4852555" y="1153391"/>
            <a:ext cx="6712527" cy="4571134"/>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Answer SUPRT-A questions using client records</a:t>
            </a:r>
          </a:p>
          <a:p>
            <a:pPr marL="514350" indent="-514350">
              <a:spcAft>
                <a:spcPts val="600"/>
              </a:spcAft>
              <a:buClr>
                <a:srgbClr val="FFFFFF"/>
              </a:buClr>
              <a:buFont typeface="+mj-lt"/>
              <a:buAutoNum type="arabicPeriod"/>
            </a:pPr>
            <a:r>
              <a:rPr lang="en-US" sz="3000" b="0">
                <a:solidFill>
                  <a:schemeClr val="bg1"/>
                </a:solidFill>
              </a:rPr>
              <a:t>Click the “submit” button at the end of the online form to complete</a:t>
            </a:r>
          </a:p>
          <a:p>
            <a:pPr marL="514350" indent="-514350">
              <a:spcAft>
                <a:spcPts val="600"/>
              </a:spcAft>
              <a:buClr>
                <a:srgbClr val="FFFFFF"/>
              </a:buClr>
              <a:buFont typeface="+mj-lt"/>
              <a:buAutoNum type="arabicPeriod"/>
            </a:pPr>
            <a:r>
              <a:rPr lang="en-US" sz="3000" b="0">
                <a:solidFill>
                  <a:schemeClr val="bg1"/>
                </a:solidFill>
              </a:rPr>
              <a:t>Check your inbox for a confirmation email confirming the online form was submitted (email also includes responses submitted in the form) – if you don’t see the email in your inbox, check your spam folder</a:t>
            </a:r>
          </a:p>
        </p:txBody>
      </p:sp>
      <p:grpSp>
        <p:nvGrpSpPr>
          <p:cNvPr id="4" name="Group 3">
            <a:extLst>
              <a:ext uri="{FF2B5EF4-FFF2-40B4-BE49-F238E27FC236}">
                <a16:creationId xmlns:a16="http://schemas.microsoft.com/office/drawing/2014/main" id="{3AE3356D-29FC-7237-E78C-DABD33DE5329}"/>
              </a:ext>
            </a:extLst>
          </p:cNvPr>
          <p:cNvGrpSpPr/>
          <p:nvPr/>
        </p:nvGrpSpPr>
        <p:grpSpPr>
          <a:xfrm>
            <a:off x="685800" y="2901496"/>
            <a:ext cx="3813464" cy="2161553"/>
            <a:chOff x="685800" y="2901496"/>
            <a:chExt cx="3813464" cy="2161553"/>
          </a:xfrm>
        </p:grpSpPr>
        <p:sp>
          <p:nvSpPr>
            <p:cNvPr id="10" name="Title 1">
              <a:extLst>
                <a:ext uri="{FF2B5EF4-FFF2-40B4-BE49-F238E27FC236}">
                  <a16:creationId xmlns:a16="http://schemas.microsoft.com/office/drawing/2014/main" id="{CEDD73ED-9E3E-A044-2362-E13293016650}"/>
                </a:ext>
              </a:extLst>
            </p:cNvPr>
            <p:cNvSpPr txBox="1">
              <a:spLocks/>
            </p:cNvSpPr>
            <p:nvPr/>
          </p:nvSpPr>
          <p:spPr>
            <a:xfrm>
              <a:off x="685800" y="2901496"/>
              <a:ext cx="3813464"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Complete SUPRT-A</a:t>
              </a:r>
            </a:p>
          </p:txBody>
        </p:sp>
        <p:sp>
          <p:nvSpPr>
            <p:cNvPr id="2" name="Flowchart: Alternate Process 1">
              <a:extLst>
                <a:ext uri="{FF2B5EF4-FFF2-40B4-BE49-F238E27FC236}">
                  <a16:creationId xmlns:a16="http://schemas.microsoft.com/office/drawing/2014/main" id="{1852F9C9-88C5-6992-8C37-DAA699779E2C}"/>
                </a:ext>
              </a:extLst>
            </p:cNvPr>
            <p:cNvSpPr/>
            <p:nvPr/>
          </p:nvSpPr>
          <p:spPr>
            <a:xfrm>
              <a:off x="787429" y="4206779"/>
              <a:ext cx="3518353"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grpSp>
      <p:pic>
        <p:nvPicPr>
          <p:cNvPr id="8" name="Graphic 7" descr="Badge 5 outline">
            <a:extLst>
              <a:ext uri="{FF2B5EF4-FFF2-40B4-BE49-F238E27FC236}">
                <a16:creationId xmlns:a16="http://schemas.microsoft.com/office/drawing/2014/main" id="{0F6024A8-D489-E685-E5B0-0D2AFCF10A1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9990" y="1522598"/>
            <a:ext cx="1097280" cy="1097280"/>
          </a:xfrm>
          <a:prstGeom prst="rect">
            <a:avLst/>
          </a:prstGeom>
        </p:spPr>
      </p:pic>
    </p:spTree>
    <p:extLst>
      <p:ext uri="{BB962C8B-B14F-4D97-AF65-F5344CB8AC3E}">
        <p14:creationId xmlns:p14="http://schemas.microsoft.com/office/powerpoint/2010/main" val="4215487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2FFD5-EB18-171D-1E6B-0FCCE776DD29}"/>
              </a:ext>
            </a:extLst>
          </p:cNvPr>
          <p:cNvSpPr>
            <a:spLocks noGrp="1"/>
          </p:cNvSpPr>
          <p:nvPr>
            <p:ph type="title"/>
          </p:nvPr>
        </p:nvSpPr>
        <p:spPr>
          <a:xfrm>
            <a:off x="364541" y="2289368"/>
            <a:ext cx="2683459" cy="832304"/>
          </a:xfrm>
        </p:spPr>
        <p:txBody>
          <a:bodyPr>
            <a:noAutofit/>
          </a:bodyPr>
          <a:lstStyle/>
          <a:p>
            <a:r>
              <a:rPr lang="en-US" sz="2800"/>
              <a:t>Watch to learn more about SUPRT confirmation emails </a:t>
            </a:r>
            <a:br>
              <a:rPr lang="en-US" sz="2800"/>
            </a:br>
            <a:r>
              <a:rPr lang="en-US" sz="2800"/>
              <a:t>(1 min):</a:t>
            </a:r>
          </a:p>
        </p:txBody>
      </p:sp>
      <p:sp>
        <p:nvSpPr>
          <p:cNvPr id="3" name="Flowchart: Alternate Process 2">
            <a:extLst>
              <a:ext uri="{FF2B5EF4-FFF2-40B4-BE49-F238E27FC236}">
                <a16:creationId xmlns:a16="http://schemas.microsoft.com/office/drawing/2014/main" id="{5BD73142-E0DE-6045-4F30-BDFAC16155DC}"/>
              </a:ext>
            </a:extLst>
          </p:cNvPr>
          <p:cNvSpPr/>
          <p:nvPr/>
        </p:nvSpPr>
        <p:spPr>
          <a:xfrm>
            <a:off x="516621" y="4285185"/>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rgbClr val="C00000"/>
                </a:solidFill>
                <a:hlinkClick r:id="rId4">
                  <a:extLst>
                    <a:ext uri="{A12FA001-AC4F-418D-AE19-62706E023703}">
                      <ahyp:hlinkClr xmlns:ahyp="http://schemas.microsoft.com/office/drawing/2018/hyperlinkcolor" val="tx"/>
                    </a:ext>
                  </a:extLst>
                </a:hlinkClick>
              </a:rPr>
              <a:t>Watch on YouTube for closed captions</a:t>
            </a:r>
            <a:endParaRPr lang="en-US" sz="1600" b="1">
              <a:solidFill>
                <a:srgbClr val="C00000"/>
              </a:solidFill>
            </a:endParaRPr>
          </a:p>
        </p:txBody>
      </p:sp>
      <p:pic>
        <p:nvPicPr>
          <p:cNvPr id="7" name="Graphic 6" descr="Information with solid fill">
            <a:extLst>
              <a:ext uri="{FF2B5EF4-FFF2-40B4-BE49-F238E27FC236}">
                <a16:creationId xmlns:a16="http://schemas.microsoft.com/office/drawing/2014/main" id="{53FD0E79-F3A7-6E1B-E09B-8D180E07549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52744" y="4169276"/>
            <a:ext cx="827314" cy="827314"/>
          </a:xfrm>
          <a:prstGeom prst="rect">
            <a:avLst/>
          </a:prstGeom>
        </p:spPr>
      </p:pic>
      <p:pic>
        <p:nvPicPr>
          <p:cNvPr id="8" name="SUPRT Confirmation Emails">
            <a:hlinkClick r:id="" action="ppaction://media"/>
            <a:extLst>
              <a:ext uri="{FF2B5EF4-FFF2-40B4-BE49-F238E27FC236}">
                <a16:creationId xmlns:a16="http://schemas.microsoft.com/office/drawing/2014/main" id="{5FE7209D-749F-BC1E-F578-17927D06D8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66158" y="928687"/>
            <a:ext cx="9225842" cy="4801522"/>
          </a:xfrm>
          <a:prstGeom prst="rect">
            <a:avLst/>
          </a:prstGeom>
        </p:spPr>
      </p:pic>
    </p:spTree>
    <p:extLst>
      <p:ext uri="{BB962C8B-B14F-4D97-AF65-F5344CB8AC3E}">
        <p14:creationId xmlns:p14="http://schemas.microsoft.com/office/powerpoint/2010/main" val="273392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53816-BC10-EB6E-1BCD-2063FFB9CABC}"/>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4EF6256A-F883-4019-B035-120C4107E26E}"/>
              </a:ext>
            </a:extLst>
          </p:cNvPr>
          <p:cNvSpPr txBox="1">
            <a:spLocks/>
          </p:cNvSpPr>
          <p:nvPr/>
        </p:nvSpPr>
        <p:spPr>
          <a:xfrm>
            <a:off x="717757" y="1600200"/>
            <a:ext cx="10835146" cy="1828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endParaRPr lang="en-US" sz="3000" b="0">
              <a:solidFill>
                <a:schemeClr val="bg1"/>
              </a:solidFill>
            </a:endParaRPr>
          </a:p>
        </p:txBody>
      </p:sp>
      <p:sp>
        <p:nvSpPr>
          <p:cNvPr id="6" name="TextBox 5">
            <a:extLst>
              <a:ext uri="{FF2B5EF4-FFF2-40B4-BE49-F238E27FC236}">
                <a16:creationId xmlns:a16="http://schemas.microsoft.com/office/drawing/2014/main" id="{2E8CF0C2-28D1-599D-3667-1FFAAEBD9605}"/>
              </a:ext>
            </a:extLst>
          </p:cNvPr>
          <p:cNvSpPr txBox="1"/>
          <p:nvPr/>
        </p:nvSpPr>
        <p:spPr>
          <a:xfrm>
            <a:off x="678426" y="312977"/>
            <a:ext cx="11120284" cy="707886"/>
          </a:xfrm>
          <a:prstGeom prst="rect">
            <a:avLst/>
          </a:prstGeom>
          <a:noFill/>
        </p:spPr>
        <p:txBody>
          <a:bodyPr wrap="square">
            <a:spAutoFit/>
          </a:bodyPr>
          <a:lstStyle/>
          <a:p>
            <a:r>
              <a:rPr lang="en-US" sz="4000" b="1">
                <a:solidFill>
                  <a:schemeClr val="bg1"/>
                </a:solidFill>
                <a:latin typeface="Century Gothic" panose="020B0502020202020204" pitchFamily="34" charset="0"/>
              </a:rPr>
              <a:t>SUPRT-A Reminders:</a:t>
            </a:r>
          </a:p>
        </p:txBody>
      </p:sp>
      <p:sp>
        <p:nvSpPr>
          <p:cNvPr id="3" name="Text Placeholder 3">
            <a:extLst>
              <a:ext uri="{FF2B5EF4-FFF2-40B4-BE49-F238E27FC236}">
                <a16:creationId xmlns:a16="http://schemas.microsoft.com/office/drawing/2014/main" id="{FF6B33DD-2242-9CA9-D747-794674B75DBC}"/>
              </a:ext>
            </a:extLst>
          </p:cNvPr>
          <p:cNvSpPr txBox="1">
            <a:spLocks/>
          </p:cNvSpPr>
          <p:nvPr/>
        </p:nvSpPr>
        <p:spPr>
          <a:xfrm>
            <a:off x="665110" y="987136"/>
            <a:ext cx="10899972" cy="3783557"/>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r>
              <a:rPr lang="en-US"/>
              <a:t>Must be completed at each assessment timepoint that the client is still in care, even if the client refuses to complete SUPRT-C</a:t>
            </a:r>
          </a:p>
          <a:p>
            <a:r>
              <a:rPr lang="en-US"/>
              <a:t>Behavioral health data can be entered by any grantee staff (they do not need to be a licensed clinician)</a:t>
            </a:r>
          </a:p>
          <a:p>
            <a:r>
              <a:rPr lang="en-US"/>
              <a:t>To fill out SUPRT-A, pull information from data recorded in your organization’s record keeping system(s)</a:t>
            </a:r>
          </a:p>
          <a:p>
            <a:r>
              <a:rPr lang="en-US"/>
              <a:t>If the information is not available in your organization’s record keeping system(s), you should select the response option: “Not documented in records or not documented in records using this standard.”</a:t>
            </a:r>
          </a:p>
        </p:txBody>
      </p:sp>
    </p:spTree>
    <p:extLst>
      <p:ext uri="{BB962C8B-B14F-4D97-AF65-F5344CB8AC3E}">
        <p14:creationId xmlns:p14="http://schemas.microsoft.com/office/powerpoint/2010/main" val="246058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95D1-D2B8-326D-80FC-B4A1A3B68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37D51-49A5-2BEE-5490-0885A86E79A8}"/>
              </a:ext>
            </a:extLst>
          </p:cNvPr>
          <p:cNvSpPr txBox="1">
            <a:spLocks/>
          </p:cNvSpPr>
          <p:nvPr/>
        </p:nvSpPr>
        <p:spPr>
          <a:xfrm>
            <a:off x="2121309" y="-832304"/>
            <a:ext cx="871383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SUPRT-C Video Tutorial</a:t>
            </a:r>
          </a:p>
        </p:txBody>
      </p:sp>
      <p:sp>
        <p:nvSpPr>
          <p:cNvPr id="3" name="Text Placeholder 2">
            <a:extLst>
              <a:ext uri="{FF2B5EF4-FFF2-40B4-BE49-F238E27FC236}">
                <a16:creationId xmlns:a16="http://schemas.microsoft.com/office/drawing/2014/main" id="{A81AC796-D668-EEC5-08E9-991884D1B2F0}"/>
              </a:ext>
            </a:extLst>
          </p:cNvPr>
          <p:cNvSpPr txBox="1">
            <a:spLocks/>
          </p:cNvSpPr>
          <p:nvPr/>
        </p:nvSpPr>
        <p:spPr>
          <a:xfrm>
            <a:off x="486591" y="1093304"/>
            <a:ext cx="3094809" cy="233569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a:solidFill>
                  <a:schemeClr val="bg1"/>
                </a:solidFill>
                <a:latin typeface="Century Gothic" panose="020B0502020202020204" pitchFamily="34" charset="0"/>
              </a:rPr>
              <a:t>The online form makes using SUPRT easy! It alerts you of potential errors and uses logic to hide irrelevant questions. Watch the 2-min video:</a:t>
            </a:r>
          </a:p>
        </p:txBody>
      </p:sp>
      <p:pic>
        <p:nvPicPr>
          <p:cNvPr id="8" name="Tips for using the online SUPRT form (1)">
            <a:hlinkClick r:id="" action="ppaction://media"/>
            <a:extLst>
              <a:ext uri="{FF2B5EF4-FFF2-40B4-BE49-F238E27FC236}">
                <a16:creationId xmlns:a16="http://schemas.microsoft.com/office/drawing/2014/main" id="{6C692001-FF37-84DB-7011-8738B32B03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10482" y="1277496"/>
            <a:ext cx="8480139" cy="4303008"/>
          </a:xfrm>
          <a:prstGeom prst="rect">
            <a:avLst/>
          </a:prstGeom>
        </p:spPr>
      </p:pic>
      <p:sp>
        <p:nvSpPr>
          <p:cNvPr id="4" name="Flowchart: Alternate Process 3">
            <a:extLst>
              <a:ext uri="{FF2B5EF4-FFF2-40B4-BE49-F238E27FC236}">
                <a16:creationId xmlns:a16="http://schemas.microsoft.com/office/drawing/2014/main" id="{8974D5A0-E876-A9B3-CD01-B7E91857794C}"/>
              </a:ext>
            </a:extLst>
          </p:cNvPr>
          <p:cNvSpPr/>
          <p:nvPr/>
        </p:nvSpPr>
        <p:spPr>
          <a:xfrm>
            <a:off x="695525" y="5162713"/>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rgbClr val="C00000"/>
                </a:solidFill>
                <a:hlinkClick r:id="rId5">
                  <a:extLst>
                    <a:ext uri="{A12FA001-AC4F-418D-AE19-62706E023703}">
                      <ahyp:hlinkClr xmlns:ahyp="http://schemas.microsoft.com/office/drawing/2018/hyperlinkcolor" val="tx"/>
                    </a:ext>
                  </a:extLst>
                </a:hlinkClick>
              </a:rPr>
              <a:t>Watch on YouTube for closed captions</a:t>
            </a:r>
            <a:endParaRPr lang="en-US" sz="1600" b="1">
              <a:solidFill>
                <a:srgbClr val="C00000"/>
              </a:solidFill>
            </a:endParaRPr>
          </a:p>
        </p:txBody>
      </p:sp>
      <p:pic>
        <p:nvPicPr>
          <p:cNvPr id="5" name="Graphic 4" descr="Information with solid fill">
            <a:extLst>
              <a:ext uri="{FF2B5EF4-FFF2-40B4-BE49-F238E27FC236}">
                <a16:creationId xmlns:a16="http://schemas.microsoft.com/office/drawing/2014/main" id="{3C39A26B-A2C0-A724-95B2-9BBF76FEFC5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1648" y="5046804"/>
            <a:ext cx="827314" cy="827314"/>
          </a:xfrm>
          <a:prstGeom prst="rect">
            <a:avLst/>
          </a:prstGeom>
        </p:spPr>
      </p:pic>
    </p:spTree>
    <p:extLst>
      <p:ext uri="{BB962C8B-B14F-4D97-AF65-F5344CB8AC3E}">
        <p14:creationId xmlns:p14="http://schemas.microsoft.com/office/powerpoint/2010/main" val="131696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93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8A434E-A14B-8534-E16A-CE0331F807B7}"/>
              </a:ext>
            </a:extLst>
          </p:cNvPr>
          <p:cNvSpPr txBox="1">
            <a:spLocks/>
          </p:cNvSpPr>
          <p:nvPr/>
        </p:nvSpPr>
        <p:spPr>
          <a:xfrm>
            <a:off x="707924" y="2851355"/>
            <a:ext cx="6868534" cy="3384344"/>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r>
              <a:rPr lang="en-US"/>
              <a:t>You will receive a confirmation email from PRG to let you know that the form was submitted.</a:t>
            </a:r>
          </a:p>
          <a:p>
            <a:r>
              <a:rPr lang="en-US"/>
              <a:t>If you do not get a confirmation email, the form was not submitted or received by PRG.</a:t>
            </a:r>
          </a:p>
        </p:txBody>
      </p:sp>
      <p:sp>
        <p:nvSpPr>
          <p:cNvPr id="13" name="TextBox 12">
            <a:extLst>
              <a:ext uri="{FF2B5EF4-FFF2-40B4-BE49-F238E27FC236}">
                <a16:creationId xmlns:a16="http://schemas.microsoft.com/office/drawing/2014/main" id="{D268DB8D-6E41-C402-31C5-7EFE47446EE3}"/>
              </a:ext>
            </a:extLst>
          </p:cNvPr>
          <p:cNvSpPr txBox="1"/>
          <p:nvPr/>
        </p:nvSpPr>
        <p:spPr>
          <a:xfrm>
            <a:off x="678425" y="749399"/>
            <a:ext cx="10592549" cy="1938992"/>
          </a:xfrm>
          <a:prstGeom prst="rect">
            <a:avLst/>
          </a:prstGeom>
          <a:noFill/>
        </p:spPr>
        <p:txBody>
          <a:bodyPr wrap="square">
            <a:spAutoFit/>
          </a:bodyPr>
          <a:lstStyle/>
          <a:p>
            <a:r>
              <a:rPr lang="en-US" sz="4000" b="1">
                <a:solidFill>
                  <a:schemeClr val="bg1"/>
                </a:solidFill>
                <a:latin typeface="Century Gothic" panose="020B0502020202020204" pitchFamily="34" charset="0"/>
              </a:rPr>
              <a:t>Once you have filled out the SUPRT Online Form, you must click “submit” for responses to be recorded.</a:t>
            </a:r>
          </a:p>
        </p:txBody>
      </p:sp>
      <p:sp>
        <p:nvSpPr>
          <p:cNvPr id="2" name="Flowchart: Alternate Process 1">
            <a:extLst>
              <a:ext uri="{FF2B5EF4-FFF2-40B4-BE49-F238E27FC236}">
                <a16:creationId xmlns:a16="http://schemas.microsoft.com/office/drawing/2014/main" id="{01719EA8-1394-9EF3-FE85-A67911376AB6}"/>
              </a:ext>
            </a:extLst>
          </p:cNvPr>
          <p:cNvSpPr/>
          <p:nvPr/>
        </p:nvSpPr>
        <p:spPr>
          <a:xfrm>
            <a:off x="8115300" y="2686050"/>
            <a:ext cx="2903826" cy="1065932"/>
          </a:xfrm>
          <a:prstGeom prst="flowChartAlternateProcess">
            <a:avLst/>
          </a:prstGeom>
          <a:solidFill>
            <a:srgbClr val="A81F0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Century Gothic" panose="020B0502020202020204" pitchFamily="34" charset="0"/>
              </a:rPr>
              <a:t>SUBMIT</a:t>
            </a:r>
            <a:endParaRPr lang="en-US" sz="2800" b="1" dirty="0">
              <a:solidFill>
                <a:schemeClr val="bg1"/>
              </a:solidFill>
              <a:latin typeface="Century Gothic" panose="020B0502020202020204" pitchFamily="34" charset="0"/>
            </a:endParaRPr>
          </a:p>
        </p:txBody>
      </p:sp>
      <p:pic>
        <p:nvPicPr>
          <p:cNvPr id="12" name="Picture 11" descr="A white line drawing of a letter with a check mark&#10;&#10;AI-generated content may be incorrect.">
            <a:extLst>
              <a:ext uri="{FF2B5EF4-FFF2-40B4-BE49-F238E27FC236}">
                <a16:creationId xmlns:a16="http://schemas.microsoft.com/office/drawing/2014/main" id="{12CC985A-17A3-B95A-716E-A1E844D281FF}"/>
              </a:ext>
            </a:extLst>
          </p:cNvPr>
          <p:cNvPicPr>
            <a:picLocks noChangeAspect="1"/>
          </p:cNvPicPr>
          <p:nvPr/>
        </p:nvPicPr>
        <p:blipFill>
          <a:blip r:embed="rId2"/>
          <a:stretch>
            <a:fillRect/>
          </a:stretch>
        </p:blipFill>
        <p:spPr>
          <a:xfrm>
            <a:off x="8419147" y="3714751"/>
            <a:ext cx="1996442" cy="2584391"/>
          </a:xfrm>
          <a:prstGeom prst="rect">
            <a:avLst/>
          </a:prstGeom>
        </p:spPr>
      </p:pic>
      <p:pic>
        <p:nvPicPr>
          <p:cNvPr id="15" name="Picture 14" descr="A white arrow pointing to the left&#10;&#10;AI-generated content may be incorrect.">
            <a:extLst>
              <a:ext uri="{FF2B5EF4-FFF2-40B4-BE49-F238E27FC236}">
                <a16:creationId xmlns:a16="http://schemas.microsoft.com/office/drawing/2014/main" id="{EDD33A13-6B94-95AE-3457-ADA8D2D52DC3}"/>
              </a:ext>
            </a:extLst>
          </p:cNvPr>
          <p:cNvPicPr>
            <a:picLocks noChangeAspect="1"/>
          </p:cNvPicPr>
          <p:nvPr/>
        </p:nvPicPr>
        <p:blipFill>
          <a:blip r:embed="rId3"/>
          <a:stretch>
            <a:fillRect/>
          </a:stretch>
        </p:blipFill>
        <p:spPr>
          <a:xfrm rot="5148607">
            <a:off x="10029826" y="3262468"/>
            <a:ext cx="1644014" cy="2128173"/>
          </a:xfrm>
          <a:prstGeom prst="rect">
            <a:avLst/>
          </a:prstGeom>
        </p:spPr>
      </p:pic>
    </p:spTree>
    <p:extLst>
      <p:ext uri="{BB962C8B-B14F-4D97-AF65-F5344CB8AC3E}">
        <p14:creationId xmlns:p14="http://schemas.microsoft.com/office/powerpoint/2010/main" val="26360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6FE4E-A7BD-508D-CC65-360C8269B51A}"/>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1369F81-5F72-D5CF-7B81-4FA933AD09C2}"/>
              </a:ext>
            </a:extLst>
          </p:cNvPr>
          <p:cNvSpPr txBox="1">
            <a:spLocks/>
          </p:cNvSpPr>
          <p:nvPr/>
        </p:nvSpPr>
        <p:spPr>
          <a:xfrm>
            <a:off x="737420" y="2123768"/>
            <a:ext cx="10176385" cy="409964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r>
              <a:rPr lang="en-US" sz="3200" b="0">
                <a:solidFill>
                  <a:schemeClr val="bg1"/>
                </a:solidFill>
              </a:rPr>
              <a:t>If for some reason you do not have internet access, you and the client can complete the SUPRT using a PDF provided by PRG (PDF must be printed).</a:t>
            </a:r>
            <a:endParaRPr lang="en-US" sz="4000" b="0">
              <a:solidFill>
                <a:schemeClr val="bg1"/>
              </a:solidFill>
            </a:endParaRPr>
          </a:p>
        </p:txBody>
      </p:sp>
      <p:sp>
        <p:nvSpPr>
          <p:cNvPr id="6" name="TextBox 5">
            <a:extLst>
              <a:ext uri="{FF2B5EF4-FFF2-40B4-BE49-F238E27FC236}">
                <a16:creationId xmlns:a16="http://schemas.microsoft.com/office/drawing/2014/main" id="{9BD8AAAD-295F-2797-7249-D082B292332A}"/>
              </a:ext>
            </a:extLst>
          </p:cNvPr>
          <p:cNvSpPr txBox="1"/>
          <p:nvPr/>
        </p:nvSpPr>
        <p:spPr>
          <a:xfrm>
            <a:off x="786581" y="660909"/>
            <a:ext cx="10697496" cy="1323439"/>
          </a:xfrm>
          <a:prstGeom prst="rect">
            <a:avLst/>
          </a:prstGeom>
          <a:noFill/>
        </p:spPr>
        <p:txBody>
          <a:bodyPr wrap="square">
            <a:spAutoFit/>
          </a:bodyPr>
          <a:lstStyle/>
          <a:p>
            <a:r>
              <a:rPr lang="en-US" sz="4000" b="1">
                <a:solidFill>
                  <a:schemeClr val="bg1"/>
                </a:solidFill>
                <a:latin typeface="Century Gothic" panose="020B0502020202020204" pitchFamily="34" charset="0"/>
              </a:rPr>
              <a:t>The SUPRT can be completed </a:t>
            </a:r>
            <a:r>
              <a:rPr lang="en-US" sz="4000" b="1" u="sng">
                <a:solidFill>
                  <a:schemeClr val="bg1"/>
                </a:solidFill>
                <a:latin typeface="Century Gothic" panose="020B0502020202020204" pitchFamily="34" charset="0"/>
              </a:rPr>
              <a:t>offline</a:t>
            </a:r>
            <a:r>
              <a:rPr lang="en-US" sz="4000" b="1">
                <a:solidFill>
                  <a:schemeClr val="bg1"/>
                </a:solidFill>
                <a:latin typeface="Century Gothic" panose="020B0502020202020204" pitchFamily="34" charset="0"/>
              </a:rPr>
              <a:t> but responses still must be submitted </a:t>
            </a:r>
            <a:r>
              <a:rPr lang="en-US" sz="4000" b="1" u="sng">
                <a:solidFill>
                  <a:schemeClr val="bg1"/>
                </a:solidFill>
                <a:latin typeface="Century Gothic" panose="020B0502020202020204" pitchFamily="34" charset="0"/>
              </a:rPr>
              <a:t>online</a:t>
            </a:r>
            <a:r>
              <a:rPr lang="en-US" sz="4000" b="1">
                <a:solidFill>
                  <a:schemeClr val="bg1"/>
                </a:solidFill>
                <a:latin typeface="Century Gothic" panose="020B0502020202020204" pitchFamily="34" charset="0"/>
              </a:rPr>
              <a:t>.</a:t>
            </a:r>
          </a:p>
        </p:txBody>
      </p:sp>
      <p:grpSp>
        <p:nvGrpSpPr>
          <p:cNvPr id="8" name="Group 7">
            <a:extLst>
              <a:ext uri="{FF2B5EF4-FFF2-40B4-BE49-F238E27FC236}">
                <a16:creationId xmlns:a16="http://schemas.microsoft.com/office/drawing/2014/main" id="{F1F835AA-0FA6-FB31-75F6-248687A094F7}"/>
              </a:ext>
            </a:extLst>
          </p:cNvPr>
          <p:cNvGrpSpPr/>
          <p:nvPr/>
        </p:nvGrpSpPr>
        <p:grpSpPr>
          <a:xfrm>
            <a:off x="6855057" y="3255934"/>
            <a:ext cx="4545909" cy="3494371"/>
            <a:chOff x="6875797" y="3146858"/>
            <a:chExt cx="4545909" cy="3494371"/>
          </a:xfrm>
        </p:grpSpPr>
        <p:pic>
          <p:nvPicPr>
            <p:cNvPr id="3" name="Picture 2" descr="A white line drawing of a paper with a pen&#10;&#10;AI-generated content may be incorrect.">
              <a:extLst>
                <a:ext uri="{FF2B5EF4-FFF2-40B4-BE49-F238E27FC236}">
                  <a16:creationId xmlns:a16="http://schemas.microsoft.com/office/drawing/2014/main" id="{7FBB5AA4-D379-23E2-F200-45220FD93813}"/>
                </a:ext>
              </a:extLst>
            </p:cNvPr>
            <p:cNvPicPr>
              <a:picLocks noChangeAspect="1"/>
            </p:cNvPicPr>
            <p:nvPr/>
          </p:nvPicPr>
          <p:blipFill>
            <a:blip r:embed="rId2"/>
            <a:stretch>
              <a:fillRect/>
            </a:stretch>
          </p:blipFill>
          <p:spPr>
            <a:xfrm>
              <a:off x="6875797" y="3752031"/>
              <a:ext cx="2231794" cy="2889054"/>
            </a:xfrm>
            <a:prstGeom prst="rect">
              <a:avLst/>
            </a:prstGeom>
          </p:spPr>
        </p:pic>
        <p:pic>
          <p:nvPicPr>
            <p:cNvPr id="5" name="Picture 4" descr="A computer with check boxes&#10;&#10;AI-generated content may be incorrect.">
              <a:extLst>
                <a:ext uri="{FF2B5EF4-FFF2-40B4-BE49-F238E27FC236}">
                  <a16:creationId xmlns:a16="http://schemas.microsoft.com/office/drawing/2014/main" id="{5F21F35B-6FBE-D1B9-3794-7761E2CF31C1}"/>
                </a:ext>
              </a:extLst>
            </p:cNvPr>
            <p:cNvPicPr>
              <a:picLocks noChangeAspect="1"/>
            </p:cNvPicPr>
            <p:nvPr/>
          </p:nvPicPr>
          <p:blipFill>
            <a:blip r:embed="rId3"/>
            <a:stretch>
              <a:fillRect/>
            </a:stretch>
          </p:blipFill>
          <p:spPr>
            <a:xfrm>
              <a:off x="8722305" y="3146858"/>
              <a:ext cx="2699401" cy="3494371"/>
            </a:xfrm>
            <a:prstGeom prst="rect">
              <a:avLst/>
            </a:prstGeom>
          </p:spPr>
        </p:pic>
      </p:grpSp>
      <p:sp>
        <p:nvSpPr>
          <p:cNvPr id="7" name="Text Placeholder 2">
            <a:extLst>
              <a:ext uri="{FF2B5EF4-FFF2-40B4-BE49-F238E27FC236}">
                <a16:creationId xmlns:a16="http://schemas.microsoft.com/office/drawing/2014/main" id="{BEDCFE1C-A627-0ABA-629E-85FFA595BCAD}"/>
              </a:ext>
            </a:extLst>
          </p:cNvPr>
          <p:cNvSpPr txBox="1">
            <a:spLocks/>
          </p:cNvSpPr>
          <p:nvPr/>
        </p:nvSpPr>
        <p:spPr>
          <a:xfrm>
            <a:off x="732503" y="3647766"/>
            <a:ext cx="6287730" cy="2276784"/>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r>
              <a:rPr lang="en-US" sz="3200" b="0" u="sng">
                <a:solidFill>
                  <a:schemeClr val="bg1"/>
                </a:solidFill>
              </a:rPr>
              <a:t>Providers are responsible</a:t>
            </a:r>
            <a:r>
              <a:rPr lang="en-US" sz="3200" b="0">
                <a:solidFill>
                  <a:schemeClr val="bg1"/>
                </a:solidFill>
              </a:rPr>
              <a:t> for making sure responses from paper/PDF SUPRTs are then entered and submitted in the online form.</a:t>
            </a:r>
          </a:p>
        </p:txBody>
      </p:sp>
      <p:pic>
        <p:nvPicPr>
          <p:cNvPr id="9" name="Picture 8" descr="A white arrow pointing to the left&#10;&#10;AI-generated content may be incorrect.">
            <a:extLst>
              <a:ext uri="{FF2B5EF4-FFF2-40B4-BE49-F238E27FC236}">
                <a16:creationId xmlns:a16="http://schemas.microsoft.com/office/drawing/2014/main" id="{53EFD9CD-EE9F-B096-95FC-64B2129CCB60}"/>
              </a:ext>
            </a:extLst>
          </p:cNvPr>
          <p:cNvPicPr>
            <a:picLocks noChangeAspect="1"/>
          </p:cNvPicPr>
          <p:nvPr/>
        </p:nvPicPr>
        <p:blipFill>
          <a:blip r:embed="rId4"/>
          <a:stretch>
            <a:fillRect/>
          </a:stretch>
        </p:blipFill>
        <p:spPr>
          <a:xfrm rot="19316292">
            <a:off x="7624477" y="3192823"/>
            <a:ext cx="1087861" cy="1843797"/>
          </a:xfrm>
          <a:prstGeom prst="rect">
            <a:avLst/>
          </a:prstGeom>
        </p:spPr>
      </p:pic>
    </p:spTree>
    <p:extLst>
      <p:ext uri="{BB962C8B-B14F-4D97-AF65-F5344CB8AC3E}">
        <p14:creationId xmlns:p14="http://schemas.microsoft.com/office/powerpoint/2010/main" val="269833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P spid="7"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D518-C821-0D50-959B-4565FC0DBAEF}"/>
              </a:ext>
            </a:extLst>
          </p:cNvPr>
          <p:cNvSpPr txBox="1">
            <a:spLocks/>
          </p:cNvSpPr>
          <p:nvPr/>
        </p:nvSpPr>
        <p:spPr>
          <a:xfrm>
            <a:off x="945930" y="3238500"/>
            <a:ext cx="10510346" cy="3810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Your organization provides services that are funded by a grant from the Substance Abuse and Mental Health Services Administration (SAMHSA).</a:t>
            </a:r>
          </a:p>
        </p:txBody>
      </p:sp>
    </p:spTree>
    <p:extLst>
      <p:ext uri="{BB962C8B-B14F-4D97-AF65-F5344CB8AC3E}">
        <p14:creationId xmlns:p14="http://schemas.microsoft.com/office/powerpoint/2010/main" val="2384921152"/>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6A7F-ACEC-7D5A-D861-6DB160ACBE7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6568629-AFE7-200E-F69B-93D3AA04FE84}"/>
              </a:ext>
            </a:extLst>
          </p:cNvPr>
          <p:cNvSpPr/>
          <p:nvPr/>
        </p:nvSpPr>
        <p:spPr>
          <a:xfrm>
            <a:off x="6096000" y="0"/>
            <a:ext cx="60960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A37EB785-60AB-B790-FD52-8516FA270736}"/>
              </a:ext>
            </a:extLst>
          </p:cNvPr>
          <p:cNvSpPr txBox="1">
            <a:spLocks/>
          </p:cNvSpPr>
          <p:nvPr/>
        </p:nvSpPr>
        <p:spPr>
          <a:xfrm>
            <a:off x="6535712" y="474562"/>
            <a:ext cx="5409362" cy="5728811"/>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2800">
                <a:solidFill>
                  <a:schemeClr val="bg1"/>
                </a:solidFill>
              </a:rPr>
              <a:t>To keep track of when clients are due for reassessment, open the Client Tracking Dashboard using the link provided by PRG.</a:t>
            </a:r>
          </a:p>
          <a:p>
            <a:pPr marL="514350" indent="-514350">
              <a:spcAft>
                <a:spcPts val="600"/>
              </a:spcAft>
              <a:buClr>
                <a:srgbClr val="FFFFFF"/>
              </a:buClr>
              <a:buFont typeface="+mj-lt"/>
              <a:buAutoNum type="arabicPeriod"/>
            </a:pPr>
            <a:r>
              <a:rPr lang="en-US" sz="2800" b="0">
                <a:solidFill>
                  <a:schemeClr val="bg1"/>
                </a:solidFill>
              </a:rPr>
              <a:t>Go to the Client Tracking tab.</a:t>
            </a:r>
          </a:p>
          <a:p>
            <a:pPr marL="514350" indent="-514350">
              <a:spcAft>
                <a:spcPts val="600"/>
              </a:spcAft>
              <a:buClr>
                <a:srgbClr val="FFFFFF"/>
              </a:buClr>
              <a:buFont typeface="+mj-lt"/>
              <a:buAutoNum type="arabicPeriod"/>
            </a:pPr>
            <a:r>
              <a:rPr lang="en-US" sz="2800" b="0">
                <a:solidFill>
                  <a:schemeClr val="bg1"/>
                </a:solidFill>
              </a:rPr>
              <a:t>Use the tab filters to view detailed client information for a specific client ID, site, provider, and/or time range.</a:t>
            </a:r>
          </a:p>
          <a:p>
            <a:pPr marL="514350" indent="-514350">
              <a:spcAft>
                <a:spcPts val="600"/>
              </a:spcAft>
              <a:buClr>
                <a:srgbClr val="FFFFFF"/>
              </a:buClr>
              <a:buFont typeface="+mj-lt"/>
              <a:buAutoNum type="arabicPeriod"/>
            </a:pPr>
            <a:r>
              <a:rPr lang="en-US" sz="2800" b="0">
                <a:solidFill>
                  <a:schemeClr val="bg1"/>
                </a:solidFill>
              </a:rPr>
              <a:t>Reach out to clients </a:t>
            </a:r>
            <a:r>
              <a:rPr lang="en-US" sz="2800" b="0" u="sng">
                <a:solidFill>
                  <a:schemeClr val="bg1"/>
                </a:solidFill>
              </a:rPr>
              <a:t>who are still receiving services</a:t>
            </a:r>
            <a:r>
              <a:rPr lang="en-US" sz="2800" b="0">
                <a:solidFill>
                  <a:schemeClr val="bg1"/>
                </a:solidFill>
              </a:rPr>
              <a:t> with open data collection windows to schedule a time to complete SUPRT-C.</a:t>
            </a:r>
          </a:p>
        </p:txBody>
      </p:sp>
      <p:sp>
        <p:nvSpPr>
          <p:cNvPr id="10" name="Title 1">
            <a:extLst>
              <a:ext uri="{FF2B5EF4-FFF2-40B4-BE49-F238E27FC236}">
                <a16:creationId xmlns:a16="http://schemas.microsoft.com/office/drawing/2014/main" id="{23AA86B5-42BB-1884-431D-413148A46992}"/>
              </a:ext>
            </a:extLst>
          </p:cNvPr>
          <p:cNvSpPr txBox="1">
            <a:spLocks/>
          </p:cNvSpPr>
          <p:nvPr/>
        </p:nvSpPr>
        <p:spPr>
          <a:xfrm>
            <a:off x="685799" y="2604304"/>
            <a:ext cx="5043669" cy="112949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Track assessments due</a:t>
            </a:r>
          </a:p>
        </p:txBody>
      </p:sp>
      <p:sp>
        <p:nvSpPr>
          <p:cNvPr id="2" name="Flowchart: Alternate Process 1">
            <a:extLst>
              <a:ext uri="{FF2B5EF4-FFF2-40B4-BE49-F238E27FC236}">
                <a16:creationId xmlns:a16="http://schemas.microsoft.com/office/drawing/2014/main" id="{FA9865D3-EA71-F7E3-72AC-033A19393996}"/>
              </a:ext>
            </a:extLst>
          </p:cNvPr>
          <p:cNvSpPr/>
          <p:nvPr/>
        </p:nvSpPr>
        <p:spPr>
          <a:xfrm>
            <a:off x="775854" y="4519294"/>
            <a:ext cx="4933013"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Client Tracking Dashboard </a:t>
            </a:r>
          </a:p>
        </p:txBody>
      </p:sp>
      <p:pic>
        <p:nvPicPr>
          <p:cNvPr id="4" name="Graphic 3" descr="Badge 6 outline">
            <a:extLst>
              <a:ext uri="{FF2B5EF4-FFF2-40B4-BE49-F238E27FC236}">
                <a16:creationId xmlns:a16="http://schemas.microsoft.com/office/drawing/2014/main" id="{C2E606C6-52D5-AD85-58C0-69FA0AAE24B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42709" y="761035"/>
            <a:ext cx="1097280" cy="1097280"/>
          </a:xfrm>
          <a:prstGeom prst="rect">
            <a:avLst/>
          </a:prstGeom>
        </p:spPr>
      </p:pic>
    </p:spTree>
    <p:extLst>
      <p:ext uri="{BB962C8B-B14F-4D97-AF65-F5344CB8AC3E}">
        <p14:creationId xmlns:p14="http://schemas.microsoft.com/office/powerpoint/2010/main" val="1809440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5E5E7-5F7A-9743-48FB-457842BFC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F0BB3-01CE-FB36-23C7-FE8D884EF5C9}"/>
              </a:ext>
            </a:extLst>
          </p:cNvPr>
          <p:cNvSpPr txBox="1">
            <a:spLocks/>
          </p:cNvSpPr>
          <p:nvPr/>
        </p:nvSpPr>
        <p:spPr>
          <a:xfrm>
            <a:off x="122830" y="-832304"/>
            <a:ext cx="1206916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Client Tracking Dashboard Video Tutorial</a:t>
            </a:r>
          </a:p>
        </p:txBody>
      </p:sp>
      <p:sp>
        <p:nvSpPr>
          <p:cNvPr id="3" name="Text Placeholder 2">
            <a:extLst>
              <a:ext uri="{FF2B5EF4-FFF2-40B4-BE49-F238E27FC236}">
                <a16:creationId xmlns:a16="http://schemas.microsoft.com/office/drawing/2014/main" id="{8CF30A37-F3F3-4BBB-3C1D-C27AB6D9849E}"/>
              </a:ext>
            </a:extLst>
          </p:cNvPr>
          <p:cNvSpPr txBox="1">
            <a:spLocks/>
          </p:cNvSpPr>
          <p:nvPr/>
        </p:nvSpPr>
        <p:spPr>
          <a:xfrm>
            <a:off x="288235" y="1170038"/>
            <a:ext cx="2474843" cy="47440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a:solidFill>
                  <a:schemeClr val="bg1"/>
                </a:solidFill>
                <a:latin typeface="Century Gothic" panose="020B0502020202020204" pitchFamily="34" charset="0"/>
              </a:rPr>
              <a:t>Watch to learn more about using the Client Tracking Dashboard</a:t>
            </a:r>
          </a:p>
          <a:p>
            <a:pPr marL="0" indent="0">
              <a:buNone/>
            </a:pPr>
            <a:r>
              <a:rPr lang="en-US" sz="2800">
                <a:solidFill>
                  <a:schemeClr val="bg1"/>
                </a:solidFill>
                <a:latin typeface="Century Gothic" panose="020B0502020202020204" pitchFamily="34" charset="0"/>
              </a:rPr>
              <a:t>(1 min): </a:t>
            </a:r>
          </a:p>
        </p:txBody>
      </p:sp>
      <p:pic>
        <p:nvPicPr>
          <p:cNvPr id="4" name="Using the Client Tracking Dashboard">
            <a:hlinkClick r:id="" action="ppaction://media"/>
            <a:extLst>
              <a:ext uri="{FF2B5EF4-FFF2-40B4-BE49-F238E27FC236}">
                <a16:creationId xmlns:a16="http://schemas.microsoft.com/office/drawing/2014/main" id="{E2C988CF-94C6-AD6B-3E3D-299CEDE5ED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60705" y="1053548"/>
            <a:ext cx="9151782" cy="4403104"/>
          </a:xfrm>
          <a:prstGeom prst="rect">
            <a:avLst/>
          </a:prstGeom>
        </p:spPr>
      </p:pic>
      <p:sp>
        <p:nvSpPr>
          <p:cNvPr id="5" name="Flowchart: Alternate Process 4">
            <a:extLst>
              <a:ext uri="{FF2B5EF4-FFF2-40B4-BE49-F238E27FC236}">
                <a16:creationId xmlns:a16="http://schemas.microsoft.com/office/drawing/2014/main" id="{112C33FB-6115-899C-CDF6-E2C011ECFFDC}"/>
              </a:ext>
            </a:extLst>
          </p:cNvPr>
          <p:cNvSpPr/>
          <p:nvPr/>
        </p:nvSpPr>
        <p:spPr>
          <a:xfrm>
            <a:off x="476865" y="4476913"/>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b="1">
                <a:solidFill>
                  <a:srgbClr val="C00000"/>
                </a:solidFill>
                <a:hlinkClick r:id="rId6">
                  <a:extLst>
                    <a:ext uri="{A12FA001-AC4F-418D-AE19-62706E023703}">
                      <ahyp:hlinkClr xmlns:ahyp="http://schemas.microsoft.com/office/drawing/2018/hyperlinkcolor" val="tx"/>
                    </a:ext>
                  </a:extLst>
                </a:hlinkClick>
              </a:rPr>
              <a:t>Watch on YouTube for closed captions</a:t>
            </a:r>
            <a:endParaRPr lang="en-US" sz="1600" b="1">
              <a:solidFill>
                <a:srgbClr val="C00000"/>
              </a:solidFill>
            </a:endParaRPr>
          </a:p>
        </p:txBody>
      </p:sp>
      <p:pic>
        <p:nvPicPr>
          <p:cNvPr id="6" name="Graphic 5" descr="Information with solid fill">
            <a:extLst>
              <a:ext uri="{FF2B5EF4-FFF2-40B4-BE49-F238E27FC236}">
                <a16:creationId xmlns:a16="http://schemas.microsoft.com/office/drawing/2014/main" id="{8BFBE353-4FD2-5200-B22B-BC8B3672EA3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12988" y="4361004"/>
            <a:ext cx="827314" cy="827314"/>
          </a:xfrm>
          <a:prstGeom prst="rect">
            <a:avLst/>
          </a:prstGeom>
        </p:spPr>
      </p:pic>
    </p:spTree>
    <p:extLst>
      <p:ext uri="{BB962C8B-B14F-4D97-AF65-F5344CB8AC3E}">
        <p14:creationId xmlns:p14="http://schemas.microsoft.com/office/powerpoint/2010/main" val="3337287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7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extLst>
    <p:ext uri="{6950BFC3-D8DA-4A85-94F7-54DA5524770B}">
      <p188:commentRel xmlns:p188="http://schemas.microsoft.com/office/powerpoint/2018/8/main" r:id="rId4"/>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1081820-8EFC-5287-0C0F-5928F0A66440}"/>
              </a:ext>
            </a:extLst>
          </p:cNvPr>
          <p:cNvSpPr txBox="1">
            <a:spLocks/>
          </p:cNvSpPr>
          <p:nvPr/>
        </p:nvSpPr>
        <p:spPr>
          <a:xfrm>
            <a:off x="1273632" y="1064657"/>
            <a:ext cx="9379851" cy="472868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400">
              <a:solidFill>
                <a:schemeClr val="bg1"/>
              </a:solidFill>
            </a:endParaRPr>
          </a:p>
        </p:txBody>
      </p:sp>
      <p:sp>
        <p:nvSpPr>
          <p:cNvPr id="3" name="Text Placeholder 3">
            <a:extLst>
              <a:ext uri="{FF2B5EF4-FFF2-40B4-BE49-F238E27FC236}">
                <a16:creationId xmlns:a16="http://schemas.microsoft.com/office/drawing/2014/main" id="{EF74F46B-5EC3-F60A-E348-38F3889889B5}"/>
              </a:ext>
            </a:extLst>
          </p:cNvPr>
          <p:cNvSpPr txBox="1">
            <a:spLocks/>
          </p:cNvSpPr>
          <p:nvPr/>
        </p:nvSpPr>
        <p:spPr>
          <a:xfrm>
            <a:off x="2097303" y="1330763"/>
            <a:ext cx="8660149" cy="4462580"/>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pPr marL="0" indent="0">
              <a:buNone/>
            </a:pPr>
            <a:r>
              <a:rPr lang="en-US" sz="4400" b="1">
                <a:latin typeface="Century Gothic" panose="020B0502020202020204" pitchFamily="34" charset="0"/>
              </a:rPr>
              <a:t>Remember that a reassessment SUPRT is only required for clients still enrolled (receiving grant-funded program services) at the time the window opens.</a:t>
            </a:r>
          </a:p>
        </p:txBody>
      </p:sp>
    </p:spTree>
    <p:extLst>
      <p:ext uri="{BB962C8B-B14F-4D97-AF65-F5344CB8AC3E}">
        <p14:creationId xmlns:p14="http://schemas.microsoft.com/office/powerpoint/2010/main" val="9225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AA9F9-376E-7FBB-5DD1-F86CD8B68214}"/>
              </a:ext>
            </a:extLst>
          </p:cNvPr>
          <p:cNvPicPr>
            <a:picLocks noChangeAspect="1"/>
          </p:cNvPicPr>
          <p:nvPr/>
        </p:nvPicPr>
        <p:blipFill>
          <a:blip r:embed="rId2"/>
          <a:stretch>
            <a:fillRect/>
          </a:stretch>
        </p:blipFill>
        <p:spPr>
          <a:xfrm>
            <a:off x="6922566" y="1581597"/>
            <a:ext cx="4640133" cy="3771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Placeholder 2">
            <a:extLst>
              <a:ext uri="{FF2B5EF4-FFF2-40B4-BE49-F238E27FC236}">
                <a16:creationId xmlns:a16="http://schemas.microsoft.com/office/drawing/2014/main" id="{13BE5950-2B06-C8D9-8793-5C306F4FEDC1}"/>
              </a:ext>
            </a:extLst>
          </p:cNvPr>
          <p:cNvSpPr txBox="1">
            <a:spLocks/>
          </p:cNvSpPr>
          <p:nvPr/>
        </p:nvSpPr>
        <p:spPr>
          <a:xfrm>
            <a:off x="758686" y="675861"/>
            <a:ext cx="6327914" cy="149418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a:solidFill>
                  <a:schemeClr val="bg1"/>
                </a:solidFill>
                <a:latin typeface="Century Gothic" panose="020B0502020202020204" pitchFamily="34" charset="0"/>
              </a:rPr>
              <a:t>PRG helps providers keep client data up to date by sending monthly emails that:</a:t>
            </a:r>
          </a:p>
          <a:p>
            <a:pPr>
              <a:buClr>
                <a:schemeClr val="bg1"/>
              </a:buClr>
            </a:pPr>
            <a:r>
              <a:rPr lang="en-US" sz="3200" b="0">
                <a:solidFill>
                  <a:schemeClr val="bg1"/>
                </a:solidFill>
              </a:rPr>
              <a:t>List clients still enrolled in                         the program </a:t>
            </a:r>
          </a:p>
          <a:p>
            <a:pPr>
              <a:buClr>
                <a:schemeClr val="bg1"/>
              </a:buClr>
            </a:pPr>
            <a:r>
              <a:rPr lang="en-US" sz="3200" b="0">
                <a:solidFill>
                  <a:schemeClr val="bg1"/>
                </a:solidFill>
              </a:rPr>
              <a:t>Prompt providers to check                            each client’s status and                                complete record closeouts, if needed</a:t>
            </a:r>
          </a:p>
          <a:p>
            <a:pPr marL="0" indent="0">
              <a:buNone/>
            </a:pPr>
            <a:endParaRPr lang="en-US" sz="3600"/>
          </a:p>
        </p:txBody>
      </p:sp>
      <p:sp>
        <p:nvSpPr>
          <p:cNvPr id="2" name="TextBox 1">
            <a:extLst>
              <a:ext uri="{FF2B5EF4-FFF2-40B4-BE49-F238E27FC236}">
                <a16:creationId xmlns:a16="http://schemas.microsoft.com/office/drawing/2014/main" id="{88DAD316-C546-90E2-7F39-8E7157A64731}"/>
              </a:ext>
            </a:extLst>
          </p:cNvPr>
          <p:cNvSpPr txBox="1"/>
          <p:nvPr/>
        </p:nvSpPr>
        <p:spPr>
          <a:xfrm>
            <a:off x="6979534" y="5081286"/>
            <a:ext cx="2222339" cy="646331"/>
          </a:xfrm>
          <a:prstGeom prst="rect">
            <a:avLst/>
          </a:prstGeom>
          <a:noFill/>
        </p:spPr>
        <p:txBody>
          <a:bodyPr wrap="square" rtlCol="0">
            <a:spAutoFit/>
          </a:bodyPr>
          <a:lstStyle/>
          <a:p>
            <a:pPr algn="l"/>
            <a:endParaRPr lang="en-US" sz="3600" b="1">
              <a:solidFill>
                <a:schemeClr val="bg1"/>
              </a:solidFill>
            </a:endParaRPr>
          </a:p>
        </p:txBody>
      </p:sp>
      <p:sp>
        <p:nvSpPr>
          <p:cNvPr id="3" name="Rectangle 2">
            <a:extLst>
              <a:ext uri="{FF2B5EF4-FFF2-40B4-BE49-F238E27FC236}">
                <a16:creationId xmlns:a16="http://schemas.microsoft.com/office/drawing/2014/main" id="{6B5CED40-E61D-7F7C-FDF2-0C557340E521}"/>
              </a:ext>
            </a:extLst>
          </p:cNvPr>
          <p:cNvSpPr/>
          <p:nvPr/>
        </p:nvSpPr>
        <p:spPr>
          <a:xfrm>
            <a:off x="6991109" y="5097780"/>
            <a:ext cx="2569580" cy="1802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81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E514F-F548-AD0E-80A5-C1BECDDCBA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9035A9E-8D21-A278-163E-7DD878461863}"/>
              </a:ext>
            </a:extLst>
          </p:cNvPr>
          <p:cNvPicPr>
            <a:picLocks noChangeAspect="1"/>
          </p:cNvPicPr>
          <p:nvPr/>
        </p:nvPicPr>
        <p:blipFill>
          <a:blip r:embed="rId2"/>
          <a:srcRect/>
          <a:stretch/>
        </p:blipFill>
        <p:spPr>
          <a:xfrm>
            <a:off x="7086600" y="1776714"/>
            <a:ext cx="4964380" cy="2842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Placeholder 2">
            <a:extLst>
              <a:ext uri="{FF2B5EF4-FFF2-40B4-BE49-F238E27FC236}">
                <a16:creationId xmlns:a16="http://schemas.microsoft.com/office/drawing/2014/main" id="{FBDD9557-0607-F313-F9A2-414C5C175ED3}"/>
              </a:ext>
            </a:extLst>
          </p:cNvPr>
          <p:cNvSpPr txBox="1">
            <a:spLocks/>
          </p:cNvSpPr>
          <p:nvPr/>
        </p:nvSpPr>
        <p:spPr>
          <a:xfrm>
            <a:off x="758686" y="675861"/>
            <a:ext cx="6327914" cy="149418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a:solidFill>
                  <a:schemeClr val="bg1"/>
                </a:solidFill>
                <a:latin typeface="Century Gothic" panose="020B0502020202020204" pitchFamily="34" charset="0"/>
              </a:rPr>
              <a:t>PRG helps providers keep client data up to date by sending reassessment reminder emails on the day windows open that:</a:t>
            </a:r>
          </a:p>
          <a:p>
            <a:pPr>
              <a:buClr>
                <a:schemeClr val="bg1"/>
              </a:buClr>
            </a:pPr>
            <a:r>
              <a:rPr lang="en-US" sz="2800" b="0">
                <a:solidFill>
                  <a:schemeClr val="bg1"/>
                </a:solidFill>
              </a:rPr>
              <a:t>Lists client ID now due to complete reassessment</a:t>
            </a:r>
          </a:p>
          <a:p>
            <a:pPr>
              <a:buClr>
                <a:schemeClr val="bg1"/>
              </a:buClr>
            </a:pPr>
            <a:r>
              <a:rPr lang="en-US" sz="2800" b="0">
                <a:solidFill>
                  <a:schemeClr val="bg1"/>
                </a:solidFill>
              </a:rPr>
              <a:t>Includes reminder that reassessments are </a:t>
            </a:r>
            <a:r>
              <a:rPr lang="en-US" sz="2800" b="0" u="sng">
                <a:solidFill>
                  <a:schemeClr val="bg1"/>
                </a:solidFill>
              </a:rPr>
              <a:t>only required for clients still in care</a:t>
            </a:r>
          </a:p>
          <a:p>
            <a:pPr>
              <a:buClr>
                <a:schemeClr val="bg1"/>
              </a:buClr>
            </a:pPr>
            <a:r>
              <a:rPr lang="en-US" sz="2800" b="0">
                <a:solidFill>
                  <a:schemeClr val="bg1"/>
                </a:solidFill>
              </a:rPr>
              <a:t>Prompts providers to check                            Client Tracking Dashboard for more detailed information on client’s specific window open and close dates</a:t>
            </a:r>
          </a:p>
          <a:p>
            <a:pPr marL="0" indent="0">
              <a:buNone/>
            </a:pPr>
            <a:endParaRPr lang="en-US" sz="3600"/>
          </a:p>
        </p:txBody>
      </p:sp>
      <p:sp>
        <p:nvSpPr>
          <p:cNvPr id="2" name="TextBox 1">
            <a:extLst>
              <a:ext uri="{FF2B5EF4-FFF2-40B4-BE49-F238E27FC236}">
                <a16:creationId xmlns:a16="http://schemas.microsoft.com/office/drawing/2014/main" id="{921239BE-7C6A-DB0C-08B5-49D7FA935C4D}"/>
              </a:ext>
            </a:extLst>
          </p:cNvPr>
          <p:cNvSpPr txBox="1"/>
          <p:nvPr/>
        </p:nvSpPr>
        <p:spPr>
          <a:xfrm>
            <a:off x="6979534" y="5081286"/>
            <a:ext cx="2222339" cy="646331"/>
          </a:xfrm>
          <a:prstGeom prst="rect">
            <a:avLst/>
          </a:prstGeom>
          <a:noFill/>
        </p:spPr>
        <p:txBody>
          <a:bodyPr wrap="square" rtlCol="0">
            <a:spAutoFit/>
          </a:bodyPr>
          <a:lstStyle/>
          <a:p>
            <a:pPr algn="l"/>
            <a:endParaRPr lang="en-US" sz="3600" b="1">
              <a:solidFill>
                <a:schemeClr val="bg1"/>
              </a:solidFill>
            </a:endParaRPr>
          </a:p>
        </p:txBody>
      </p:sp>
    </p:spTree>
    <p:extLst>
      <p:ext uri="{BB962C8B-B14F-4D97-AF65-F5344CB8AC3E}">
        <p14:creationId xmlns:p14="http://schemas.microsoft.com/office/powerpoint/2010/main" val="25508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C5DA-E9DB-40CA-9497-0AD495F5204E}"/>
              </a:ext>
            </a:extLst>
          </p:cNvPr>
          <p:cNvSpPr>
            <a:spLocks noGrp="1"/>
          </p:cNvSpPr>
          <p:nvPr>
            <p:ph type="title"/>
          </p:nvPr>
        </p:nvSpPr>
        <p:spPr/>
        <p:txBody>
          <a:bodyPr/>
          <a:lstStyle/>
          <a:p>
            <a:r>
              <a:rPr lang="en-US" sz="6000"/>
              <a:t>Part 4: Frequently Asked Questions</a:t>
            </a:r>
          </a:p>
        </p:txBody>
      </p:sp>
    </p:spTree>
    <p:extLst>
      <p:ext uri="{BB962C8B-B14F-4D97-AF65-F5344CB8AC3E}">
        <p14:creationId xmlns:p14="http://schemas.microsoft.com/office/powerpoint/2010/main" val="3604052752"/>
      </p:ext>
    </p:extLst>
  </p:cSld>
  <p:clrMapOvr>
    <a:masterClrMapping/>
  </p:clrMapOvr>
  <p:transition spd="slow" advTm="18321">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F9F9-3222-204C-3F6C-67A27A022D5F}"/>
              </a:ext>
            </a:extLst>
          </p:cNvPr>
          <p:cNvSpPr>
            <a:spLocks noGrp="1"/>
          </p:cNvSpPr>
          <p:nvPr>
            <p:ph type="title"/>
          </p:nvPr>
        </p:nvSpPr>
        <p:spPr/>
        <p:txBody>
          <a:bodyPr/>
          <a:lstStyle/>
          <a:p>
            <a:r>
              <a:rPr lang="en-US"/>
              <a:t>Frequently Asked Questions</a:t>
            </a:r>
          </a:p>
        </p:txBody>
      </p:sp>
      <p:sp>
        <p:nvSpPr>
          <p:cNvPr id="3" name="Text Placeholder 2">
            <a:extLst>
              <a:ext uri="{FF2B5EF4-FFF2-40B4-BE49-F238E27FC236}">
                <a16:creationId xmlns:a16="http://schemas.microsoft.com/office/drawing/2014/main" id="{FD9F1F24-F0CB-5358-233E-438BC03EFD40}"/>
              </a:ext>
            </a:extLst>
          </p:cNvPr>
          <p:cNvSpPr>
            <a:spLocks noGrp="1"/>
          </p:cNvSpPr>
          <p:nvPr>
            <p:ph type="body" sz="quarter" idx="10"/>
          </p:nvPr>
        </p:nvSpPr>
        <p:spPr/>
        <p:txBody>
          <a:bodyPr/>
          <a:lstStyle/>
          <a:p>
            <a:r>
              <a:rPr lang="en-US"/>
              <a:t>Click the question to see the answer. </a:t>
            </a:r>
          </a:p>
        </p:txBody>
      </p:sp>
      <p:sp>
        <p:nvSpPr>
          <p:cNvPr id="4" name="Text Placeholder 3">
            <a:extLst>
              <a:ext uri="{FF2B5EF4-FFF2-40B4-BE49-F238E27FC236}">
                <a16:creationId xmlns:a16="http://schemas.microsoft.com/office/drawing/2014/main" id="{3AA700F9-203D-4A0B-11FB-843CC80323F1}"/>
              </a:ext>
            </a:extLst>
          </p:cNvPr>
          <p:cNvSpPr>
            <a:spLocks noGrp="1"/>
          </p:cNvSpPr>
          <p:nvPr>
            <p:ph type="body" sz="quarter" idx="11"/>
          </p:nvPr>
        </p:nvSpPr>
        <p:spPr/>
        <p:txBody>
          <a:bodyPr/>
          <a:lstStyle/>
          <a:p>
            <a:pPr>
              <a:spcAft>
                <a:spcPts val="600"/>
              </a:spcAft>
            </a:pPr>
            <a:r>
              <a:rPr lang="en-US" sz="2000">
                <a:hlinkClick r:id="rId2" action="ppaction://hlinksldjump">
                  <a:extLst>
                    <a:ext uri="{A12FA001-AC4F-418D-AE19-62706E023703}">
                      <ahyp:hlinkClr xmlns:ahyp="http://schemas.microsoft.com/office/drawing/2018/hyperlinkcolor" val="tx"/>
                    </a:ext>
                  </a:extLst>
                </a:hlinkClick>
              </a:rPr>
              <a:t>What is SUPRT?</a:t>
            </a:r>
            <a:endParaRPr lang="en-US" sz="2000">
              <a:hlinkClick r:id="rId3" action="ppaction://hlinksldjump">
                <a:extLst>
                  <a:ext uri="{A12FA001-AC4F-418D-AE19-62706E023703}">
                    <ahyp:hlinkClr xmlns:ahyp="http://schemas.microsoft.com/office/drawing/2018/hyperlinkcolor" val="tx"/>
                  </a:ext>
                </a:extLst>
              </a:hlinkClick>
            </a:endParaRPr>
          </a:p>
          <a:p>
            <a:pPr>
              <a:spcAft>
                <a:spcPts val="600"/>
              </a:spcAft>
            </a:pPr>
            <a:r>
              <a:rPr lang="en-US" sz="2000">
                <a:hlinkClick r:id="rId3" action="ppaction://hlinksldjump">
                  <a:extLst>
                    <a:ext uri="{A12FA001-AC4F-418D-AE19-62706E023703}">
                      <ahyp:hlinkClr xmlns:ahyp="http://schemas.microsoft.com/office/drawing/2018/hyperlinkcolor" val="tx"/>
                    </a:ext>
                  </a:extLst>
                </a:hlinkClick>
              </a:rPr>
              <a:t>How do I know when a SUPRT is due?</a:t>
            </a:r>
            <a:endParaRPr lang="en-US" sz="2000"/>
          </a:p>
          <a:p>
            <a:pPr>
              <a:spcAft>
                <a:spcPts val="600"/>
              </a:spcAft>
            </a:pPr>
            <a:r>
              <a:rPr lang="en-US" sz="2000">
                <a:hlinkClick r:id="rId4" action="ppaction://hlinksldjump">
                  <a:extLst>
                    <a:ext uri="{A12FA001-AC4F-418D-AE19-62706E023703}">
                      <ahyp:hlinkClr xmlns:ahyp="http://schemas.microsoft.com/office/drawing/2018/hyperlinkcolor" val="tx"/>
                    </a:ext>
                  </a:extLst>
                </a:hlinkClick>
              </a:rPr>
              <a:t>Are there expected completion rates for the SUPRT?</a:t>
            </a:r>
            <a:endParaRPr lang="en-US" sz="2000"/>
          </a:p>
          <a:p>
            <a:pPr>
              <a:spcAft>
                <a:spcPts val="600"/>
              </a:spcAft>
            </a:pPr>
            <a:r>
              <a:rPr lang="en-US" sz="2000">
                <a:hlinkClick r:id="rId5" action="ppaction://hlinksldjump">
                  <a:extLst>
                    <a:ext uri="{A12FA001-AC4F-418D-AE19-62706E023703}">
                      <ahyp:hlinkClr xmlns:ahyp="http://schemas.microsoft.com/office/drawing/2018/hyperlinkcolor" val="tx"/>
                    </a:ext>
                  </a:extLst>
                </a:hlinkClick>
              </a:rPr>
              <a:t>What if my client’s reassessment window closed before I was able to complete a SUPRT?</a:t>
            </a:r>
            <a:endParaRPr lang="en-US" sz="2000"/>
          </a:p>
          <a:p>
            <a:pPr>
              <a:spcAft>
                <a:spcPts val="600"/>
              </a:spcAft>
            </a:pPr>
            <a:r>
              <a:rPr lang="en-US" sz="2000">
                <a:hlinkClick r:id="rId6" action="ppaction://hlinksldjump">
                  <a:extLst>
                    <a:ext uri="{A12FA001-AC4F-418D-AE19-62706E023703}">
                      <ahyp:hlinkClr xmlns:ahyp="http://schemas.microsoft.com/office/drawing/2018/hyperlinkcolor" val="tx"/>
                    </a:ext>
                  </a:extLst>
                </a:hlinkClick>
              </a:rPr>
              <a:t>Do clients receive incentives for completing SUPRT?</a:t>
            </a:r>
            <a:endParaRPr lang="en-US" sz="2000"/>
          </a:p>
          <a:p>
            <a:pPr>
              <a:spcAft>
                <a:spcPts val="600"/>
              </a:spcAft>
            </a:pPr>
            <a:r>
              <a:rPr lang="en-US" sz="2000">
                <a:hlinkClick r:id="rId7" action="ppaction://hlinksldjump">
                  <a:extLst>
                    <a:ext uri="{A12FA001-AC4F-418D-AE19-62706E023703}">
                      <ahyp:hlinkClr xmlns:ahyp="http://schemas.microsoft.com/office/drawing/2018/hyperlinkcolor" val="tx"/>
                    </a:ext>
                  </a:extLst>
                </a:hlinkClick>
              </a:rPr>
              <a:t>When does SUPRT need to be completed?</a:t>
            </a:r>
            <a:endParaRPr lang="en-US" sz="2000"/>
          </a:p>
          <a:p>
            <a:pPr>
              <a:spcAft>
                <a:spcPts val="600"/>
              </a:spcAft>
            </a:pPr>
            <a:r>
              <a:rPr lang="en-US" sz="2000">
                <a:hlinkClick r:id="rId8" action="ppaction://hlinksldjump">
                  <a:extLst>
                    <a:ext uri="{A12FA001-AC4F-418D-AE19-62706E023703}">
                      <ahyp:hlinkClr xmlns:ahyp="http://schemas.microsoft.com/office/drawing/2018/hyperlinkcolor" val="tx"/>
                    </a:ext>
                  </a:extLst>
                </a:hlinkClick>
              </a:rPr>
              <a:t>How do clients complete SUPRT?</a:t>
            </a:r>
            <a:endParaRPr lang="en-US" sz="2000"/>
          </a:p>
          <a:p>
            <a:pPr>
              <a:spcAft>
                <a:spcPts val="600"/>
              </a:spcAft>
            </a:pPr>
            <a:r>
              <a:rPr lang="en-US" sz="2000">
                <a:hlinkClick r:id="rId9" action="ppaction://hlinksldjump">
                  <a:extLst>
                    <a:ext uri="{A12FA001-AC4F-418D-AE19-62706E023703}">
                      <ahyp:hlinkClr xmlns:ahyp="http://schemas.microsoft.com/office/drawing/2018/hyperlinkcolor" val="tx"/>
                    </a:ext>
                  </a:extLst>
                </a:hlinkClick>
              </a:rPr>
              <a:t>Who is PRG?</a:t>
            </a:r>
            <a:endParaRPr lang="en-US" sz="2000"/>
          </a:p>
          <a:p>
            <a:pPr>
              <a:spcAft>
                <a:spcPts val="600"/>
              </a:spcAft>
            </a:pPr>
            <a:r>
              <a:rPr lang="en-US" sz="2000">
                <a:hlinkClick r:id="rId10" action="ppaction://hlinksldjump">
                  <a:extLst>
                    <a:ext uri="{A12FA001-AC4F-418D-AE19-62706E023703}">
                      <ahyp:hlinkClr xmlns:ahyp="http://schemas.microsoft.com/office/drawing/2018/hyperlinkcolor" val="tx"/>
                    </a:ext>
                  </a:extLst>
                </a:hlinkClick>
              </a:rPr>
              <a:t>What if my client was enrolled using the GPRA?</a:t>
            </a:r>
            <a:endParaRPr lang="en-US" sz="2000"/>
          </a:p>
          <a:p>
            <a:pPr>
              <a:spcAft>
                <a:spcPts val="600"/>
              </a:spcAft>
            </a:pPr>
            <a:r>
              <a:rPr lang="en-US" sz="2000">
                <a:hlinkClick r:id="rId11" action="ppaction://hlinksldjump">
                  <a:extLst>
                    <a:ext uri="{A12FA001-AC4F-418D-AE19-62706E023703}">
                      <ahyp:hlinkClr xmlns:ahyp="http://schemas.microsoft.com/office/drawing/2018/hyperlinkcolor" val="tx"/>
                    </a:ext>
                  </a:extLst>
                </a:hlinkClick>
              </a:rPr>
              <a:t>What if a client was discharged and re-enrolls in services?</a:t>
            </a:r>
            <a:endParaRPr lang="en-US" sz="2000"/>
          </a:p>
          <a:p>
            <a:endParaRPr lang="en-US" sz="2800"/>
          </a:p>
          <a:p>
            <a:endParaRPr lang="en-US"/>
          </a:p>
          <a:p>
            <a:endParaRPr lang="en-US"/>
          </a:p>
        </p:txBody>
      </p:sp>
    </p:spTree>
    <p:extLst>
      <p:ext uri="{BB962C8B-B14F-4D97-AF65-F5344CB8AC3E}">
        <p14:creationId xmlns:p14="http://schemas.microsoft.com/office/powerpoint/2010/main" val="396181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318BB-B408-A32E-8E17-7D23CA736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32C1C-6C73-BB6D-6888-49E2911CE395}"/>
              </a:ext>
            </a:extLst>
          </p:cNvPr>
          <p:cNvSpPr txBox="1">
            <a:spLocks/>
          </p:cNvSpPr>
          <p:nvPr/>
        </p:nvSpPr>
        <p:spPr>
          <a:xfrm>
            <a:off x="951052" y="924439"/>
            <a:ext cx="9859701"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How do I know when a SUPRT is due?</a:t>
            </a:r>
          </a:p>
        </p:txBody>
      </p:sp>
      <p:sp>
        <p:nvSpPr>
          <p:cNvPr id="3" name="Text Placeholder 2">
            <a:extLst>
              <a:ext uri="{FF2B5EF4-FFF2-40B4-BE49-F238E27FC236}">
                <a16:creationId xmlns:a16="http://schemas.microsoft.com/office/drawing/2014/main" id="{60883063-0C6D-D2D7-972B-0481811B1204}"/>
              </a:ext>
            </a:extLst>
          </p:cNvPr>
          <p:cNvSpPr txBox="1">
            <a:spLocks/>
          </p:cNvSpPr>
          <p:nvPr/>
        </p:nvSpPr>
        <p:spPr>
          <a:xfrm>
            <a:off x="532436" y="2563793"/>
            <a:ext cx="8704161" cy="11430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189" lvl="1" indent="0">
              <a:buNone/>
            </a:pPr>
            <a:endParaRPr lang="en-US" sz="3200" u="sng"/>
          </a:p>
          <a:p>
            <a:endParaRPr lang="en-US" sz="5400" b="0"/>
          </a:p>
        </p:txBody>
      </p:sp>
      <p:pic>
        <p:nvPicPr>
          <p:cNvPr id="5" name="Picture 4" descr="A computer screen with a magnifying glass&#10;&#10;AI-generated content may be incorrect.">
            <a:extLst>
              <a:ext uri="{FF2B5EF4-FFF2-40B4-BE49-F238E27FC236}">
                <a16:creationId xmlns:a16="http://schemas.microsoft.com/office/drawing/2014/main" id="{FF53177F-0E28-9352-200C-281BAF839CCB}"/>
              </a:ext>
            </a:extLst>
          </p:cNvPr>
          <p:cNvPicPr>
            <a:picLocks noChangeAspect="1"/>
          </p:cNvPicPr>
          <p:nvPr/>
        </p:nvPicPr>
        <p:blipFill>
          <a:blip r:embed="rId2"/>
          <a:stretch>
            <a:fillRect/>
          </a:stretch>
        </p:blipFill>
        <p:spPr>
          <a:xfrm>
            <a:off x="9409717" y="3872822"/>
            <a:ext cx="2027132" cy="2299504"/>
          </a:xfrm>
          <a:prstGeom prst="rect">
            <a:avLst/>
          </a:prstGeom>
        </p:spPr>
      </p:pic>
      <p:sp>
        <p:nvSpPr>
          <p:cNvPr id="6" name="Text Placeholder 2">
            <a:extLst>
              <a:ext uri="{FF2B5EF4-FFF2-40B4-BE49-F238E27FC236}">
                <a16:creationId xmlns:a16="http://schemas.microsoft.com/office/drawing/2014/main" id="{D7CCB7BE-F3A1-101C-8568-535C6EC5917E}"/>
              </a:ext>
            </a:extLst>
          </p:cNvPr>
          <p:cNvSpPr txBox="1">
            <a:spLocks/>
          </p:cNvSpPr>
          <p:nvPr/>
        </p:nvSpPr>
        <p:spPr>
          <a:xfrm>
            <a:off x="544007" y="3998089"/>
            <a:ext cx="9392253" cy="11430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189" lvl="1" indent="0">
              <a:buNone/>
            </a:pPr>
            <a:endParaRPr lang="en-US" sz="3200" b="1" u="sng"/>
          </a:p>
          <a:p>
            <a:endParaRPr lang="en-US" sz="5400"/>
          </a:p>
        </p:txBody>
      </p:sp>
      <p:pic>
        <p:nvPicPr>
          <p:cNvPr id="10" name="Picture 9" descr="A blue and white envelope with a exclamation mark&#10;&#10;AI-generated content may be incorrect.">
            <a:extLst>
              <a:ext uri="{FF2B5EF4-FFF2-40B4-BE49-F238E27FC236}">
                <a16:creationId xmlns:a16="http://schemas.microsoft.com/office/drawing/2014/main" id="{6E65FCE0-6990-E5DD-B04D-D88A725EB0A2}"/>
              </a:ext>
            </a:extLst>
          </p:cNvPr>
          <p:cNvPicPr>
            <a:picLocks noChangeAspect="1"/>
          </p:cNvPicPr>
          <p:nvPr/>
        </p:nvPicPr>
        <p:blipFill>
          <a:blip r:embed="rId3"/>
          <a:stretch>
            <a:fillRect/>
          </a:stretch>
        </p:blipFill>
        <p:spPr>
          <a:xfrm>
            <a:off x="9403470" y="1678539"/>
            <a:ext cx="1712632" cy="2216999"/>
          </a:xfrm>
          <a:prstGeom prst="rect">
            <a:avLst/>
          </a:prstGeom>
        </p:spPr>
      </p:pic>
      <p:sp>
        <p:nvSpPr>
          <p:cNvPr id="4" name="Text Placeholder 2">
            <a:extLst>
              <a:ext uri="{FF2B5EF4-FFF2-40B4-BE49-F238E27FC236}">
                <a16:creationId xmlns:a16="http://schemas.microsoft.com/office/drawing/2014/main" id="{1672D404-37B8-9CAF-5F7D-DF6B9BA48241}"/>
              </a:ext>
            </a:extLst>
          </p:cNvPr>
          <p:cNvSpPr txBox="1">
            <a:spLocks/>
          </p:cNvSpPr>
          <p:nvPr/>
        </p:nvSpPr>
        <p:spPr>
          <a:xfrm>
            <a:off x="992517" y="2498033"/>
            <a:ext cx="8936674"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You will receive reassessment reminder emails for currently enrolled clients the day their data collection window opens.</a:t>
            </a:r>
          </a:p>
          <a:p>
            <a:pPr marL="0" indent="0">
              <a:buNone/>
            </a:pPr>
            <a:endParaRPr lang="en-US" sz="2800" b="0"/>
          </a:p>
          <a:p>
            <a:r>
              <a:rPr lang="en-US" sz="2800" b="0"/>
              <a:t>Providers should also access the Client Tracking Dashboard</a:t>
            </a:r>
            <a:r>
              <a:rPr lang="en-US" sz="2800" b="0" i="1">
                <a:solidFill>
                  <a:srgbClr val="C00000"/>
                </a:solidFill>
              </a:rPr>
              <a:t> </a:t>
            </a:r>
            <a:r>
              <a:rPr lang="en-US" sz="2800" b="0"/>
              <a:t>online to monitor when reassessment windows open and close for their enrolled clients.     Keep this link bookmarked for easy access throughout the grant!</a:t>
            </a:r>
          </a:p>
          <a:p>
            <a:endParaRPr lang="en-US" sz="2800" b="0"/>
          </a:p>
          <a:p>
            <a:endParaRPr lang="en-US" sz="2800" b="0"/>
          </a:p>
          <a:p>
            <a:pPr marL="0" indent="0">
              <a:buNone/>
            </a:pPr>
            <a:endParaRPr lang="en-US" sz="2800"/>
          </a:p>
        </p:txBody>
      </p:sp>
    </p:spTree>
    <p:extLst>
      <p:ext uri="{BB962C8B-B14F-4D97-AF65-F5344CB8AC3E}">
        <p14:creationId xmlns:p14="http://schemas.microsoft.com/office/powerpoint/2010/main" val="42835656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589344-FFA7-85AB-F145-D67B4FDAA3FC}"/>
              </a:ext>
            </a:extLst>
          </p:cNvPr>
          <p:cNvSpPr txBox="1">
            <a:spLocks/>
          </p:cNvSpPr>
          <p:nvPr/>
        </p:nvSpPr>
        <p:spPr>
          <a:xfrm>
            <a:off x="813620" y="2279250"/>
            <a:ext cx="10390674"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Previously, SAMHSA required an 80% completion rate for follow-up GPRAs but expectations for the SUPRT are different.</a:t>
            </a:r>
          </a:p>
          <a:p>
            <a:r>
              <a:rPr lang="en-US" sz="2800" b="0"/>
              <a:t>For SUPRT, grantees are expected to complete the BASELINE and RECORD CLOSEOUT for 100% of clients receiving services under the grant.</a:t>
            </a:r>
          </a:p>
          <a:p>
            <a:endParaRPr lang="en-US" sz="2800" b="0"/>
          </a:p>
          <a:p>
            <a:pPr marL="0" indent="0">
              <a:buNone/>
            </a:pPr>
            <a:endParaRPr lang="en-US" sz="2800"/>
          </a:p>
        </p:txBody>
      </p:sp>
      <p:sp>
        <p:nvSpPr>
          <p:cNvPr id="2" name="Title 1">
            <a:extLst>
              <a:ext uri="{FF2B5EF4-FFF2-40B4-BE49-F238E27FC236}">
                <a16:creationId xmlns:a16="http://schemas.microsoft.com/office/drawing/2014/main" id="{3C790F8F-0124-D486-BCCE-6C0C7F11A4F2}"/>
              </a:ext>
            </a:extLst>
          </p:cNvPr>
          <p:cNvSpPr txBox="1">
            <a:spLocks/>
          </p:cNvSpPr>
          <p:nvPr/>
        </p:nvSpPr>
        <p:spPr>
          <a:xfrm>
            <a:off x="742335" y="956811"/>
            <a:ext cx="109728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Are there expected completion rates for SUPRT?</a:t>
            </a:r>
          </a:p>
        </p:txBody>
      </p:sp>
      <p:sp>
        <p:nvSpPr>
          <p:cNvPr id="4" name="Text Placeholder 2">
            <a:extLst>
              <a:ext uri="{FF2B5EF4-FFF2-40B4-BE49-F238E27FC236}">
                <a16:creationId xmlns:a16="http://schemas.microsoft.com/office/drawing/2014/main" id="{18E3A4F7-782B-4690-D398-E19D6A8C63C6}"/>
              </a:ext>
            </a:extLst>
          </p:cNvPr>
          <p:cNvSpPr txBox="1">
            <a:spLocks/>
          </p:cNvSpPr>
          <p:nvPr/>
        </p:nvSpPr>
        <p:spPr>
          <a:xfrm>
            <a:off x="801331" y="4471439"/>
            <a:ext cx="1032194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SAMHSA has not set required completion rates for 6-month and annual assessments; however, staff should attempt to submit the SUPRT within the 60-day window for 100% of clients </a:t>
            </a:r>
            <a:r>
              <a:rPr lang="en-US" sz="2800" b="0" u="sng"/>
              <a:t>still receiving services at that timepoint</a:t>
            </a:r>
            <a:r>
              <a:rPr lang="en-US" sz="2800" b="0"/>
              <a:t>.</a:t>
            </a:r>
          </a:p>
          <a:p>
            <a:pPr marL="0" indent="0">
              <a:buNone/>
            </a:pPr>
            <a:endParaRPr lang="en-US" sz="4000"/>
          </a:p>
        </p:txBody>
      </p:sp>
    </p:spTree>
    <p:extLst>
      <p:ext uri="{BB962C8B-B14F-4D97-AF65-F5344CB8AC3E}">
        <p14:creationId xmlns:p14="http://schemas.microsoft.com/office/powerpoint/2010/main" val="238762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A332-0D10-1934-D9BE-B9230EC0F2C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7B583D1-87E4-7551-5911-6C486432EA4A}"/>
              </a:ext>
            </a:extLst>
          </p:cNvPr>
          <p:cNvSpPr txBox="1">
            <a:spLocks/>
          </p:cNvSpPr>
          <p:nvPr/>
        </p:nvSpPr>
        <p:spPr>
          <a:xfrm>
            <a:off x="785993" y="3062411"/>
            <a:ext cx="10140508" cy="355758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000" b="0"/>
              <a:t>If you were unable to complete a reassessment during the 60-day window that’s OK.</a:t>
            </a:r>
          </a:p>
          <a:p>
            <a:r>
              <a:rPr lang="en-US" sz="3000" b="0"/>
              <a:t>No assessment records for those timepoints are required. Instead, providers should complete the next assessment due.</a:t>
            </a:r>
          </a:p>
          <a:p>
            <a:r>
              <a:rPr lang="en-US" sz="3000" b="0"/>
              <a:t>For example, if the 6-month window is missed and the client is still in care at 12 months, complete an Annual Assessment when that window opens.</a:t>
            </a:r>
          </a:p>
          <a:p>
            <a:endParaRPr lang="en-US" sz="3000" b="0"/>
          </a:p>
        </p:txBody>
      </p:sp>
      <p:sp>
        <p:nvSpPr>
          <p:cNvPr id="2" name="Title 1">
            <a:extLst>
              <a:ext uri="{FF2B5EF4-FFF2-40B4-BE49-F238E27FC236}">
                <a16:creationId xmlns:a16="http://schemas.microsoft.com/office/drawing/2014/main" id="{0F5CA4A1-9E20-9215-8AA5-5698F93C51E9}"/>
              </a:ext>
            </a:extLst>
          </p:cNvPr>
          <p:cNvSpPr txBox="1">
            <a:spLocks/>
          </p:cNvSpPr>
          <p:nvPr/>
        </p:nvSpPr>
        <p:spPr>
          <a:xfrm>
            <a:off x="685801" y="1307511"/>
            <a:ext cx="1102995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What if my client’s reassessment window closed before I was able to complete a SUPRT?</a:t>
            </a:r>
          </a:p>
        </p:txBody>
      </p:sp>
    </p:spTree>
    <p:extLst>
      <p:ext uri="{BB962C8B-B14F-4D97-AF65-F5344CB8AC3E}">
        <p14:creationId xmlns:p14="http://schemas.microsoft.com/office/powerpoint/2010/main" val="40953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DC353-AC68-B990-C07B-66C7DDA13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E79AF7-0D51-263C-16F5-BAF49DE87628}"/>
              </a:ext>
            </a:extLst>
          </p:cNvPr>
          <p:cNvSpPr txBox="1">
            <a:spLocks/>
          </p:cNvSpPr>
          <p:nvPr/>
        </p:nvSpPr>
        <p:spPr>
          <a:xfrm>
            <a:off x="1006219" y="2761301"/>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To monitor and improve grant performance, SAMHSA requires the programs it funds to collect and report data on the services they provide.</a:t>
            </a:r>
          </a:p>
        </p:txBody>
      </p:sp>
      <p:sp>
        <p:nvSpPr>
          <p:cNvPr id="8" name="Flowchart: Alternate Process 7">
            <a:extLst>
              <a:ext uri="{FF2B5EF4-FFF2-40B4-BE49-F238E27FC236}">
                <a16:creationId xmlns:a16="http://schemas.microsoft.com/office/drawing/2014/main" id="{A033B5DA-B67F-1D72-994A-05765A2C9152}"/>
              </a:ext>
              <a:ext uri="{C183D7F6-B498-43B3-948B-1728B52AA6E4}">
                <adec:decorative xmlns:adec="http://schemas.microsoft.com/office/drawing/2017/decorative" val="1"/>
              </a:ext>
            </a:extLst>
          </p:cNvPr>
          <p:cNvSpPr/>
          <p:nvPr/>
        </p:nvSpPr>
        <p:spPr>
          <a:xfrm>
            <a:off x="1266095" y="4566728"/>
            <a:ext cx="7546312"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rgbClr val="A50A1F"/>
                </a:solidFill>
              </a:rPr>
              <a:t>        Learn more about performance measures on </a:t>
            </a:r>
            <a:r>
              <a:rPr lang="en-US" sz="2000" b="1">
                <a:solidFill>
                  <a:srgbClr val="A50A1F"/>
                </a:solidFill>
                <a:hlinkClick r:id="rId2">
                  <a:extLst>
                    <a:ext uri="{A12FA001-AC4F-418D-AE19-62706E023703}">
                      <ahyp:hlinkClr xmlns:ahyp="http://schemas.microsoft.com/office/drawing/2018/hyperlinkcolor" val="tx"/>
                    </a:ext>
                  </a:extLst>
                </a:hlinkClick>
              </a:rPr>
              <a:t>SAMHSA’s website</a:t>
            </a:r>
            <a:r>
              <a:rPr lang="en-US" sz="2000" b="1">
                <a:solidFill>
                  <a:srgbClr val="A50A1F"/>
                </a:solidFill>
              </a:rPr>
              <a:t>. </a:t>
            </a:r>
          </a:p>
        </p:txBody>
      </p:sp>
      <p:pic>
        <p:nvPicPr>
          <p:cNvPr id="6" name="Graphic 5" descr="Learn more about performance measures on SAMHSA's website.">
            <a:extLst>
              <a:ext uri="{FF2B5EF4-FFF2-40B4-BE49-F238E27FC236}">
                <a16:creationId xmlns:a16="http://schemas.microsoft.com/office/drawing/2014/main" id="{869C61E8-E752-2952-F433-FBCC087428D5}"/>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1583" y="4430941"/>
            <a:ext cx="827314" cy="827314"/>
          </a:xfrm>
          <a:prstGeom prst="rect">
            <a:avLst/>
          </a:prstGeom>
        </p:spPr>
      </p:pic>
    </p:spTree>
    <p:extLst>
      <p:ext uri="{BB962C8B-B14F-4D97-AF65-F5344CB8AC3E}">
        <p14:creationId xmlns:p14="http://schemas.microsoft.com/office/powerpoint/2010/main" val="217256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E3DCB-A65C-DF9D-560E-26C86431083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E83DD41-9F75-2608-D4C4-188EBE21085C}"/>
              </a:ext>
            </a:extLst>
          </p:cNvPr>
          <p:cNvSpPr txBox="1">
            <a:spLocks/>
          </p:cNvSpPr>
          <p:nvPr/>
        </p:nvSpPr>
        <p:spPr>
          <a:xfrm>
            <a:off x="685801" y="2266883"/>
            <a:ext cx="10140508" cy="355758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900" b="0"/>
              <a:t>If the client is still receiving services, check the Client Tracking Dashboard to see when the client is due for their next assessment (e.g., 6-month, annual).</a:t>
            </a:r>
          </a:p>
          <a:p>
            <a:r>
              <a:rPr lang="en-US" sz="2900" b="0"/>
              <a:t>Clients who completed the GPRA tool at intake </a:t>
            </a:r>
            <a:r>
              <a:rPr lang="en-US" sz="2900" b="0" u="sng"/>
              <a:t>do not</a:t>
            </a:r>
            <a:r>
              <a:rPr lang="en-US" sz="2900" b="0"/>
              <a:t> need to complete the client-reported SUPRT-C sections at </a:t>
            </a:r>
            <a:r>
              <a:rPr lang="en-US" sz="2900" b="0" u="sng"/>
              <a:t>any</a:t>
            </a:r>
            <a:r>
              <a:rPr lang="en-US" sz="2900" b="0"/>
              <a:t> reassessment timepoint. Only staff-reported SUPRT-A data are collected for </a:t>
            </a:r>
            <a:r>
              <a:rPr lang="en-US" sz="2900" b="0" u="sng"/>
              <a:t>GPRA clients</a:t>
            </a:r>
            <a:r>
              <a:rPr lang="en-US" sz="2900" b="0"/>
              <a:t> at reassessment.</a:t>
            </a:r>
          </a:p>
          <a:p>
            <a:r>
              <a:rPr lang="en-US" sz="2900" b="0"/>
              <a:t>When the client is ready to be discharged, complete a Record Closeout in the SUPRT Online Form.</a:t>
            </a:r>
          </a:p>
        </p:txBody>
      </p:sp>
      <p:sp>
        <p:nvSpPr>
          <p:cNvPr id="2" name="Title 1">
            <a:extLst>
              <a:ext uri="{FF2B5EF4-FFF2-40B4-BE49-F238E27FC236}">
                <a16:creationId xmlns:a16="http://schemas.microsoft.com/office/drawing/2014/main" id="{6E54390D-BAD8-AEE0-A728-860E02F877B9}"/>
              </a:ext>
            </a:extLst>
          </p:cNvPr>
          <p:cNvSpPr txBox="1">
            <a:spLocks/>
          </p:cNvSpPr>
          <p:nvPr/>
        </p:nvSpPr>
        <p:spPr>
          <a:xfrm>
            <a:off x="685801" y="950895"/>
            <a:ext cx="1102995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What if my client was enrolled using the GPRA?</a:t>
            </a:r>
          </a:p>
        </p:txBody>
      </p:sp>
    </p:spTree>
    <p:extLst>
      <p:ext uri="{BB962C8B-B14F-4D97-AF65-F5344CB8AC3E}">
        <p14:creationId xmlns:p14="http://schemas.microsoft.com/office/powerpoint/2010/main" val="40547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D10DB-C60C-A483-C176-EB619A2EE66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1565F0-3935-7337-3023-834BC7CCAEB6}"/>
              </a:ext>
            </a:extLst>
          </p:cNvPr>
          <p:cNvSpPr txBox="1">
            <a:spLocks/>
          </p:cNvSpPr>
          <p:nvPr/>
        </p:nvSpPr>
        <p:spPr>
          <a:xfrm>
            <a:off x="1074681" y="3577100"/>
            <a:ext cx="9940159" cy="2798895"/>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Clients who complete the SUPRT-C at 6-month reassessment or annual assessment are eligible to receive 1 gift card or voucher per completed assessment, with a maximum cash value of $30/completed assessment.</a:t>
            </a:r>
          </a:p>
          <a:p>
            <a:r>
              <a:rPr lang="en-US" sz="2800" b="0"/>
              <a:t>Talk to your grant contact or supervisor if you have any questions about your site’s incentive policy.</a:t>
            </a:r>
          </a:p>
          <a:p>
            <a:pPr marL="0" indent="0">
              <a:buNone/>
            </a:pPr>
            <a:endParaRPr lang="en-US" sz="3200"/>
          </a:p>
        </p:txBody>
      </p:sp>
      <p:sp>
        <p:nvSpPr>
          <p:cNvPr id="2" name="Title 1">
            <a:extLst>
              <a:ext uri="{FF2B5EF4-FFF2-40B4-BE49-F238E27FC236}">
                <a16:creationId xmlns:a16="http://schemas.microsoft.com/office/drawing/2014/main" id="{CDB2E44C-52FD-3F3F-5DE5-DAB6B831987A}"/>
              </a:ext>
            </a:extLst>
          </p:cNvPr>
          <p:cNvSpPr txBox="1">
            <a:spLocks/>
          </p:cNvSpPr>
          <p:nvPr/>
        </p:nvSpPr>
        <p:spPr>
          <a:xfrm>
            <a:off x="1066800" y="1721434"/>
            <a:ext cx="9885218"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Do clients receive incentives for completing the SUPRT?</a:t>
            </a:r>
          </a:p>
        </p:txBody>
      </p:sp>
    </p:spTree>
    <p:extLst>
      <p:ext uri="{BB962C8B-B14F-4D97-AF65-F5344CB8AC3E}">
        <p14:creationId xmlns:p14="http://schemas.microsoft.com/office/powerpoint/2010/main" val="65210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90FC3-7953-06AC-56CD-487AD7B20D9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B013FD-BA79-22DE-C698-FF080E714816}"/>
              </a:ext>
            </a:extLst>
          </p:cNvPr>
          <p:cNvSpPr txBox="1">
            <a:spLocks/>
          </p:cNvSpPr>
          <p:nvPr/>
        </p:nvSpPr>
        <p:spPr>
          <a:xfrm>
            <a:off x="1125920" y="2947836"/>
            <a:ext cx="10053357" cy="2798895"/>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A new set of SUPRT assessments are required (baseline, record closeout, and reassessment/annual assessment </a:t>
            </a:r>
            <a:r>
              <a:rPr lang="en-US" sz="2800" b="0" i="1"/>
              <a:t>if the client is still in care at those timepoints</a:t>
            </a:r>
            <a:r>
              <a:rPr lang="en-US" sz="2800" b="0"/>
              <a:t>) for this client’s new episode of care, </a:t>
            </a:r>
            <a:r>
              <a:rPr lang="en-US" sz="2800" b="0" u="sng"/>
              <a:t>using the same client ID that was used on the original assessments.</a:t>
            </a:r>
          </a:p>
          <a:p>
            <a:r>
              <a:rPr lang="en-US" sz="2800" b="0"/>
              <a:t>Email the PRG Help Desk to let PRG know that the client is re-enrolling in services. PRG will contact you within 2 business days to let you know when you can enter a new baseline SUPRT for this client into the online SUPRT form.</a:t>
            </a:r>
          </a:p>
        </p:txBody>
      </p:sp>
      <p:sp>
        <p:nvSpPr>
          <p:cNvPr id="2" name="Title 1">
            <a:extLst>
              <a:ext uri="{FF2B5EF4-FFF2-40B4-BE49-F238E27FC236}">
                <a16:creationId xmlns:a16="http://schemas.microsoft.com/office/drawing/2014/main" id="{23CE05D3-C68F-27BD-8767-1FD2FB25A201}"/>
              </a:ext>
            </a:extLst>
          </p:cNvPr>
          <p:cNvSpPr txBox="1">
            <a:spLocks/>
          </p:cNvSpPr>
          <p:nvPr/>
        </p:nvSpPr>
        <p:spPr>
          <a:xfrm>
            <a:off x="1037304" y="1229821"/>
            <a:ext cx="9885218"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What if a client was previously discharged and re-enrolls in services?</a:t>
            </a:r>
          </a:p>
        </p:txBody>
      </p:sp>
    </p:spTree>
    <p:extLst>
      <p:ext uri="{BB962C8B-B14F-4D97-AF65-F5344CB8AC3E}">
        <p14:creationId xmlns:p14="http://schemas.microsoft.com/office/powerpoint/2010/main" val="82589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F2CAA3-FA0C-7236-8A68-2E0337D04183}"/>
              </a:ext>
            </a:extLst>
          </p:cNvPr>
          <p:cNvSpPr txBox="1">
            <a:spLocks/>
          </p:cNvSpPr>
          <p:nvPr/>
        </p:nvSpPr>
        <p:spPr>
          <a:xfrm>
            <a:off x="786581" y="1187664"/>
            <a:ext cx="6046839" cy="45719"/>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Who are we?</a:t>
            </a:r>
          </a:p>
        </p:txBody>
      </p:sp>
      <p:sp>
        <p:nvSpPr>
          <p:cNvPr id="7" name="Text Placeholder 2">
            <a:extLst>
              <a:ext uri="{FF2B5EF4-FFF2-40B4-BE49-F238E27FC236}">
                <a16:creationId xmlns:a16="http://schemas.microsoft.com/office/drawing/2014/main" id="{3CD5AC6D-1B6A-B053-7748-3A3AD1E96C90}"/>
              </a:ext>
            </a:extLst>
          </p:cNvPr>
          <p:cNvSpPr txBox="1">
            <a:spLocks/>
          </p:cNvSpPr>
          <p:nvPr/>
        </p:nvSpPr>
        <p:spPr>
          <a:xfrm>
            <a:off x="875072" y="1701065"/>
            <a:ext cx="4827638" cy="99866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The Policy &amp; Research Group (PRG)</a:t>
            </a:r>
          </a:p>
          <a:p>
            <a:r>
              <a:rPr lang="en-US" sz="3200"/>
              <a:t>A private research and evaluation firm</a:t>
            </a:r>
          </a:p>
          <a:p>
            <a:r>
              <a:rPr lang="en-US" sz="3200"/>
              <a:t>Your organization contracted with us to create a web-based system for grant-required data collection and reporting. </a:t>
            </a:r>
          </a:p>
          <a:p>
            <a:endParaRPr lang="en-US" sz="3200"/>
          </a:p>
        </p:txBody>
      </p:sp>
      <p:sp>
        <p:nvSpPr>
          <p:cNvPr id="5" name="Text Placeholder 2">
            <a:extLst>
              <a:ext uri="{FF2B5EF4-FFF2-40B4-BE49-F238E27FC236}">
                <a16:creationId xmlns:a16="http://schemas.microsoft.com/office/drawing/2014/main" id="{A03C9704-5E4B-F386-A5F8-DEC8CFCFB885}"/>
              </a:ext>
            </a:extLst>
          </p:cNvPr>
          <p:cNvSpPr txBox="1">
            <a:spLocks/>
          </p:cNvSpPr>
          <p:nvPr/>
        </p:nvSpPr>
        <p:spPr>
          <a:xfrm>
            <a:off x="6440701" y="2595716"/>
            <a:ext cx="4915557" cy="285873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3200"/>
          </a:p>
          <a:p>
            <a:pPr marL="0" indent="0">
              <a:buNone/>
            </a:pPr>
            <a:endParaRPr lang="en-US" sz="3200"/>
          </a:p>
        </p:txBody>
      </p:sp>
      <p:sp>
        <p:nvSpPr>
          <p:cNvPr id="12" name="Rectangle 11">
            <a:extLst>
              <a:ext uri="{FF2B5EF4-FFF2-40B4-BE49-F238E27FC236}">
                <a16:creationId xmlns:a16="http://schemas.microsoft.com/office/drawing/2014/main" id="{DE493DB5-2B70-ECFC-49CF-BFDFD28DCF64}"/>
              </a:ext>
              <a:ext uri="{C183D7F6-B498-43B3-948B-1728B52AA6E4}">
                <adec:decorative xmlns:adec="http://schemas.microsoft.com/office/drawing/2017/decorative" val="1"/>
              </a:ext>
            </a:extLst>
          </p:cNvPr>
          <p:cNvSpPr/>
          <p:nvPr/>
        </p:nvSpPr>
        <p:spPr>
          <a:xfrm>
            <a:off x="6331974" y="0"/>
            <a:ext cx="61722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23611FA-2FB4-A9C9-9CBB-8B4508FBA92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95825" y="2094272"/>
            <a:ext cx="4322307" cy="2345746"/>
          </a:xfrm>
          <a:prstGeom prst="rect">
            <a:avLst/>
          </a:prstGeom>
        </p:spPr>
      </p:pic>
      <p:grpSp>
        <p:nvGrpSpPr>
          <p:cNvPr id="10" name="Group 9" descr="Learn more on our website: www.policyandresearch.com">
            <a:extLst>
              <a:ext uri="{FF2B5EF4-FFF2-40B4-BE49-F238E27FC236}">
                <a16:creationId xmlns:a16="http://schemas.microsoft.com/office/drawing/2014/main" id="{ED1E91F8-855F-453F-EC7F-668F4C78C6F2}"/>
              </a:ext>
              <a:ext uri="{C183D7F6-B498-43B3-948B-1728B52AA6E4}">
                <adec:decorative xmlns:adec="http://schemas.microsoft.com/office/drawing/2017/decorative" val="0"/>
              </a:ext>
            </a:extLst>
          </p:cNvPr>
          <p:cNvGrpSpPr/>
          <p:nvPr/>
        </p:nvGrpSpPr>
        <p:grpSpPr>
          <a:xfrm>
            <a:off x="7393859" y="4751516"/>
            <a:ext cx="3903708" cy="827314"/>
            <a:chOff x="1021583" y="5418080"/>
            <a:chExt cx="3903708" cy="827314"/>
          </a:xfrm>
        </p:grpSpPr>
        <p:sp>
          <p:nvSpPr>
            <p:cNvPr id="6" name="Flowchart: Alternate Process 5">
              <a:extLst>
                <a:ext uri="{FF2B5EF4-FFF2-40B4-BE49-F238E27FC236}">
                  <a16:creationId xmlns:a16="http://schemas.microsoft.com/office/drawing/2014/main" id="{F954F9C5-8B8B-5399-716F-8C6956315E87}"/>
                </a:ext>
              </a:extLst>
            </p:cNvPr>
            <p:cNvSpPr/>
            <p:nvPr/>
          </p:nvSpPr>
          <p:spPr>
            <a:xfrm>
              <a:off x="1266095" y="5553867"/>
              <a:ext cx="3659196" cy="579480"/>
            </a:xfrm>
            <a:prstGeom prst="flowChartAlternateProcess">
              <a:avLst/>
            </a:prstGeom>
            <a:solidFill>
              <a:schemeClr val="bg1">
                <a:lumMod val="95000"/>
              </a:schemeClr>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rgbClr val="A50A1F"/>
                  </a:solidFill>
                </a:rPr>
                <a:t>        Learn more on our </a:t>
              </a:r>
              <a:r>
                <a:rPr lang="en-US" sz="2000" b="1">
                  <a:solidFill>
                    <a:srgbClr val="A50A1F"/>
                  </a:solidFill>
                  <a:hlinkClick r:id="rId3">
                    <a:extLst>
                      <a:ext uri="{A12FA001-AC4F-418D-AE19-62706E023703}">
                        <ahyp:hlinkClr xmlns:ahyp="http://schemas.microsoft.com/office/drawing/2018/hyperlinkcolor" val="tx"/>
                      </a:ext>
                    </a:extLst>
                  </a:hlinkClick>
                </a:rPr>
                <a:t>website</a:t>
              </a:r>
              <a:r>
                <a:rPr lang="en-US" sz="2000" b="1">
                  <a:solidFill>
                    <a:srgbClr val="A50A1F"/>
                  </a:solidFill>
                </a:rPr>
                <a:t>. </a:t>
              </a:r>
            </a:p>
          </p:txBody>
        </p:sp>
        <p:pic>
          <p:nvPicPr>
            <p:cNvPr id="8" name="Graphic 7" descr="Information with solid fill">
              <a:extLst>
                <a:ext uri="{FF2B5EF4-FFF2-40B4-BE49-F238E27FC236}">
                  <a16:creationId xmlns:a16="http://schemas.microsoft.com/office/drawing/2014/main" id="{23E8BF2E-F5D1-48DB-8AC7-A75024318D1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1583" y="5418080"/>
              <a:ext cx="827314" cy="827314"/>
            </a:xfrm>
            <a:prstGeom prst="rect">
              <a:avLst/>
            </a:prstGeom>
          </p:spPr>
        </p:pic>
      </p:grpSp>
    </p:spTree>
    <p:extLst>
      <p:ext uri="{BB962C8B-B14F-4D97-AF65-F5344CB8AC3E}">
        <p14:creationId xmlns:p14="http://schemas.microsoft.com/office/powerpoint/2010/main" val="19178084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7EF89-D45C-A16F-EDC1-60789146DB7D}"/>
            </a:ext>
          </a:extLst>
        </p:cNvPr>
        <p:cNvGrpSpPr/>
        <p:nvPr/>
      </p:nvGrpSpPr>
      <p:grpSpPr>
        <a:xfrm>
          <a:off x="0" y="0"/>
          <a:ext cx="0" cy="0"/>
          <a:chOff x="0" y="0"/>
          <a:chExt cx="0" cy="0"/>
        </a:xfrm>
      </p:grpSpPr>
      <p:grpSp>
        <p:nvGrpSpPr>
          <p:cNvPr id="6" name="Group 5" descr="Grant-required data collection">
            <a:extLst>
              <a:ext uri="{FF2B5EF4-FFF2-40B4-BE49-F238E27FC236}">
                <a16:creationId xmlns:a16="http://schemas.microsoft.com/office/drawing/2014/main" id="{A976AC31-70DE-6C71-6309-3D834AE8F751}"/>
              </a:ext>
            </a:extLst>
          </p:cNvPr>
          <p:cNvGrpSpPr/>
          <p:nvPr/>
        </p:nvGrpSpPr>
        <p:grpSpPr>
          <a:xfrm>
            <a:off x="1219199" y="342900"/>
            <a:ext cx="10060878" cy="4343400"/>
            <a:chOff x="1219199" y="342900"/>
            <a:chExt cx="10060878" cy="4343400"/>
          </a:xfrm>
        </p:grpSpPr>
        <p:sp>
          <p:nvSpPr>
            <p:cNvPr id="4" name="Title 1">
              <a:extLst>
                <a:ext uri="{FF2B5EF4-FFF2-40B4-BE49-F238E27FC236}">
                  <a16:creationId xmlns:a16="http://schemas.microsoft.com/office/drawing/2014/main" id="{571E6FB9-1E8D-68B5-A750-06F48DD634A9}"/>
                </a:ext>
              </a:extLst>
            </p:cNvPr>
            <p:cNvSpPr txBox="1">
              <a:spLocks/>
            </p:cNvSpPr>
            <p:nvPr/>
          </p:nvSpPr>
          <p:spPr>
            <a:xfrm>
              <a:off x="1219199" y="2514600"/>
              <a:ext cx="7315200" cy="3810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Grant-required data collection: </a:t>
              </a:r>
            </a:p>
          </p:txBody>
        </p:sp>
        <p:pic>
          <p:nvPicPr>
            <p:cNvPr id="3" name="Picture 2" descr="A blue checklist with a magnifying glass&#10;&#10;AI-generated content may be incorrect.">
              <a:extLst>
                <a:ext uri="{FF2B5EF4-FFF2-40B4-BE49-F238E27FC236}">
                  <a16:creationId xmlns:a16="http://schemas.microsoft.com/office/drawing/2014/main" id="{AAFEB51A-1D0D-025E-7B5F-BDC9FF125979}"/>
                </a:ext>
              </a:extLst>
            </p:cNvPr>
            <p:cNvPicPr>
              <a:picLocks noChangeAspect="1"/>
            </p:cNvPicPr>
            <p:nvPr/>
          </p:nvPicPr>
          <p:blipFill>
            <a:blip r:embed="rId2"/>
            <a:stretch>
              <a:fillRect/>
            </a:stretch>
          </p:blipFill>
          <p:spPr>
            <a:xfrm>
              <a:off x="7924800" y="342900"/>
              <a:ext cx="3355277" cy="4343400"/>
            </a:xfrm>
            <a:prstGeom prst="rect">
              <a:avLst/>
            </a:prstGeom>
          </p:spPr>
        </p:pic>
      </p:grpSp>
      <p:sp>
        <p:nvSpPr>
          <p:cNvPr id="5" name="Text Placeholder 2">
            <a:extLst>
              <a:ext uri="{FF2B5EF4-FFF2-40B4-BE49-F238E27FC236}">
                <a16:creationId xmlns:a16="http://schemas.microsoft.com/office/drawing/2014/main" id="{22B4400A-4989-1017-6708-E7A09E6D3838}"/>
              </a:ext>
            </a:extLst>
          </p:cNvPr>
          <p:cNvSpPr txBox="1">
            <a:spLocks/>
          </p:cNvSpPr>
          <p:nvPr/>
        </p:nvSpPr>
        <p:spPr>
          <a:xfrm>
            <a:off x="1257299" y="3813464"/>
            <a:ext cx="9677401" cy="15240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800" b="0"/>
              <a:t>BEFORE</a:t>
            </a:r>
            <a:r>
              <a:rPr lang="en-US" sz="4400" b="0"/>
              <a:t> October 1, 2025, grant-required client data were collected by grantees using the GPRA or NOMs tools. </a:t>
            </a:r>
            <a:endParaRPr lang="en-US" sz="4400" b="0">
              <a:solidFill>
                <a:srgbClr val="FFFFFF"/>
              </a:solidFill>
            </a:endParaRPr>
          </a:p>
        </p:txBody>
      </p:sp>
    </p:spTree>
    <p:extLst>
      <p:ext uri="{BB962C8B-B14F-4D97-AF65-F5344CB8AC3E}">
        <p14:creationId xmlns:p14="http://schemas.microsoft.com/office/powerpoint/2010/main" val="3493315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6DD6-F9C5-6495-53E0-EDE24DD1FBB0}"/>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4F5C1DDB-999F-182A-8160-B8EEAFE20579}"/>
              </a:ext>
            </a:extLst>
          </p:cNvPr>
          <p:cNvSpPr txBox="1">
            <a:spLocks/>
          </p:cNvSpPr>
          <p:nvPr/>
        </p:nvSpPr>
        <p:spPr>
          <a:xfrm>
            <a:off x="1714500" y="304800"/>
            <a:ext cx="9067800" cy="1981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3200">
              <a:solidFill>
                <a:srgbClr val="FFFFFF"/>
              </a:solidFill>
            </a:endParaRPr>
          </a:p>
          <a:p>
            <a:pPr marL="0" indent="0">
              <a:buNone/>
            </a:pPr>
            <a:r>
              <a:rPr lang="en-US" sz="4400" b="0">
                <a:solidFill>
                  <a:srgbClr val="FFFFFF"/>
                </a:solidFill>
              </a:rPr>
              <a:t>NOW SAMHSA is requiring client data to be collected using the </a:t>
            </a:r>
          </a:p>
        </p:txBody>
      </p:sp>
      <p:sp>
        <p:nvSpPr>
          <p:cNvPr id="19" name="TextBox 18">
            <a:extLst>
              <a:ext uri="{FF2B5EF4-FFF2-40B4-BE49-F238E27FC236}">
                <a16:creationId xmlns:a16="http://schemas.microsoft.com/office/drawing/2014/main" id="{38C6FD18-2DDA-6D2D-2079-6FA6BD6D89D7}"/>
              </a:ext>
            </a:extLst>
          </p:cNvPr>
          <p:cNvSpPr txBox="1"/>
          <p:nvPr/>
        </p:nvSpPr>
        <p:spPr>
          <a:xfrm>
            <a:off x="7543800" y="1371600"/>
            <a:ext cx="6097554" cy="1323439"/>
          </a:xfrm>
          <a:prstGeom prst="rect">
            <a:avLst/>
          </a:prstGeom>
          <a:noFill/>
        </p:spPr>
        <p:txBody>
          <a:bodyPr wrap="square">
            <a:spAutoFit/>
          </a:bodyPr>
          <a:lstStyle/>
          <a:p>
            <a:r>
              <a:rPr lang="en-US" sz="8000" b="1">
                <a:solidFill>
                  <a:schemeClr val="bg1"/>
                </a:solidFill>
              </a:rPr>
              <a:t>SUPRT</a:t>
            </a:r>
          </a:p>
        </p:txBody>
      </p:sp>
      <p:sp>
        <p:nvSpPr>
          <p:cNvPr id="9" name="TextBox 8">
            <a:extLst>
              <a:ext uri="{FF2B5EF4-FFF2-40B4-BE49-F238E27FC236}">
                <a16:creationId xmlns:a16="http://schemas.microsoft.com/office/drawing/2014/main" id="{B0200F15-0C50-900D-BA54-6F09F0DD12AC}"/>
              </a:ext>
            </a:extLst>
          </p:cNvPr>
          <p:cNvSpPr txBox="1"/>
          <p:nvPr/>
        </p:nvSpPr>
        <p:spPr>
          <a:xfrm>
            <a:off x="4658032" y="2755490"/>
            <a:ext cx="2499049" cy="32316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52055"/>
                </a:solidFill>
                <a:effectLst/>
                <a:uLnTx/>
                <a:uFillTx/>
                <a:latin typeface="Calibri" panose="020F0502020204030204"/>
                <a:ea typeface="+mn-ea"/>
                <a:cs typeface="+mn-cs"/>
              </a:rPr>
              <a:t>S</a:t>
            </a:r>
            <a:r>
              <a:rPr kumimoji="0" lang="en-US" sz="3200" b="0" i="0" u="none" strike="noStrike" kern="1200" cap="none" spc="0" normalizeH="0" baseline="0" noProof="0">
                <a:ln>
                  <a:noFill/>
                </a:ln>
                <a:solidFill>
                  <a:srgbClr val="252055"/>
                </a:solidFill>
                <a:effectLst/>
                <a:uLnTx/>
                <a:uFillTx/>
                <a:latin typeface="Calibri" panose="020F0502020204030204"/>
                <a:ea typeface="+mn-ea"/>
                <a:cs typeface="+mn-cs"/>
              </a:rPr>
              <a:t>AMHSA’s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52055"/>
                </a:solidFill>
                <a:effectLst/>
                <a:uLnTx/>
                <a:uFillTx/>
                <a:latin typeface="Calibri" panose="020F0502020204030204"/>
                <a:ea typeface="+mn-ea"/>
                <a:cs typeface="+mn-cs"/>
              </a:rPr>
              <a:t>U</a:t>
            </a:r>
            <a:r>
              <a:rPr kumimoji="0" lang="en-US" sz="3200" b="0" i="0" u="none" strike="noStrike" kern="1200" cap="none" spc="0" normalizeH="0" baseline="0" noProof="0">
                <a:ln>
                  <a:noFill/>
                </a:ln>
                <a:solidFill>
                  <a:srgbClr val="252055"/>
                </a:solidFill>
                <a:effectLst/>
                <a:uLnTx/>
                <a:uFillTx/>
                <a:latin typeface="Calibri" panose="020F0502020204030204"/>
                <a:ea typeface="+mn-ea"/>
                <a:cs typeface="+mn-cs"/>
              </a:rPr>
              <a:t>nified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52055"/>
                </a:solidFill>
                <a:effectLst/>
                <a:uLnTx/>
                <a:uFillTx/>
                <a:latin typeface="Calibri" panose="020F0502020204030204"/>
                <a:ea typeface="+mn-ea"/>
                <a:cs typeface="+mn-cs"/>
              </a:rPr>
              <a:t>P</a:t>
            </a:r>
            <a:r>
              <a:rPr kumimoji="0" lang="en-US" sz="3200" b="0" i="0" u="none" strike="noStrike" kern="1200" cap="none" spc="0" normalizeH="0" baseline="0" noProof="0">
                <a:ln>
                  <a:noFill/>
                </a:ln>
                <a:solidFill>
                  <a:srgbClr val="252055"/>
                </a:solidFill>
                <a:effectLst/>
                <a:uLnTx/>
                <a:uFillTx/>
                <a:latin typeface="Calibri" panose="020F0502020204030204"/>
                <a:ea typeface="+mn-ea"/>
                <a:cs typeface="+mn-cs"/>
              </a:rPr>
              <a:t>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52055"/>
                </a:solidFill>
                <a:effectLst/>
                <a:uLnTx/>
                <a:uFillTx/>
                <a:latin typeface="Calibri" panose="020F0502020204030204"/>
                <a:ea typeface="+mn-ea"/>
                <a:cs typeface="+mn-cs"/>
              </a:rPr>
              <a:t>R</a:t>
            </a:r>
            <a:r>
              <a:rPr kumimoji="0" lang="en-US" sz="3200" b="0" i="0" u="none" strike="noStrike" kern="1200" cap="none" spc="0" normalizeH="0" baseline="0" noProof="0">
                <a:ln>
                  <a:noFill/>
                </a:ln>
                <a:solidFill>
                  <a:srgbClr val="252055"/>
                </a:solidFill>
                <a:effectLst/>
                <a:uLnTx/>
                <a:uFillTx/>
                <a:latin typeface="Calibri" panose="020F0502020204030204"/>
                <a:ea typeface="+mn-ea"/>
                <a:cs typeface="+mn-cs"/>
              </a:rPr>
              <a:t>eporting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52055"/>
                </a:solidFill>
                <a:effectLst/>
                <a:uLnTx/>
                <a:uFillTx/>
                <a:latin typeface="Calibri" panose="020F0502020204030204"/>
                <a:ea typeface="+mn-ea"/>
                <a:cs typeface="+mn-cs"/>
              </a:rPr>
              <a:t>T</a:t>
            </a:r>
            <a:r>
              <a:rPr kumimoji="0" lang="en-US" sz="3200" b="0" i="0" u="none" strike="noStrike" kern="1200" cap="none" spc="0" normalizeH="0" baseline="0" noProof="0">
                <a:ln>
                  <a:noFill/>
                </a:ln>
                <a:solidFill>
                  <a:srgbClr val="252055"/>
                </a:solidFill>
                <a:effectLst/>
                <a:uLnTx/>
                <a:uFillTx/>
                <a:latin typeface="Calibri" panose="020F0502020204030204"/>
                <a:ea typeface="+mn-ea"/>
                <a:cs typeface="+mn-cs"/>
              </a:rPr>
              <a:t>ool</a:t>
            </a:r>
          </a:p>
        </p:txBody>
      </p:sp>
    </p:spTree>
    <p:extLst>
      <p:ext uri="{BB962C8B-B14F-4D97-AF65-F5344CB8AC3E}">
        <p14:creationId xmlns:p14="http://schemas.microsoft.com/office/powerpoint/2010/main" val="253904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500"/>
                                        <p:tgtEl>
                                          <p:spTgt spid="9">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Lst>
  </p:timing>
</p:sld>
</file>

<file path=ppt/theme/theme1.xml><?xml version="1.0" encoding="utf-8"?>
<a:theme xmlns:a="http://schemas.openxmlformats.org/drawingml/2006/main" name="Blue PRG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b="1" dirty="0">
            <a:solidFill>
              <a:schemeClr val="bg1"/>
            </a:solidFill>
          </a:defRPr>
        </a:defPPr>
      </a:lstStyle>
    </a:txDef>
  </a:objectDefaults>
  <a:extraClrSchemeLst/>
  <a:extLst>
    <a:ext uri="{05A4C25C-085E-4340-85A3-A5531E510DB2}">
      <thm15:themeFamily xmlns:thm15="http://schemas.microsoft.com/office/thememl/2012/main" name="PowerPoint_Template_v2_24Aug22" id="{80CE1B6B-3F22-4444-803A-6CAF76AEBE09}" vid="{AA98EEF6-EB4B-4896-B5C2-D991F9F78B5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78D14561346246834324897D5DD559" ma:contentTypeVersion="10" ma:contentTypeDescription="Create a new document." ma:contentTypeScope="" ma:versionID="33536c4c084063dcc21614e4ef7bb1d9">
  <xsd:schema xmlns:xsd="http://www.w3.org/2001/XMLSchema" xmlns:xs="http://www.w3.org/2001/XMLSchema" xmlns:p="http://schemas.microsoft.com/office/2006/metadata/properties" xmlns:ns2="7dac6f42-d5c7-44e7-9346-b1469d924cca" xmlns:ns3="e70bd7d5-ede8-49ad-8840-ff6b243b25c4" targetNamespace="http://schemas.microsoft.com/office/2006/metadata/properties" ma:root="true" ma:fieldsID="c493dd8c0c8c5c5ade7352ba62f5e59a" ns2:_="" ns3:_="">
    <xsd:import namespace="7dac6f42-d5c7-44e7-9346-b1469d924cca"/>
    <xsd:import namespace="e70bd7d5-ede8-49ad-8840-ff6b243b25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ac6f42-d5c7-44e7-9346-b1469d924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b7469b-c1a6-480a-9ef0-d43a2c2f4d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0bd7d5-ede8-49ad-8840-ff6b243b25c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912a2f4-922e-43d2-8836-c170ed6fff12}" ma:internalName="TaxCatchAll" ma:showField="CatchAllData" ma:web="e70bd7d5-ede8-49ad-8840-ff6b243b25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70bd7d5-ede8-49ad-8840-ff6b243b25c4" xsi:nil="true"/>
    <lcf76f155ced4ddcb4097134ff3c332f xmlns="7dac6f42-d5c7-44e7-9346-b1469d924cc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4DCF99-2304-44EA-A32A-474CE46E0D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ac6f42-d5c7-44e7-9346-b1469d924cca"/>
    <ds:schemaRef ds:uri="e70bd7d5-ede8-49ad-8840-ff6b243b25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E00BFB-4F8D-438E-ABAD-A77612C90636}">
  <ds:schemaRefs>
    <ds:schemaRef ds:uri="05c56e42-c334-4c61-ad33-c58b58569a9a"/>
    <ds:schemaRef ds:uri="7f0bb2c4-ef1c-4eec-b856-5387a45dbc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70bd7d5-ede8-49ad-8840-ff6b243b25c4"/>
    <ds:schemaRef ds:uri="7dac6f42-d5c7-44e7-9346-b1469d924cca"/>
  </ds:schemaRefs>
</ds:datastoreItem>
</file>

<file path=customXml/itemProps3.xml><?xml version="1.0" encoding="utf-8"?>
<ds:datastoreItem xmlns:ds="http://schemas.openxmlformats.org/officeDocument/2006/customXml" ds:itemID="{B01D0774-A6D3-4A8A-B363-4A49A77415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PowerPoint_Template_v2_24Aug22</Template>
  <TotalTime>0</TotalTime>
  <Words>2842</Words>
  <Application>Microsoft Office PowerPoint</Application>
  <PresentationFormat>Widescreen</PresentationFormat>
  <Paragraphs>293</Paragraphs>
  <Slides>62</Slides>
  <Notes>3</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Calibri</vt:lpstr>
      <vt:lpstr>Pe-icon-7-stroke</vt:lpstr>
      <vt:lpstr>Karla</vt:lpstr>
      <vt:lpstr>Wingdings</vt:lpstr>
      <vt:lpstr>Arial</vt:lpstr>
      <vt:lpstr>Kozuka Mincho Pro B</vt:lpstr>
      <vt:lpstr>Century Gothic</vt:lpstr>
      <vt:lpstr>Blue PRG Master</vt:lpstr>
      <vt:lpstr>PowerPoint Presentation</vt:lpstr>
      <vt:lpstr>Learning Objectives</vt:lpstr>
      <vt:lpstr>Training  Overview</vt:lpstr>
      <vt:lpstr>Part 1: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2: SUPRT Materials and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Watch to learn more about SUPRT confirmation emails  (1 min):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4: Frequently Asked Questions</vt:lpstr>
      <vt:lpstr>Frequently Asked Questions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Carolyn Kelly</dc:creator>
  <cp:lastModifiedBy>Teresa Smith</cp:lastModifiedBy>
  <cp:revision>2</cp:revision>
  <dcterms:created xsi:type="dcterms:W3CDTF">2025-10-14T19:51:40Z</dcterms:created>
  <dcterms:modified xsi:type="dcterms:W3CDTF">2026-05-21T17:44:08Z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0x0101006078D14561346246834324897D5DD559</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