
<file path=[Content_Types].xml><?xml version="1.0" encoding="utf-8"?>
<Types xmlns="http://schemas.openxmlformats.org/package/2006/content-types">
  <Default Extension="emf" ContentType="image/x-emf"/>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48_3939AABF.xml" ContentType="application/vnd.ms-powerpoint.comments+xml"/>
  <Override PartName="/ppt/notesSlides/notesSlide23.xml" ContentType="application/vnd.openxmlformats-officedocument.presentationml.notesSlide+xml"/>
  <Override PartName="/ppt/comments/modernComment_35E_11561502.xml" ContentType="application/vnd.ms-powerpoint.comments+xml"/>
  <Override PartName="/ppt/comments/modernComment_349_F164E842.xml" ContentType="application/vnd.ms-powerpoint.comments+xml"/>
  <Override PartName="/ppt/comments/modernComment_366_66BDF0CD.xml" ContentType="application/vnd.ms-powerpoint.comments+xml"/>
  <Override PartName="/ppt/notesSlides/notesSlide24.xml" ContentType="application/vnd.openxmlformats-officedocument.presentationml.notesSlide+xml"/>
  <Override PartName="/ppt/comments/modernComment_351_9D1EE697.xml" ContentType="application/vnd.ms-powerpoint.comments+xml"/>
  <Override PartName="/ppt/comments/modernComment_350_A0D55D3F.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700" r:id="rId4"/>
  </p:sldMasterIdLst>
  <p:notesMasterIdLst>
    <p:notesMasterId r:id="rId98"/>
  </p:notesMasterIdLst>
  <p:handoutMasterIdLst>
    <p:handoutMasterId r:id="rId99"/>
  </p:handoutMasterIdLst>
  <p:sldIdLst>
    <p:sldId id="286" r:id="rId5"/>
    <p:sldId id="855" r:id="rId6"/>
    <p:sldId id="874" r:id="rId7"/>
    <p:sldId id="283" r:id="rId8"/>
    <p:sldId id="924" r:id="rId9"/>
    <p:sldId id="279" r:id="rId10"/>
    <p:sldId id="294" r:id="rId11"/>
    <p:sldId id="831" r:id="rId12"/>
    <p:sldId id="832" r:id="rId13"/>
    <p:sldId id="295" r:id="rId14"/>
    <p:sldId id="297" r:id="rId15"/>
    <p:sldId id="284" r:id="rId16"/>
    <p:sldId id="296" r:id="rId17"/>
    <p:sldId id="955" r:id="rId18"/>
    <p:sldId id="957" r:id="rId19"/>
    <p:sldId id="946" r:id="rId20"/>
    <p:sldId id="959" r:id="rId21"/>
    <p:sldId id="958" r:id="rId22"/>
    <p:sldId id="881" r:id="rId23"/>
    <p:sldId id="882" r:id="rId24"/>
    <p:sldId id="883" r:id="rId25"/>
    <p:sldId id="884" r:id="rId26"/>
    <p:sldId id="885" r:id="rId27"/>
    <p:sldId id="886" r:id="rId28"/>
    <p:sldId id="920" r:id="rId29"/>
    <p:sldId id="934" r:id="rId30"/>
    <p:sldId id="334" r:id="rId31"/>
    <p:sldId id="896" r:id="rId32"/>
    <p:sldId id="897" r:id="rId33"/>
    <p:sldId id="899" r:id="rId34"/>
    <p:sldId id="933" r:id="rId35"/>
    <p:sldId id="935" r:id="rId36"/>
    <p:sldId id="936" r:id="rId37"/>
    <p:sldId id="300" r:id="rId38"/>
    <p:sldId id="343" r:id="rId39"/>
    <p:sldId id="345" r:id="rId40"/>
    <p:sldId id="347" r:id="rId41"/>
    <p:sldId id="318" r:id="rId42"/>
    <p:sldId id="301" r:id="rId43"/>
    <p:sldId id="302" r:id="rId44"/>
    <p:sldId id="827" r:id="rId45"/>
    <p:sldId id="901" r:id="rId46"/>
    <p:sldId id="311" r:id="rId47"/>
    <p:sldId id="960" r:id="rId48"/>
    <p:sldId id="888" r:id="rId49"/>
    <p:sldId id="937" r:id="rId50"/>
    <p:sldId id="945" r:id="rId51"/>
    <p:sldId id="280" r:id="rId52"/>
    <p:sldId id="319" r:id="rId53"/>
    <p:sldId id="325" r:id="rId54"/>
    <p:sldId id="861" r:id="rId55"/>
    <p:sldId id="326" r:id="rId56"/>
    <p:sldId id="328" r:id="rId57"/>
    <p:sldId id="951" r:id="rId58"/>
    <p:sldId id="862" r:id="rId59"/>
    <p:sldId id="828" r:id="rId60"/>
    <p:sldId id="851" r:id="rId61"/>
    <p:sldId id="852" r:id="rId62"/>
    <p:sldId id="837" r:id="rId63"/>
    <p:sldId id="839" r:id="rId64"/>
    <p:sldId id="860" r:id="rId65"/>
    <p:sldId id="838" r:id="rId66"/>
    <p:sldId id="869" r:id="rId67"/>
    <p:sldId id="841" r:id="rId68"/>
    <p:sldId id="870" r:id="rId69"/>
    <p:sldId id="833" r:id="rId70"/>
    <p:sldId id="864" r:id="rId71"/>
    <p:sldId id="844" r:id="rId72"/>
    <p:sldId id="840" r:id="rId73"/>
    <p:sldId id="849" r:id="rId74"/>
    <p:sldId id="848" r:id="rId75"/>
    <p:sldId id="846" r:id="rId76"/>
    <p:sldId id="865" r:id="rId77"/>
    <p:sldId id="873" r:id="rId78"/>
    <p:sldId id="355" r:id="rId79"/>
    <p:sldId id="871" r:id="rId80"/>
    <p:sldId id="867" r:id="rId81"/>
    <p:sldId id="953" r:id="rId82"/>
    <p:sldId id="954" r:id="rId83"/>
    <p:sldId id="522" r:id="rId84"/>
    <p:sldId id="850" r:id="rId85"/>
    <p:sldId id="336" r:id="rId86"/>
    <p:sldId id="948" r:id="rId87"/>
    <p:sldId id="949" r:id="rId88"/>
    <p:sldId id="950" r:id="rId89"/>
    <p:sldId id="308" r:id="rId90"/>
    <p:sldId id="947" r:id="rId91"/>
    <p:sldId id="961" r:id="rId92"/>
    <p:sldId id="858" r:id="rId93"/>
    <p:sldId id="866" r:id="rId94"/>
    <p:sldId id="854" r:id="rId95"/>
    <p:sldId id="868" r:id="rId96"/>
    <p:sldId id="939" r:id="rId97"/>
  </p:sldIdLst>
  <p:sldSz cx="12192000" cy="6858000"/>
  <p:notesSz cx="6858000" cy="9144000"/>
  <p:embeddedFontLst>
    <p:embeddedFont>
      <p:font typeface="Arial Rounded MT Bold" panose="020F0704030504030204" pitchFamily="34" charset="0"/>
      <p:regular r:id="rId100"/>
    </p:embeddedFont>
    <p:embeddedFont>
      <p:font typeface="Century Gothic" panose="020B0502020202020204" pitchFamily="34" charset="0"/>
      <p:regular r:id="rId101"/>
      <p:bold r:id="rId102"/>
      <p:italic r:id="rId103"/>
      <p:boldItalic r:id="rId104"/>
    </p:embeddedFont>
    <p:embeddedFont>
      <p:font typeface="Karla" pitchFamily="2" charset="0"/>
      <p:regular r:id="rId105"/>
      <p:bold r:id="rId106"/>
    </p:embeddedFont>
    <p:embeddedFont>
      <p:font typeface="OMRBubblesLCextended" panose="05030102010503060400" pitchFamily="18" charset="0"/>
      <p:regular r:id="rId10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8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B3AD2C-A72C-A2CE-6826-C777D4F0E62E}" name="Noor Qaragholi" initials="NQ" userId="S::noor@policyandresearch.com::9449f750-7112-4f20-8b51-6bca1bd40993" providerId="AD"/>
  <p188:author id="{2D21C954-448C-AD9F-FF60-8263DA82AC0C}" name="Caroline Gilchrist" initials="CG" userId="S::caroline@policyandresearch.com::7874361b-9c99-4f30-82e7-f763e91aac6c" providerId="AD"/>
  <p188:author id="{E2D939C9-2E00-943D-9087-B79D44F2EFA5}" name="Hilary Demby" initials="HD" userId="S::hilary@policyandresearch.com::fcaa8481-3aba-46af-9be1-00d8834fd905" providerId="AD"/>
  <p188:author id="{200D88D9-9E63-5DBB-5232-19A666E87594}" name="Carolyn Kelly" initials="CK" userId="S::carolyn@policyandresearch.com::2406641a-6871-45e4-97a1-1e067a3c71dd" providerId="AD"/>
  <p188:author id="{4EF152EA-81C8-F4E8-5B31-F87F4773EE5C}" name="Allison Rutherford" initials="AR" userId="S::allison@policyandresearch.com::172546e2-ef83-4921-a4ba-305b1f9828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252055"/>
    <a:srgbClr val="A81F0A"/>
    <a:srgbClr val="202656"/>
    <a:srgbClr val="A50A1F"/>
    <a:srgbClr val="F4FBF8"/>
    <a:srgbClr val="FAFAFC"/>
    <a:srgbClr val="272727"/>
    <a:srgbClr val="AFBCE2"/>
    <a:srgbClr val="374A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43" y="43"/>
      </p:cViewPr>
      <p:guideLst>
        <p:guide pos="3840"/>
        <p:guide orient="horz" pos="2184"/>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font" Target="fonts/font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4.fntdata"/><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comments/modernComment_148_3939AABF.xml><?xml version="1.0" encoding="utf-8"?>
<p188:cmLst xmlns:a="http://schemas.openxmlformats.org/drawingml/2006/main" xmlns:r="http://schemas.openxmlformats.org/officeDocument/2006/relationships" xmlns:p188="http://schemas.microsoft.com/office/powerpoint/2018/8/main">
  <p188:cm id="{089FECB8-977C-4BB0-8BD3-69EAC1CC0F6D}" authorId="{E2D939C9-2E00-943D-9087-B79D44F2EFA5}" status="resolved" created="2026-02-02T18:42:20.246" complete="100000">
    <pc:sldMkLst xmlns:pc="http://schemas.microsoft.com/office/powerpoint/2013/main/command">
      <pc:docMk/>
      <pc:sldMk cId="960080575" sldId="328"/>
    </pc:sldMkLst>
    <p188:txBody>
      <a:bodyPr/>
      <a:lstStyle/>
      <a:p>
        <a:r>
          <a:rPr lang="en-US"/>
          <a:t>Change user guide and resources to ‘Help Desk’ tab? </a:t>
        </a:r>
      </a:p>
    </p188:txBody>
  </p188:cm>
</p188:cmLst>
</file>

<file path=ppt/comments/modernComment_349_F164E842.xml><?xml version="1.0" encoding="utf-8"?>
<p188:cmLst xmlns:a="http://schemas.openxmlformats.org/drawingml/2006/main" xmlns:r="http://schemas.openxmlformats.org/officeDocument/2006/relationships" xmlns:p188="http://schemas.microsoft.com/office/powerpoint/2018/8/main">
  <p188:cm id="{27ED221D-83E8-45C6-ABAB-781735171F62}" authorId="{E2D939C9-2E00-943D-9087-B79D44F2EFA5}" status="resolved" created="2026-01-22T19:49:20.577" complete="100000">
    <pc:sldMkLst xmlns:pc="http://schemas.microsoft.com/office/powerpoint/2013/main/command">
      <pc:docMk/>
      <pc:sldMk cId="4049922114" sldId="841"/>
    </pc:sldMkLst>
    <p188:txBody>
      <a:bodyPr/>
      <a:lstStyle/>
      <a:p>
        <a:r>
          <a:rPr lang="en-US"/>
          <a:t>This slide is confusing to me because it repeats point 1. can we just have point 2 on here?</a:t>
        </a:r>
      </a:p>
    </p188:txBody>
  </p188:cm>
</p188:cmLst>
</file>

<file path=ppt/comments/modernComment_350_A0D55D3F.xml><?xml version="1.0" encoding="utf-8"?>
<p188:cmLst xmlns:a="http://schemas.openxmlformats.org/drawingml/2006/main" xmlns:r="http://schemas.openxmlformats.org/officeDocument/2006/relationships" xmlns:p188="http://schemas.microsoft.com/office/powerpoint/2018/8/main">
  <p188:cm id="{CB878204-EAB2-4142-B8B4-15BD46E00860}" authorId="{E2D939C9-2E00-943D-9087-B79D44F2EFA5}" status="resolved" created="2026-01-22T19:55:00.052" complete="100000">
    <ac:txMkLst xmlns:ac="http://schemas.microsoft.com/office/drawing/2013/main/command">
      <pc:docMk xmlns:pc="http://schemas.microsoft.com/office/powerpoint/2013/main/command"/>
      <pc:sldMk xmlns:pc="http://schemas.microsoft.com/office/powerpoint/2013/main/command" cId="2698337599" sldId="848"/>
      <ac:spMk id="2" creationId="{A1369F81-5F72-D5CF-7B81-4FA933AD09C2}"/>
      <ac:txMk cp="106" len="80">
        <ac:context len="187" hash="881608029"/>
      </ac:txMk>
    </ac:txMkLst>
    <p188:pos x="7150986" y="1247229"/>
    <p188:txBody>
      <a:bodyPr/>
      <a:lstStyle/>
      <a:p>
        <a:r>
          <a:rPr lang="en-US"/>
          <a:t>Change provided by PRG to “linked on your dashboard’s resources tab”?</a:t>
        </a:r>
      </a:p>
    </p188:txBody>
  </p188:cm>
</p188:cmLst>
</file>

<file path=ppt/comments/modernComment_351_9D1EE697.xml><?xml version="1.0" encoding="utf-8"?>
<p188:cmLst xmlns:a="http://schemas.openxmlformats.org/drawingml/2006/main" xmlns:r="http://schemas.openxmlformats.org/officeDocument/2006/relationships" xmlns:p188="http://schemas.microsoft.com/office/powerpoint/2018/8/main">
  <p188:cm id="{6A0E9732-8994-4D9D-875A-DCAF7FB3E492}" authorId="{56B3AD2C-A72C-A2CE-6826-C777D4F0E62E}" status="resolved" created="2026-02-02T22:00:22.208" complete="100000">
    <ac:deMkLst xmlns:ac="http://schemas.microsoft.com/office/drawing/2013/main/command">
      <pc:docMk xmlns:pc="http://schemas.microsoft.com/office/powerpoint/2013/main/command"/>
      <pc:sldMk xmlns:pc="http://schemas.microsoft.com/office/powerpoint/2013/main/command" cId="2636048023" sldId="849"/>
      <ac:spMk id="2" creationId="{01719EA8-1394-9EF3-FE85-A67911376AB6}"/>
    </ac:deMkLst>
    <p188:txBody>
      <a:bodyPr/>
      <a:lstStyle/>
      <a:p>
        <a:r>
          <a:rPr lang="en-US"/>
          <a:t>Small note: Typo on submit in the red box, but for some reason I can’t edit it! </a:t>
        </a:r>
      </a:p>
    </p188:txBody>
    <p188:extLst>
      <p:ext xmlns:p="http://schemas.openxmlformats.org/presentationml/2006/main" uri="{57CB4572-C831-44C2-8A1C-0ADB6CCDFE69}">
        <p223:reactions xmlns:p223="http://schemas.microsoft.com/office/powerpoint/2022/03/main">
          <p223:rxn type="👍">
            <p223:instance time="2026-02-05T17:41:08.953" authorId="{200D88D9-9E63-5DBB-5232-19A666E87594}"/>
          </p223:rxn>
        </p223:reactions>
      </p:ext>
    </p188:extLst>
  </p188:cm>
</p188:cmLst>
</file>

<file path=ppt/comments/modernComment_35E_11561502.xml><?xml version="1.0" encoding="utf-8"?>
<p188:cmLst xmlns:a="http://schemas.openxmlformats.org/drawingml/2006/main" xmlns:r="http://schemas.openxmlformats.org/officeDocument/2006/relationships" xmlns:p188="http://schemas.microsoft.com/office/powerpoint/2018/8/main">
  <p188:cm id="{305345BF-A9DF-42A5-9243-F7264432EE48}" authorId="{56B3AD2C-A72C-A2CE-6826-C777D4F0E62E}" status="resolved" created="2026-02-02T21:58:19.366" complete="100000">
    <pc:sldMkLst xmlns:pc="http://schemas.microsoft.com/office/powerpoint/2013/main/command">
      <pc:docMk/>
      <pc:sldMk cId="290854146" sldId="862"/>
    </pc:sldMkLst>
    <p188:replyLst>
      <p188:reply id="{B7EF1DB4-D0ED-43E9-BBE4-F19901FDA0EE}" authorId="{E2D939C9-2E00-943D-9087-B79D44F2EFA5}" created="2026-02-03T00:58:13.908">
        <p188:txBody>
          <a:bodyPr/>
          <a:lstStyle/>
          <a:p>
            <a:r>
              <a:rPr lang="en-US"/>
              <a:t>I kind of like the idea of having SUPRT Instructions be a separate section/part too since section is so long, but OK with it if that’s too annoying to change at this point.</a:t>
            </a:r>
          </a:p>
        </p188:txBody>
        <p188:extLst>
          <p:ext xmlns:p="http://schemas.openxmlformats.org/presentationml/2006/main" uri="{57CB4572-C831-44C2-8A1C-0ADB6CCDFE69}">
            <p223:reactions xmlns:p223="http://schemas.microsoft.com/office/powerpoint/2022/03/main">
              <p223:rxn type="👍">
                <p223:instance time="2026-02-04T18:51:17.615" authorId="{200D88D9-9E63-5DBB-5232-19A666E87594}"/>
              </p223:rxn>
            </p223:reactions>
          </p:ext>
        </p188:extLst>
      </p188:reply>
      <p188:reply id="{4A003AE0-458C-41F5-B7E7-91C942CDDC18}" authorId="{200D88D9-9E63-5DBB-5232-19A666E87594}" created="2026-02-04T18:51:24.345">
        <p188:txBody>
          <a:bodyPr/>
          <a:lstStyle/>
          <a:p>
            <a:r>
              <a:rPr lang="en-US"/>
              <a:t>Easy fix. I made this into training part 4. Just noting here that I think we should describe this as a four-part training w/ a supplemental FAQ guide</a:t>
            </a:r>
          </a:p>
        </p188:txBody>
      </p188:reply>
    </p188:replyLst>
    <p188:txBody>
      <a:bodyPr/>
      <a:lstStyle/>
      <a:p>
        <a:r>
          <a:rPr lang="en-US"/>
          <a:t>May be worth having a new divider slide here, or just splitting up SUPRT Materials and SUPRT instructions visually more somehow? If I were scrolling through to find this information quickly, I might miss it </a:t>
        </a:r>
      </a:p>
    </p188:txBody>
    <p188:extLst>
      <p:ext xmlns:p="http://schemas.openxmlformats.org/presentationml/2006/main" uri="{57CB4572-C831-44C2-8A1C-0ADB6CCDFE69}">
        <p223:reactions xmlns:p223="http://schemas.microsoft.com/office/powerpoint/2022/03/main">
          <p223:rxn type="👍">
            <p223:instance time="2026-02-04T18:51:18.988" authorId="{200D88D9-9E63-5DBB-5232-19A666E87594}"/>
          </p223:rxn>
        </p223:reactions>
      </p:ext>
    </p188:extLst>
  </p188:cm>
</p188:cmLst>
</file>

<file path=ppt/comments/modernComment_366_66BDF0CD.xml><?xml version="1.0" encoding="utf-8"?>
<p188:cmLst xmlns:a="http://schemas.openxmlformats.org/drawingml/2006/main" xmlns:r="http://schemas.openxmlformats.org/officeDocument/2006/relationships" xmlns:p188="http://schemas.microsoft.com/office/powerpoint/2018/8/main">
  <p188:cm id="{4C33F790-DBA1-4A0B-BF1A-8B90C81DDE18}" authorId="{200D88D9-9E63-5DBB-5232-19A666E87594}" status="resolved" created="2026-01-07T16:32:54.107" complete="100000">
    <pc:sldMkLst xmlns:pc="http://schemas.microsoft.com/office/powerpoint/2013/main/command">
      <pc:docMk/>
      <pc:sldMk cId="1723723981" sldId="870"/>
    </pc:sldMkLst>
    <p188:replyLst>
      <p188:reply id="{6D16A8C1-8BD4-4C8E-A210-71CEBE21D755}" authorId="{E2D939C9-2E00-943D-9087-B79D44F2EFA5}" created="2026-01-22T19:52:23.275">
        <p188:txBody>
          <a:bodyPr/>
          <a:lstStyle/>
          <a:p>
            <a:r>
              <a:rPr lang="en-US"/>
              <a:t>Open to suggestions! Maybe add a sentence at start of this slide or another slide before this one explaining that both suprt c and suprt a are completed in same form and same online session?</a:t>
            </a:r>
          </a:p>
        </p188:txBody>
        <p188:extLst>
          <p:ext xmlns:p="http://schemas.openxmlformats.org/presentationml/2006/main" uri="{57CB4572-C831-44C2-8A1C-0ADB6CCDFE69}">
            <p223:reactions xmlns:p223="http://schemas.microsoft.com/office/powerpoint/2022/03/main">
              <p223:rxn type="👍">
                <p223:instance time="2026-02-02T19:34:35.523" authorId="{200D88D9-9E63-5DBB-5232-19A666E87594}"/>
              </p223:rxn>
            </p223:reactions>
          </p:ext>
        </p188:extLst>
      </p188:reply>
    </p188:replyLst>
    <p188:txBody>
      <a:bodyPr/>
      <a:lstStyle/>
      <a:p>
        <a:r>
          <a:rPr lang="en-US"/>
          <a:t>Here I think we should add a note about SUPRT-A being connected to SUPRT-C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5CD1ED-5723-4AD8-BECA-8A9518D834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DB8789-0F3F-41EE-ACB0-26269BB4BD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833E2C-3FFE-42E4-9D72-1BEAAABF7D8A}" type="datetimeFigureOut">
              <a:rPr lang="en-US" smtClean="0"/>
              <a:t>2/20/2026</a:t>
            </a:fld>
            <a:endParaRPr lang="en-US"/>
          </a:p>
        </p:txBody>
      </p:sp>
      <p:sp>
        <p:nvSpPr>
          <p:cNvPr id="4" name="Footer Placeholder 3">
            <a:extLst>
              <a:ext uri="{FF2B5EF4-FFF2-40B4-BE49-F238E27FC236}">
                <a16:creationId xmlns:a16="http://schemas.microsoft.com/office/drawing/2014/main" id="{C20442F3-A7CF-49AE-90D1-6ED2BC2274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9C140F-DEFF-4080-9C15-F08745990D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E9D19-5D5C-466B-BBA1-3C97DA250090}" type="slidenum">
              <a:rPr lang="en-US" smtClean="0"/>
              <a:t>‹#›</a:t>
            </a:fld>
            <a:endParaRPr lang="en-US"/>
          </a:p>
        </p:txBody>
      </p:sp>
    </p:spTree>
    <p:extLst>
      <p:ext uri="{BB962C8B-B14F-4D97-AF65-F5344CB8AC3E}">
        <p14:creationId xmlns:p14="http://schemas.microsoft.com/office/powerpoint/2010/main" val="29501973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E7DE7-CE6F-4946-BFB9-72C705D6087C}" type="datetimeFigureOut">
              <a:rPr lang="ru-RU" smtClean="0"/>
              <a:t>20.02.2026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6AEC6-7503-CB41-B979-B272CD0F79C1}" type="slidenum">
              <a:rPr lang="ru-RU" smtClean="0"/>
              <a:t>‹#›</a:t>
            </a:fld>
            <a:endParaRPr lang="ru-RU"/>
          </a:p>
        </p:txBody>
      </p:sp>
    </p:spTree>
    <p:extLst>
      <p:ext uri="{BB962C8B-B14F-4D97-AF65-F5344CB8AC3E}">
        <p14:creationId xmlns:p14="http://schemas.microsoft.com/office/powerpoint/2010/main" val="46185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9C3B2-DE20-2C74-5E52-6EC5178B5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915FF-686B-0AB9-511B-67A0575B0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95945-E3D5-D71D-35BE-10C5B61761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00C7AF-61C7-4814-1952-D164F36DDE81}"/>
              </a:ext>
            </a:extLst>
          </p:cNvPr>
          <p:cNvSpPr>
            <a:spLocks noGrp="1"/>
          </p:cNvSpPr>
          <p:nvPr>
            <p:ph type="sldNum" sz="quarter" idx="5"/>
          </p:nvPr>
        </p:nvSpPr>
        <p:spPr/>
        <p:txBody>
          <a:bodyPr/>
          <a:lstStyle/>
          <a:p>
            <a:fld id="{08E6AEC6-7503-CB41-B979-B272CD0F79C1}" type="slidenum">
              <a:rPr lang="ru-RU" smtClean="0"/>
              <a:t>3</a:t>
            </a:fld>
            <a:endParaRPr lang="ru-RU"/>
          </a:p>
        </p:txBody>
      </p:sp>
    </p:spTree>
    <p:extLst>
      <p:ext uri="{BB962C8B-B14F-4D97-AF65-F5344CB8AC3E}">
        <p14:creationId xmlns:p14="http://schemas.microsoft.com/office/powerpoint/2010/main" val="118198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3440-202E-9665-5CAC-A342C289A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85D6B-F670-5610-0EF0-7BE4F6C7F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A96FD-2294-5C5F-C9A6-BC3A76D2D3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Section D. Behavioral Health Diagnoses is </a:t>
            </a:r>
            <a:r>
              <a:rPr lang="en-US" sz="1200" b="0" kern="1200">
                <a:solidFill>
                  <a:schemeClr val="tx1"/>
                </a:solidFill>
                <a:effectLst/>
                <a:latin typeface="+mn-lt"/>
                <a:ea typeface="+mn-ea"/>
                <a:cs typeface="+mn-cs"/>
              </a:rPr>
              <a:t>collected at baseline, reassessment, and annual assessment</a:t>
            </a:r>
            <a:endParaRPr lang="en-US" sz="900" b="0" kern="1200">
              <a:solidFill>
                <a:schemeClr val="tx1"/>
              </a:solidFill>
              <a:effectLst/>
              <a:latin typeface="+mn-lt"/>
              <a:ea typeface="+mn-ea"/>
              <a:cs typeface="+mn-cs"/>
            </a:endParaRPr>
          </a:p>
          <a:p>
            <a:r>
              <a:rPr lang="en-US"/>
              <a:t>It collects information on diagnoses, including substance use, mental health, and other physical health diagnoses. </a:t>
            </a:r>
          </a:p>
        </p:txBody>
      </p:sp>
      <p:sp>
        <p:nvSpPr>
          <p:cNvPr id="4" name="Slide Number Placeholder 3">
            <a:extLst>
              <a:ext uri="{FF2B5EF4-FFF2-40B4-BE49-F238E27FC236}">
                <a16:creationId xmlns:a16="http://schemas.microsoft.com/office/drawing/2014/main" id="{D9CD86C1-4B1B-81CA-09EA-180544D44C80}"/>
              </a:ext>
            </a:extLst>
          </p:cNvPr>
          <p:cNvSpPr>
            <a:spLocks noGrp="1"/>
          </p:cNvSpPr>
          <p:nvPr>
            <p:ph type="sldNum" sz="quarter" idx="5"/>
          </p:nvPr>
        </p:nvSpPr>
        <p:spPr/>
        <p:txBody>
          <a:bodyPr/>
          <a:lstStyle/>
          <a:p>
            <a:fld id="{08E6AEC6-7503-CB41-B979-B272CD0F79C1}" type="slidenum">
              <a:rPr lang="ru-RU" smtClean="0"/>
              <a:t>22</a:t>
            </a:fld>
            <a:endParaRPr lang="ru-RU"/>
          </a:p>
        </p:txBody>
      </p:sp>
    </p:spTree>
    <p:extLst>
      <p:ext uri="{BB962C8B-B14F-4D97-AF65-F5344CB8AC3E}">
        <p14:creationId xmlns:p14="http://schemas.microsoft.com/office/powerpoint/2010/main" val="2836775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EB5E3-902F-5A23-9BC9-6D3172EBD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E4D640-CC3D-C2C1-624E-845663BDB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B07B5-CFFD-E58A-C1D7-7FAF02E3FD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Section E is services received. You skip this at baseline, but you need to complete it at reassessment, annual assessment, and close out</a:t>
            </a:r>
          </a:p>
          <a:p>
            <a:r>
              <a:rPr lang="en-US"/>
              <a:t>This section collects information on the services client received since their last assessment and are used to track what services have been used. Most of the questions in Section E follow the same format that you see here on the right-hand side – a matrix of services and response options.</a:t>
            </a:r>
          </a:p>
        </p:txBody>
      </p:sp>
      <p:sp>
        <p:nvSpPr>
          <p:cNvPr id="4" name="Slide Number Placeholder 3">
            <a:extLst>
              <a:ext uri="{FF2B5EF4-FFF2-40B4-BE49-F238E27FC236}">
                <a16:creationId xmlns:a16="http://schemas.microsoft.com/office/drawing/2014/main" id="{8DE9099B-00FF-CB7F-D7AC-B5607F52A383}"/>
              </a:ext>
            </a:extLst>
          </p:cNvPr>
          <p:cNvSpPr>
            <a:spLocks noGrp="1"/>
          </p:cNvSpPr>
          <p:nvPr>
            <p:ph type="sldNum" sz="quarter" idx="5"/>
          </p:nvPr>
        </p:nvSpPr>
        <p:spPr/>
        <p:txBody>
          <a:bodyPr/>
          <a:lstStyle/>
          <a:p>
            <a:fld id="{08E6AEC6-7503-CB41-B979-B272CD0F79C1}" type="slidenum">
              <a:rPr lang="ru-RU" smtClean="0"/>
              <a:t>23</a:t>
            </a:fld>
            <a:endParaRPr lang="ru-RU"/>
          </a:p>
        </p:txBody>
      </p:sp>
    </p:spTree>
    <p:extLst>
      <p:ext uri="{BB962C8B-B14F-4D97-AF65-F5344CB8AC3E}">
        <p14:creationId xmlns:p14="http://schemas.microsoft.com/office/powerpoint/2010/main" val="306164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87B1A-7D60-AF4C-8B3E-EEF21C062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7AF0B-3D61-60AE-810A-F6C2451DD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CD668-487B-BC3A-972F-42B1AD04B25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the final section of SUPRT-A is demographics.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guidance here is a little tricky – you only collect demographic information in SUPRT-A at baseline if the client or caregiver did not answer any question for SUPRT-C. In other words, you only complete this section if your client did not consent to complete SUPRT-C, which is the client form.</a:t>
            </a:r>
          </a:p>
        </p:txBody>
      </p:sp>
      <p:sp>
        <p:nvSpPr>
          <p:cNvPr id="4" name="Slide Number Placeholder 3">
            <a:extLst>
              <a:ext uri="{FF2B5EF4-FFF2-40B4-BE49-F238E27FC236}">
                <a16:creationId xmlns:a16="http://schemas.microsoft.com/office/drawing/2014/main" id="{DC16BBB2-DC3D-AD99-997B-BAA88E117FE3}"/>
              </a:ext>
            </a:extLst>
          </p:cNvPr>
          <p:cNvSpPr>
            <a:spLocks noGrp="1"/>
          </p:cNvSpPr>
          <p:nvPr>
            <p:ph type="sldNum" sz="quarter" idx="5"/>
          </p:nvPr>
        </p:nvSpPr>
        <p:spPr/>
        <p:txBody>
          <a:bodyPr/>
          <a:lstStyle/>
          <a:p>
            <a:fld id="{08E6AEC6-7503-CB41-B979-B272CD0F79C1}" type="slidenum">
              <a:rPr lang="ru-RU" smtClean="0"/>
              <a:t>24</a:t>
            </a:fld>
            <a:endParaRPr lang="ru-RU"/>
          </a:p>
        </p:txBody>
      </p:sp>
    </p:spTree>
    <p:extLst>
      <p:ext uri="{BB962C8B-B14F-4D97-AF65-F5344CB8AC3E}">
        <p14:creationId xmlns:p14="http://schemas.microsoft.com/office/powerpoint/2010/main" val="2629051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7EBD1-629D-10FD-5FE9-4D092DAAE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17C82-F5A2-A416-F819-31A7C4CD34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F5A79-D225-6938-8271-CEDE4824DB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BCF65B-D7F8-D3F9-0CD6-1A1818630622}"/>
              </a:ext>
            </a:extLst>
          </p:cNvPr>
          <p:cNvSpPr>
            <a:spLocks noGrp="1"/>
          </p:cNvSpPr>
          <p:nvPr>
            <p:ph type="sldNum" sz="quarter" idx="5"/>
          </p:nvPr>
        </p:nvSpPr>
        <p:spPr/>
        <p:txBody>
          <a:bodyPr/>
          <a:lstStyle/>
          <a:p>
            <a:fld id="{08E6AEC6-7503-CB41-B979-B272CD0F79C1}" type="slidenum">
              <a:rPr lang="ru-RU" smtClean="0"/>
              <a:t>25</a:t>
            </a:fld>
            <a:endParaRPr lang="ru-RU"/>
          </a:p>
        </p:txBody>
      </p:sp>
    </p:spTree>
    <p:extLst>
      <p:ext uri="{BB962C8B-B14F-4D97-AF65-F5344CB8AC3E}">
        <p14:creationId xmlns:p14="http://schemas.microsoft.com/office/powerpoint/2010/main" val="3693194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E1AFC-15CB-CBF6-A791-EB291D2BD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25A7E-F9A7-740F-E1BD-06405E6D3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A7BCD-AD2E-0C97-E42F-1E07F8E67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5A1F7B-5069-0F13-89CA-CD5E4BFFE202}"/>
              </a:ext>
            </a:extLst>
          </p:cNvPr>
          <p:cNvSpPr>
            <a:spLocks noGrp="1"/>
          </p:cNvSpPr>
          <p:nvPr>
            <p:ph type="sldNum" sz="quarter" idx="5"/>
          </p:nvPr>
        </p:nvSpPr>
        <p:spPr/>
        <p:txBody>
          <a:bodyPr/>
          <a:lstStyle/>
          <a:p>
            <a:fld id="{08E6AEC6-7503-CB41-B979-B272CD0F79C1}" type="slidenum">
              <a:rPr lang="ru-RU" smtClean="0"/>
              <a:t>26</a:t>
            </a:fld>
            <a:endParaRPr lang="ru-RU"/>
          </a:p>
        </p:txBody>
      </p:sp>
    </p:spTree>
    <p:extLst>
      <p:ext uri="{BB962C8B-B14F-4D97-AF65-F5344CB8AC3E}">
        <p14:creationId xmlns:p14="http://schemas.microsoft.com/office/powerpoint/2010/main" val="96300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87C7-B6C1-10C5-E5EA-1B1CE0648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84900-A404-E4CD-9F42-3C2D832EF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F00CD-73C5-AF29-DEA7-936E8FE1DB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AD940A-F173-2793-7F72-BC63E17EB5E4}"/>
              </a:ext>
            </a:extLst>
          </p:cNvPr>
          <p:cNvSpPr>
            <a:spLocks noGrp="1"/>
          </p:cNvSpPr>
          <p:nvPr>
            <p:ph type="sldNum" sz="quarter" idx="5"/>
          </p:nvPr>
        </p:nvSpPr>
        <p:spPr/>
        <p:txBody>
          <a:bodyPr/>
          <a:lstStyle/>
          <a:p>
            <a:fld id="{08E6AEC6-7503-CB41-B979-B272CD0F79C1}" type="slidenum">
              <a:rPr lang="ru-RU" smtClean="0"/>
              <a:t>28</a:t>
            </a:fld>
            <a:endParaRPr lang="ru-RU"/>
          </a:p>
        </p:txBody>
      </p:sp>
    </p:spTree>
    <p:extLst>
      <p:ext uri="{BB962C8B-B14F-4D97-AF65-F5344CB8AC3E}">
        <p14:creationId xmlns:p14="http://schemas.microsoft.com/office/powerpoint/2010/main" val="3131540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F2FD-2F08-9A75-7852-C884EFE1E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DA193-D28E-C2AE-FA55-D8FBE1E0B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9D9BF-35DD-DFB1-5101-FAFC606111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DDF21A-B1FF-F727-AEEE-766572A3B0FF}"/>
              </a:ext>
            </a:extLst>
          </p:cNvPr>
          <p:cNvSpPr>
            <a:spLocks noGrp="1"/>
          </p:cNvSpPr>
          <p:nvPr>
            <p:ph type="sldNum" sz="quarter" idx="5"/>
          </p:nvPr>
        </p:nvSpPr>
        <p:spPr/>
        <p:txBody>
          <a:bodyPr/>
          <a:lstStyle/>
          <a:p>
            <a:fld id="{08E6AEC6-7503-CB41-B979-B272CD0F79C1}" type="slidenum">
              <a:rPr lang="ru-RU" smtClean="0"/>
              <a:t>29</a:t>
            </a:fld>
            <a:endParaRPr lang="ru-RU"/>
          </a:p>
        </p:txBody>
      </p:sp>
    </p:spTree>
    <p:extLst>
      <p:ext uri="{BB962C8B-B14F-4D97-AF65-F5344CB8AC3E}">
        <p14:creationId xmlns:p14="http://schemas.microsoft.com/office/powerpoint/2010/main" val="440455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68E1-A941-CBD8-C0A0-B2325E0F1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7887FF-943A-4773-8AAD-F6DAC2903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3D5E9-E457-8F12-33C7-D72710D348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13D540-AC44-CF16-C70D-5ADD6BF52025}"/>
              </a:ext>
            </a:extLst>
          </p:cNvPr>
          <p:cNvSpPr>
            <a:spLocks noGrp="1"/>
          </p:cNvSpPr>
          <p:nvPr>
            <p:ph type="sldNum" sz="quarter" idx="5"/>
          </p:nvPr>
        </p:nvSpPr>
        <p:spPr/>
        <p:txBody>
          <a:bodyPr/>
          <a:lstStyle/>
          <a:p>
            <a:fld id="{08E6AEC6-7503-CB41-B979-B272CD0F79C1}" type="slidenum">
              <a:rPr lang="ru-RU" smtClean="0"/>
              <a:t>30</a:t>
            </a:fld>
            <a:endParaRPr lang="ru-RU"/>
          </a:p>
        </p:txBody>
      </p:sp>
    </p:spTree>
    <p:extLst>
      <p:ext uri="{BB962C8B-B14F-4D97-AF65-F5344CB8AC3E}">
        <p14:creationId xmlns:p14="http://schemas.microsoft.com/office/powerpoint/2010/main" val="2136532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4847-5AFF-F39C-4282-A6DE2585C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C15F7-1EC2-2C69-8910-66EB98432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7C08A-00B1-A368-070C-03424031B3BF}"/>
              </a:ext>
            </a:extLst>
          </p:cNvPr>
          <p:cNvSpPr>
            <a:spLocks noGrp="1"/>
          </p:cNvSpPr>
          <p:nvPr>
            <p:ph type="body" idx="1"/>
          </p:nvPr>
        </p:nvSpPr>
        <p:spPr/>
        <p:txBody>
          <a:bodyPr/>
          <a:lstStyle/>
          <a:p>
            <a:endParaRPr lang="en-US" i="0"/>
          </a:p>
        </p:txBody>
      </p:sp>
      <p:sp>
        <p:nvSpPr>
          <p:cNvPr id="4" name="Slide Number Placeholder 3">
            <a:extLst>
              <a:ext uri="{FF2B5EF4-FFF2-40B4-BE49-F238E27FC236}">
                <a16:creationId xmlns:a16="http://schemas.microsoft.com/office/drawing/2014/main" id="{97D99C5C-A6AD-68FA-8D65-8E0ED9F1EAC9}"/>
              </a:ext>
            </a:extLst>
          </p:cNvPr>
          <p:cNvSpPr>
            <a:spLocks noGrp="1"/>
          </p:cNvSpPr>
          <p:nvPr>
            <p:ph type="sldNum" sz="quarter" idx="5"/>
          </p:nvPr>
        </p:nvSpPr>
        <p:spPr/>
        <p:txBody>
          <a:bodyPr/>
          <a:lstStyle/>
          <a:p>
            <a:fld id="{08E6AEC6-7503-CB41-B979-B272CD0F79C1}" type="slidenum">
              <a:rPr lang="ru-RU" smtClean="0"/>
              <a:t>31</a:t>
            </a:fld>
            <a:endParaRPr lang="ru-RU"/>
          </a:p>
        </p:txBody>
      </p:sp>
    </p:spTree>
    <p:extLst>
      <p:ext uri="{BB962C8B-B14F-4D97-AF65-F5344CB8AC3E}">
        <p14:creationId xmlns:p14="http://schemas.microsoft.com/office/powerpoint/2010/main" val="228502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93696-972B-0CF5-400C-98B009C88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BFE25-E3FE-58CA-DB6E-19DF92159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804E-81F4-17A5-582F-1EE60FCCD7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303CB4-4728-840B-5988-6EFBB8A1B128}"/>
              </a:ext>
            </a:extLst>
          </p:cNvPr>
          <p:cNvSpPr>
            <a:spLocks noGrp="1"/>
          </p:cNvSpPr>
          <p:nvPr>
            <p:ph type="sldNum" sz="quarter" idx="5"/>
          </p:nvPr>
        </p:nvSpPr>
        <p:spPr/>
        <p:txBody>
          <a:bodyPr/>
          <a:lstStyle/>
          <a:p>
            <a:fld id="{08E6AEC6-7503-CB41-B979-B272CD0F79C1}" type="slidenum">
              <a:rPr lang="ru-RU" smtClean="0"/>
              <a:t>32</a:t>
            </a:fld>
            <a:endParaRPr lang="ru-RU"/>
          </a:p>
        </p:txBody>
      </p:sp>
    </p:spTree>
    <p:extLst>
      <p:ext uri="{BB962C8B-B14F-4D97-AF65-F5344CB8AC3E}">
        <p14:creationId xmlns:p14="http://schemas.microsoft.com/office/powerpoint/2010/main" val="78235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4</a:t>
            </a:fld>
            <a:endParaRPr lang="ru-RU"/>
          </a:p>
        </p:txBody>
      </p:sp>
    </p:spTree>
    <p:extLst>
      <p:ext uri="{BB962C8B-B14F-4D97-AF65-F5344CB8AC3E}">
        <p14:creationId xmlns:p14="http://schemas.microsoft.com/office/powerpoint/2010/main" val="696488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42</a:t>
            </a:fld>
            <a:endParaRPr lang="ru-RU"/>
          </a:p>
        </p:txBody>
      </p:sp>
    </p:spTree>
    <p:extLst>
      <p:ext uri="{BB962C8B-B14F-4D97-AF65-F5344CB8AC3E}">
        <p14:creationId xmlns:p14="http://schemas.microsoft.com/office/powerpoint/2010/main" val="2889966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7477-3B07-C1F4-4FFD-8FB28E436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35A38-FEA7-AA66-8D94-9A7DB65B4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0E1F3-A71C-2E0F-5BAE-B7715D1EF567}"/>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EB805A6-32AC-FC7C-E323-A26193D49074}"/>
              </a:ext>
            </a:extLst>
          </p:cNvPr>
          <p:cNvSpPr>
            <a:spLocks noGrp="1"/>
          </p:cNvSpPr>
          <p:nvPr>
            <p:ph type="sldNum" sz="quarter" idx="5"/>
          </p:nvPr>
        </p:nvSpPr>
        <p:spPr/>
        <p:txBody>
          <a:bodyPr/>
          <a:lstStyle/>
          <a:p>
            <a:fld id="{08E6AEC6-7503-CB41-B979-B272CD0F79C1}" type="slidenum">
              <a:rPr lang="ru-RU" smtClean="0"/>
              <a:t>45</a:t>
            </a:fld>
            <a:endParaRPr lang="ru-RU"/>
          </a:p>
        </p:txBody>
      </p:sp>
    </p:spTree>
    <p:extLst>
      <p:ext uri="{BB962C8B-B14F-4D97-AF65-F5344CB8AC3E}">
        <p14:creationId xmlns:p14="http://schemas.microsoft.com/office/powerpoint/2010/main" val="2343254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0959D-E963-E3D0-7805-C4A3BA1E3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E932-4F3A-19BE-73A9-0346F947A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802AC-18A7-CF24-499F-877E8EE5E9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85A956-ED0B-6BB3-5D42-2F04CAEA87CA}"/>
              </a:ext>
            </a:extLst>
          </p:cNvPr>
          <p:cNvSpPr>
            <a:spLocks noGrp="1"/>
          </p:cNvSpPr>
          <p:nvPr>
            <p:ph type="sldNum" sz="quarter" idx="5"/>
          </p:nvPr>
        </p:nvSpPr>
        <p:spPr/>
        <p:txBody>
          <a:bodyPr/>
          <a:lstStyle/>
          <a:p>
            <a:fld id="{08E6AEC6-7503-CB41-B979-B272CD0F79C1}" type="slidenum">
              <a:rPr lang="ru-RU" smtClean="0"/>
              <a:t>46</a:t>
            </a:fld>
            <a:endParaRPr lang="ru-RU"/>
          </a:p>
        </p:txBody>
      </p:sp>
    </p:spTree>
    <p:extLst>
      <p:ext uri="{BB962C8B-B14F-4D97-AF65-F5344CB8AC3E}">
        <p14:creationId xmlns:p14="http://schemas.microsoft.com/office/powerpoint/2010/main" val="795669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55</a:t>
            </a:fld>
            <a:endParaRPr lang="ru-RU"/>
          </a:p>
        </p:txBody>
      </p:sp>
    </p:spTree>
    <p:extLst>
      <p:ext uri="{BB962C8B-B14F-4D97-AF65-F5344CB8AC3E}">
        <p14:creationId xmlns:p14="http://schemas.microsoft.com/office/powerpoint/2010/main" val="2915947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66</a:t>
            </a:fld>
            <a:endParaRPr lang="ru-RU"/>
          </a:p>
        </p:txBody>
      </p:sp>
    </p:spTree>
    <p:extLst>
      <p:ext uri="{BB962C8B-B14F-4D97-AF65-F5344CB8AC3E}">
        <p14:creationId xmlns:p14="http://schemas.microsoft.com/office/powerpoint/2010/main" val="563544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77</a:t>
            </a:fld>
            <a:endParaRPr lang="ru-RU"/>
          </a:p>
        </p:txBody>
      </p:sp>
    </p:spTree>
    <p:extLst>
      <p:ext uri="{BB962C8B-B14F-4D97-AF65-F5344CB8AC3E}">
        <p14:creationId xmlns:p14="http://schemas.microsoft.com/office/powerpoint/2010/main" val="2713636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82D00-68A5-4B19-778A-ABDCC59FA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78C58-1996-3519-579A-4A2764136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C462B-EDF6-1869-0452-A7FF2C1C7705}"/>
              </a:ext>
            </a:extLst>
          </p:cNvPr>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661A01E-2EA1-4DC5-15BB-5D8F801B3498}"/>
              </a:ext>
            </a:extLst>
          </p:cNvPr>
          <p:cNvSpPr>
            <a:spLocks noGrp="1"/>
          </p:cNvSpPr>
          <p:nvPr>
            <p:ph type="sldNum" sz="quarter" idx="5"/>
          </p:nvPr>
        </p:nvSpPr>
        <p:spPr/>
        <p:txBody>
          <a:bodyPr/>
          <a:lstStyle/>
          <a:p>
            <a:fld id="{08E6AEC6-7503-CB41-B979-B272CD0F79C1}" type="slidenum">
              <a:rPr lang="ru-RU" smtClean="0"/>
              <a:t>78</a:t>
            </a:fld>
            <a:endParaRPr lang="ru-RU"/>
          </a:p>
        </p:txBody>
      </p:sp>
    </p:spTree>
    <p:extLst>
      <p:ext uri="{BB962C8B-B14F-4D97-AF65-F5344CB8AC3E}">
        <p14:creationId xmlns:p14="http://schemas.microsoft.com/office/powerpoint/2010/main" val="1799152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769BE-555E-BEEE-F711-3BC93092B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71EA8-C4FE-0D18-AEC9-942BC4B95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AF23BE-91A6-E3AF-E83A-DFA87FCC2A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97351D-13D2-3FA7-B468-14C79C0FB204}"/>
              </a:ext>
            </a:extLst>
          </p:cNvPr>
          <p:cNvSpPr>
            <a:spLocks noGrp="1"/>
          </p:cNvSpPr>
          <p:nvPr>
            <p:ph type="sldNum" sz="quarter" idx="5"/>
          </p:nvPr>
        </p:nvSpPr>
        <p:spPr/>
        <p:txBody>
          <a:bodyPr/>
          <a:lstStyle/>
          <a:p>
            <a:fld id="{08E6AEC6-7503-CB41-B979-B272CD0F79C1}" type="slidenum">
              <a:rPr lang="ru-RU" smtClean="0"/>
              <a:t>79</a:t>
            </a:fld>
            <a:endParaRPr lang="ru-RU"/>
          </a:p>
        </p:txBody>
      </p:sp>
    </p:spTree>
    <p:extLst>
      <p:ext uri="{BB962C8B-B14F-4D97-AF65-F5344CB8AC3E}">
        <p14:creationId xmlns:p14="http://schemas.microsoft.com/office/powerpoint/2010/main" val="515882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6AEC6-7503-CB41-B979-B272CD0F79C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48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82</a:t>
            </a:fld>
            <a:endParaRPr lang="ru-RU"/>
          </a:p>
        </p:txBody>
      </p:sp>
    </p:spTree>
    <p:extLst>
      <p:ext uri="{BB962C8B-B14F-4D97-AF65-F5344CB8AC3E}">
        <p14:creationId xmlns:p14="http://schemas.microsoft.com/office/powerpoint/2010/main" val="155176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E2032-3BAB-E037-5BE6-82B5D6472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1D6BE-6DCA-9754-6B80-08240117D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6259A-8A0F-6C38-842B-480471FCE7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solidFill>
                  <a:srgbClr val="252055"/>
                </a:solidFill>
              </a:rPr>
              <a:t>Important Disclaimer</a:t>
            </a:r>
            <a:r>
              <a:rPr lang="en-US" sz="1200">
                <a:solidFill>
                  <a:srgbClr val="252055"/>
                </a:solidFill>
              </a:rPr>
              <a:t>: PRG is not affiliated with nor do we represent SAMHSA. Please consult your SAMHSA project officer and the official guidance as the authority.</a:t>
            </a:r>
          </a:p>
          <a:p>
            <a:pPr>
              <a:defRPr/>
            </a:pPr>
            <a:endParaRPr lang="en-US"/>
          </a:p>
        </p:txBody>
      </p:sp>
      <p:sp>
        <p:nvSpPr>
          <p:cNvPr id="4" name="Slide Number Placeholder 3">
            <a:extLst>
              <a:ext uri="{FF2B5EF4-FFF2-40B4-BE49-F238E27FC236}">
                <a16:creationId xmlns:a16="http://schemas.microsoft.com/office/drawing/2014/main" id="{EE936F72-B008-9DD4-44EA-A181B92B01B5}"/>
              </a:ext>
            </a:extLst>
          </p:cNvPr>
          <p:cNvSpPr>
            <a:spLocks noGrp="1"/>
          </p:cNvSpPr>
          <p:nvPr>
            <p:ph type="sldNum" sz="quarter" idx="5"/>
          </p:nvPr>
        </p:nvSpPr>
        <p:spPr/>
        <p:txBody>
          <a:bodyPr/>
          <a:lstStyle/>
          <a:p>
            <a:fld id="{08E6AEC6-7503-CB41-B979-B272CD0F79C1}" type="slidenum">
              <a:rPr lang="ru-RU" smtClean="0"/>
              <a:t>5</a:t>
            </a:fld>
            <a:endParaRPr lang="ru-RU"/>
          </a:p>
        </p:txBody>
      </p:sp>
    </p:spTree>
    <p:extLst>
      <p:ext uri="{BB962C8B-B14F-4D97-AF65-F5344CB8AC3E}">
        <p14:creationId xmlns:p14="http://schemas.microsoft.com/office/powerpoint/2010/main" val="1547922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7</a:t>
            </a:fld>
            <a:endParaRPr lang="ru-RU"/>
          </a:p>
        </p:txBody>
      </p:sp>
    </p:spTree>
    <p:extLst>
      <p:ext uri="{BB962C8B-B14F-4D97-AF65-F5344CB8AC3E}">
        <p14:creationId xmlns:p14="http://schemas.microsoft.com/office/powerpoint/2010/main" val="17807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E6AEC6-7503-CB41-B979-B272CD0F79C1}" type="slidenum">
              <a:rPr lang="ru-RU" smtClean="0"/>
              <a:t>12</a:t>
            </a:fld>
            <a:endParaRPr lang="ru-RU"/>
          </a:p>
        </p:txBody>
      </p:sp>
    </p:spTree>
    <p:extLst>
      <p:ext uri="{BB962C8B-B14F-4D97-AF65-F5344CB8AC3E}">
        <p14:creationId xmlns:p14="http://schemas.microsoft.com/office/powerpoint/2010/main" val="408614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only Client Tracking tab is currently available – the other tabs will be developed and added to the dashboard later.</a:t>
            </a:r>
          </a:p>
        </p:txBody>
      </p:sp>
      <p:sp>
        <p:nvSpPr>
          <p:cNvPr id="4" name="Slide Number Placeholder 3"/>
          <p:cNvSpPr>
            <a:spLocks noGrp="1"/>
          </p:cNvSpPr>
          <p:nvPr>
            <p:ph type="sldNum" sz="quarter" idx="5"/>
          </p:nvPr>
        </p:nvSpPr>
        <p:spPr/>
        <p:txBody>
          <a:bodyPr/>
          <a:lstStyle/>
          <a:p>
            <a:fld id="{08E6AEC6-7503-CB41-B979-B272CD0F79C1}" type="slidenum">
              <a:rPr lang="ru-RU" smtClean="0"/>
              <a:t>16</a:t>
            </a:fld>
            <a:endParaRPr lang="ru-RU"/>
          </a:p>
        </p:txBody>
      </p:sp>
    </p:spTree>
    <p:extLst>
      <p:ext uri="{BB962C8B-B14F-4D97-AF65-F5344CB8AC3E}">
        <p14:creationId xmlns:p14="http://schemas.microsoft.com/office/powerpoint/2010/main" val="101282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AC4BE-BD7F-C49E-C62D-12DC43FCE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1A484-2E12-AD3F-B4BA-408E6B793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02EF9-5E84-F7E9-3AAB-8CEE06AA1F38}"/>
              </a:ext>
            </a:extLst>
          </p:cNvPr>
          <p:cNvSpPr>
            <a:spLocks noGrp="1"/>
          </p:cNvSpPr>
          <p:nvPr>
            <p:ph type="body" idx="1"/>
          </p:nvPr>
        </p:nvSpPr>
        <p:spPr/>
        <p:txBody>
          <a:bodyPr/>
          <a:lstStyle/>
          <a:p>
            <a:r>
              <a:rPr lang="en-US"/>
              <a:t>Section A covers record management, and it’s completed at four time points: baseline, reassessment, annual assessment, and closeout. We’ve included screenshots of the first pages of each section on the right of the slide, but we know the text is pretty small, so don’t worry if you can’t read it. It’s just there to give you an idea of what the section looks like. </a:t>
            </a:r>
          </a:p>
          <a:p>
            <a:endParaRPr lang="en-US"/>
          </a:p>
          <a:p>
            <a:r>
              <a:rPr lang="en-US"/>
              <a:t>The SUPRT A record management section includes client and grantee identification information and the required assessment details. As you are used to from the GPRA, there are skip patterns in this instrument. For example, this section collects information on client’s date of birth. That question is only to be answered at baseline, but skipped otherwise. </a:t>
            </a:r>
          </a:p>
        </p:txBody>
      </p:sp>
      <p:sp>
        <p:nvSpPr>
          <p:cNvPr id="4" name="Slide Number Placeholder 3">
            <a:extLst>
              <a:ext uri="{FF2B5EF4-FFF2-40B4-BE49-F238E27FC236}">
                <a16:creationId xmlns:a16="http://schemas.microsoft.com/office/drawing/2014/main" id="{CFFCB980-8C47-556E-C1A1-CF46F30317CE}"/>
              </a:ext>
            </a:extLst>
          </p:cNvPr>
          <p:cNvSpPr>
            <a:spLocks noGrp="1"/>
          </p:cNvSpPr>
          <p:nvPr>
            <p:ph type="sldNum" sz="quarter" idx="5"/>
          </p:nvPr>
        </p:nvSpPr>
        <p:spPr/>
        <p:txBody>
          <a:bodyPr/>
          <a:lstStyle/>
          <a:p>
            <a:fld id="{08E6AEC6-7503-CB41-B979-B272CD0F79C1}" type="slidenum">
              <a:rPr lang="ru-RU" smtClean="0"/>
              <a:t>19</a:t>
            </a:fld>
            <a:endParaRPr lang="ru-RU"/>
          </a:p>
        </p:txBody>
      </p:sp>
    </p:spTree>
    <p:extLst>
      <p:ext uri="{BB962C8B-B14F-4D97-AF65-F5344CB8AC3E}">
        <p14:creationId xmlns:p14="http://schemas.microsoft.com/office/powerpoint/2010/main" val="102305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C3A4-F75D-914F-4670-FA9A07CB1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A35F1-E2B2-1BCA-1BCC-A6A8DE555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4097D-D536-11E2-BFCB-A878C9F96A94}"/>
              </a:ext>
            </a:extLst>
          </p:cNvPr>
          <p:cNvSpPr>
            <a:spLocks noGrp="1"/>
          </p:cNvSpPr>
          <p:nvPr>
            <p:ph type="body" idx="1"/>
          </p:nvPr>
        </p:nvSpPr>
        <p:spPr/>
        <p:txBody>
          <a:bodyPr/>
          <a:lstStyle/>
          <a:p>
            <a:r>
              <a:rPr lang="en-US"/>
              <a:t>Section B, behavioral health history is completed at 3 time points: baseline, reassessment, and annual assessment. This section collects information on the client’s insurance, use of hospitals or emergency services, and their involvement with the justice system. These data are used to monitor program outcomes such as increasing access to care and decreased use of emergency systems or justice system involvement. </a:t>
            </a:r>
          </a:p>
        </p:txBody>
      </p:sp>
      <p:sp>
        <p:nvSpPr>
          <p:cNvPr id="4" name="Slide Number Placeholder 3">
            <a:extLst>
              <a:ext uri="{FF2B5EF4-FFF2-40B4-BE49-F238E27FC236}">
                <a16:creationId xmlns:a16="http://schemas.microsoft.com/office/drawing/2014/main" id="{2C6AF846-7D8B-BE73-9EC8-5649DE1F2312}"/>
              </a:ext>
            </a:extLst>
          </p:cNvPr>
          <p:cNvSpPr>
            <a:spLocks noGrp="1"/>
          </p:cNvSpPr>
          <p:nvPr>
            <p:ph type="sldNum" sz="quarter" idx="5"/>
          </p:nvPr>
        </p:nvSpPr>
        <p:spPr/>
        <p:txBody>
          <a:bodyPr/>
          <a:lstStyle/>
          <a:p>
            <a:fld id="{08E6AEC6-7503-CB41-B979-B272CD0F79C1}" type="slidenum">
              <a:rPr lang="ru-RU" smtClean="0"/>
              <a:t>20</a:t>
            </a:fld>
            <a:endParaRPr lang="ru-RU"/>
          </a:p>
        </p:txBody>
      </p:sp>
    </p:spTree>
    <p:extLst>
      <p:ext uri="{BB962C8B-B14F-4D97-AF65-F5344CB8AC3E}">
        <p14:creationId xmlns:p14="http://schemas.microsoft.com/office/powerpoint/2010/main" val="378878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A805B-6808-3C30-4176-28D3B44E2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80550-0513-DC7B-3CFE-FEFF2F346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16450-0C51-203C-9FA5-96CD9C51E22F}"/>
              </a:ext>
            </a:extLst>
          </p:cNvPr>
          <p:cNvSpPr>
            <a:spLocks noGrp="1"/>
          </p:cNvSpPr>
          <p:nvPr>
            <p:ph type="body" idx="1"/>
          </p:nvPr>
        </p:nvSpPr>
        <p:spPr/>
        <p:txBody>
          <a:bodyPr/>
          <a:lstStyle/>
          <a:p>
            <a:r>
              <a:rPr lang="en-US"/>
              <a:t>Section C, Behavioral health screenings, is collected at baseline, reassessment, and annual assessment. This section collects behavioral health information, including screenings for suicidality, substance use, and mental health disorders. These data are used to track client behavioral health outcomes. </a:t>
            </a:r>
          </a:p>
        </p:txBody>
      </p:sp>
      <p:sp>
        <p:nvSpPr>
          <p:cNvPr id="4" name="Slide Number Placeholder 3">
            <a:extLst>
              <a:ext uri="{FF2B5EF4-FFF2-40B4-BE49-F238E27FC236}">
                <a16:creationId xmlns:a16="http://schemas.microsoft.com/office/drawing/2014/main" id="{8E982786-8FCD-1B03-65AD-AE2495A489F5}"/>
              </a:ext>
            </a:extLst>
          </p:cNvPr>
          <p:cNvSpPr>
            <a:spLocks noGrp="1"/>
          </p:cNvSpPr>
          <p:nvPr>
            <p:ph type="sldNum" sz="quarter" idx="5"/>
          </p:nvPr>
        </p:nvSpPr>
        <p:spPr/>
        <p:txBody>
          <a:bodyPr/>
          <a:lstStyle/>
          <a:p>
            <a:fld id="{08E6AEC6-7503-CB41-B979-B272CD0F79C1}" type="slidenum">
              <a:rPr lang="ru-RU" smtClean="0"/>
              <a:t>21</a:t>
            </a:fld>
            <a:endParaRPr lang="ru-RU"/>
          </a:p>
        </p:txBody>
      </p:sp>
    </p:spTree>
    <p:extLst>
      <p:ext uri="{BB962C8B-B14F-4D97-AF65-F5344CB8AC3E}">
        <p14:creationId xmlns:p14="http://schemas.microsoft.com/office/powerpoint/2010/main" val="861804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b">
    <p:spTree>
      <p:nvGrpSpPr>
        <p:cNvPr id="1" name=""/>
        <p:cNvGrpSpPr/>
        <p:nvPr/>
      </p:nvGrpSpPr>
      <p:grpSpPr>
        <a:xfrm>
          <a:off x="0" y="0"/>
          <a:ext cx="0" cy="0"/>
          <a:chOff x="0" y="0"/>
          <a:chExt cx="0" cy="0"/>
        </a:xfrm>
      </p:grpSpPr>
      <p:sp>
        <p:nvSpPr>
          <p:cNvPr id="3" name="Прямоугольник 18">
            <a:extLst>
              <a:ext uri="{FF2B5EF4-FFF2-40B4-BE49-F238E27FC236}">
                <a16:creationId xmlns:a16="http://schemas.microsoft.com/office/drawing/2014/main" id="{9CA63D23-7BD3-4572-A2AA-2637120866AA}"/>
              </a:ext>
            </a:extLst>
          </p:cNvPr>
          <p:cNvSpPr/>
          <p:nvPr userDrawn="1"/>
        </p:nvSpPr>
        <p:spPr>
          <a:xfrm>
            <a:off x="3505200" y="0"/>
            <a:ext cx="8686800"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4" name="TextBox 13">
            <a:extLst>
              <a:ext uri="{FF2B5EF4-FFF2-40B4-BE49-F238E27FC236}">
                <a16:creationId xmlns:a16="http://schemas.microsoft.com/office/drawing/2014/main" id="{BA467487-4A52-425D-8010-6E9B5114B233}"/>
              </a:ext>
            </a:extLst>
          </p:cNvPr>
          <p:cNvSpPr txBox="1"/>
          <p:nvPr/>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sp>
        <p:nvSpPr>
          <p:cNvPr id="15" name="TextBox 14">
            <a:extLst>
              <a:ext uri="{FF2B5EF4-FFF2-40B4-BE49-F238E27FC236}">
                <a16:creationId xmlns:a16="http://schemas.microsoft.com/office/drawing/2014/main" id="{91800CE1-9247-445B-987C-9E57B1F79DAC}"/>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solidFill>
                  <a:schemeClr val="tx1"/>
                </a:solidFill>
              </a:rPr>
              <a:t> </a:t>
            </a:r>
            <a:r>
              <a:rPr lang="en-US" sz="1400" b="0">
                <a:solidFill>
                  <a:schemeClr val="tx1"/>
                </a:solidFill>
              </a:rPr>
              <a:t>New Orleans | Seattle</a:t>
            </a:r>
            <a:endParaRPr lang="ru-RU" sz="1400" b="0">
              <a:solidFill>
                <a:schemeClr val="tx1"/>
              </a:solidFill>
              <a:latin typeface="Kozuka Mincho Pro B" panose="02020800000000000000" pitchFamily="18" charset="-128"/>
              <a:ea typeface="Kozuka Mincho Pro B" panose="02020800000000000000" pitchFamily="18" charset="-128"/>
              <a:cs typeface="Karla" charset="0"/>
            </a:endParaRPr>
          </a:p>
        </p:txBody>
      </p:sp>
      <p:pic>
        <p:nvPicPr>
          <p:cNvPr id="16" name="Picture 15">
            <a:extLst>
              <a:ext uri="{FF2B5EF4-FFF2-40B4-BE49-F238E27FC236}">
                <a16:creationId xmlns:a16="http://schemas.microsoft.com/office/drawing/2014/main" id="{AB8FA7DD-19BE-4EB8-B78D-25C2530DD26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2" name="Title 1">
            <a:extLst>
              <a:ext uri="{FF2B5EF4-FFF2-40B4-BE49-F238E27FC236}">
                <a16:creationId xmlns:a16="http://schemas.microsoft.com/office/drawing/2014/main" id="{32DF6DFF-A7E9-F85C-ADF3-C0C3C1DE203D}"/>
              </a:ext>
            </a:extLst>
          </p:cNvPr>
          <p:cNvSpPr>
            <a:spLocks noGrp="1"/>
          </p:cNvSpPr>
          <p:nvPr>
            <p:ph type="title" hasCustomPrompt="1"/>
          </p:nvPr>
        </p:nvSpPr>
        <p:spPr>
          <a:xfrm>
            <a:off x="4038600" y="2209800"/>
            <a:ext cx="6242598" cy="1281723"/>
          </a:xfrm>
        </p:spPr>
        <p:txBody>
          <a:bodyPr anchor="t">
            <a:noAutofit/>
          </a:bodyPr>
          <a:lstStyle>
            <a:lvl1pPr>
              <a:defRPr sz="6500">
                <a:solidFill>
                  <a:schemeClr val="bg1"/>
                </a:solidFill>
                <a:latin typeface="Century Gothic" panose="020B0502020202020204" pitchFamily="34" charset="0"/>
              </a:defRPr>
            </a:lvl1pPr>
          </a:lstStyle>
          <a:p>
            <a:r>
              <a:rPr lang="en-US"/>
              <a:t>Click to add presentation title</a:t>
            </a:r>
          </a:p>
        </p:txBody>
      </p:sp>
    </p:spTree>
    <p:extLst>
      <p:ext uri="{BB962C8B-B14F-4D97-AF65-F5344CB8AC3E}">
        <p14:creationId xmlns:p14="http://schemas.microsoft.com/office/powerpoint/2010/main" val="3754118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ng_Text_slide1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50800" y="6154060"/>
            <a:ext cx="12242800" cy="736581"/>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a:extLst>
              <a:ext uri="{FF2B5EF4-FFF2-40B4-BE49-F238E27FC236}">
                <a16:creationId xmlns:a16="http://schemas.microsoft.com/office/drawing/2014/main" id="{1F6188D4-F154-4D7E-BBBD-4297DE4C0A05}"/>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6" y="1550598"/>
            <a:ext cx="10069513"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Номер слайда 5">
            <a:extLst>
              <a:ext uri="{FF2B5EF4-FFF2-40B4-BE49-F238E27FC236}">
                <a16:creationId xmlns:a16="http://schemas.microsoft.com/office/drawing/2014/main" id="{E4F7865A-3B58-E1D7-B4CA-958A460814F3}"/>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4253492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Text_Columns_slide_b">
    <p:spTree>
      <p:nvGrpSpPr>
        <p:cNvPr id="1" name=""/>
        <p:cNvGrpSpPr/>
        <p:nvPr/>
      </p:nvGrpSpPr>
      <p:grpSpPr>
        <a:xfrm>
          <a:off x="0" y="0"/>
          <a:ext cx="0" cy="0"/>
          <a:chOff x="0" y="0"/>
          <a:chExt cx="0" cy="0"/>
        </a:xfrm>
      </p:grpSpPr>
      <p:sp>
        <p:nvSpPr>
          <p:cNvPr id="13" name="Title 10">
            <a:extLst>
              <a:ext uri="{FF2B5EF4-FFF2-40B4-BE49-F238E27FC236}">
                <a16:creationId xmlns:a16="http://schemas.microsoft.com/office/drawing/2014/main" id="{89D4F971-941C-4656-B1A0-8836E2994593}"/>
              </a:ext>
            </a:extLst>
          </p:cNvPr>
          <p:cNvSpPr>
            <a:spLocks noGrp="1"/>
          </p:cNvSpPr>
          <p:nvPr>
            <p:ph type="title" hasCustomPrompt="1"/>
          </p:nvPr>
        </p:nvSpPr>
        <p:spPr>
          <a:xfrm>
            <a:off x="1146635" y="478976"/>
            <a:ext cx="10069284" cy="655413"/>
          </a:xfrm>
          <a:ln>
            <a:noFill/>
          </a:ln>
        </p:spPr>
        <p:txBody>
          <a:bodyPr>
            <a:noAutofit/>
          </a:bodyPr>
          <a:lstStyle>
            <a:lvl1pPr>
              <a:defRPr>
                <a:solidFill>
                  <a:srgbClr val="252055"/>
                </a:solidFill>
                <a:latin typeface="Century Gothic" panose="020B0502020202020204" pitchFamily="34" charset="0"/>
              </a:defRPr>
            </a:lvl1pPr>
          </a:lstStyle>
          <a:p>
            <a:r>
              <a:rPr lang="en-US"/>
              <a:t>Click to add slide title</a:t>
            </a:r>
          </a:p>
        </p:txBody>
      </p:sp>
      <p:sp>
        <p:nvSpPr>
          <p:cNvPr id="14" name="Text Placeholder 12">
            <a:extLst>
              <a:ext uri="{FF2B5EF4-FFF2-40B4-BE49-F238E27FC236}">
                <a16:creationId xmlns:a16="http://schemas.microsoft.com/office/drawing/2014/main" id="{D83C8436-08FA-419D-9DDC-389E97179DDE}"/>
              </a:ext>
            </a:extLst>
          </p:cNvPr>
          <p:cNvSpPr>
            <a:spLocks noGrp="1"/>
          </p:cNvSpPr>
          <p:nvPr>
            <p:ph type="body" sz="quarter" idx="12" hasCustomPrompt="1"/>
          </p:nvPr>
        </p:nvSpPr>
        <p:spPr>
          <a:xfrm>
            <a:off x="1146633" y="1051896"/>
            <a:ext cx="10069285"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
        <p:nvSpPr>
          <p:cNvPr id="6" name="Text Placeholder 5">
            <a:extLst>
              <a:ext uri="{FF2B5EF4-FFF2-40B4-BE49-F238E27FC236}">
                <a16:creationId xmlns:a16="http://schemas.microsoft.com/office/drawing/2014/main" id="{EEA003BC-E33F-439E-9E7E-87212DA1C5E5}"/>
              </a:ext>
            </a:extLst>
          </p:cNvPr>
          <p:cNvSpPr>
            <a:spLocks noGrp="1"/>
          </p:cNvSpPr>
          <p:nvPr>
            <p:ph type="body" sz="quarter" idx="13" hasCustomPrompt="1"/>
          </p:nvPr>
        </p:nvSpPr>
        <p:spPr>
          <a:xfrm>
            <a:off x="1146637" y="1550598"/>
            <a:ext cx="4949364" cy="4244008"/>
          </a:xfrm>
          <a:solidFill>
            <a:schemeClr val="bg1"/>
          </a:solidFill>
          <a:ln>
            <a:noFill/>
          </a:ln>
        </p:spPr>
        <p:txBody>
          <a:bodyPr>
            <a:noAutofit/>
          </a:bodyPr>
          <a:lstStyle>
            <a:lvl1pPr>
              <a:defRPr>
                <a:solidFill>
                  <a:srgbClr val="252055"/>
                </a:solidFill>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9704C99-8A17-4EDA-A141-C43912A3AC79}"/>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2" name="Text Placeholder 5">
            <a:extLst>
              <a:ext uri="{FF2B5EF4-FFF2-40B4-BE49-F238E27FC236}">
                <a16:creationId xmlns:a16="http://schemas.microsoft.com/office/drawing/2014/main" id="{9890CA20-5CAC-38CC-89EC-1949F8C2ED97}"/>
              </a:ext>
            </a:extLst>
          </p:cNvPr>
          <p:cNvSpPr>
            <a:spLocks noGrp="1"/>
          </p:cNvSpPr>
          <p:nvPr>
            <p:ph type="body" sz="quarter" idx="14" hasCustomPrompt="1"/>
          </p:nvPr>
        </p:nvSpPr>
        <p:spPr>
          <a:xfrm>
            <a:off x="6252036" y="1550598"/>
            <a:ext cx="4949364" cy="4244008"/>
          </a:xfrm>
          <a:solidFill>
            <a:schemeClr val="bg1"/>
          </a:solidFill>
          <a:ln>
            <a:noFill/>
          </a:ln>
        </p:spPr>
        <p:txBody>
          <a:bodyPr>
            <a:noAutofit/>
          </a:bodyPr>
          <a:lstStyle>
            <a:lvl1pPr>
              <a:defRPr>
                <a:latin typeface="+mn-lt"/>
              </a:defRPr>
            </a:lvl1pPr>
            <a:lvl2pPr>
              <a:defRPr>
                <a:solidFill>
                  <a:srgbClr val="252055"/>
                </a:solidFill>
                <a:latin typeface="+mn-lt"/>
              </a:defRPr>
            </a:lvl2pPr>
            <a:lvl3pPr>
              <a:defRPr>
                <a:solidFill>
                  <a:srgbClr val="252055"/>
                </a:solidFill>
                <a:latin typeface="+mn-lt"/>
              </a:defRPr>
            </a:lvl3pPr>
            <a:lvl4pPr>
              <a:defRPr>
                <a:solidFill>
                  <a:srgbClr val="252055"/>
                </a:solidFill>
                <a:latin typeface="+mn-lt"/>
              </a:defRPr>
            </a:lvl4pPr>
            <a:lvl5pPr>
              <a:defRPr>
                <a:solidFill>
                  <a:srgbClr val="252055"/>
                </a:solidFill>
                <a:latin typeface="+mn-lt"/>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85AA981F-35D0-F027-9289-B379C421CDAC}"/>
              </a:ext>
            </a:extLst>
          </p:cNvPr>
          <p:cNvCxnSpPr/>
          <p:nvPr userDrawn="1"/>
        </p:nvCxnSpPr>
        <p:spPr>
          <a:xfrm>
            <a:off x="6096000" y="1550598"/>
            <a:ext cx="0" cy="4396644"/>
          </a:xfrm>
          <a:prstGeom prst="line">
            <a:avLst/>
          </a:prstGeom>
          <a:ln w="28575">
            <a:solidFill>
              <a:srgbClr val="2520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055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ng_Text_slide2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5" y="478976"/>
            <a:ext cx="10327816" cy="655413"/>
          </a:xfrm>
          <a:ln>
            <a:noFill/>
          </a:ln>
        </p:spPr>
        <p:txBody>
          <a:bodyPr>
            <a:noAutofit/>
          </a:bodyPr>
          <a:lstStyle>
            <a:lvl1pPr>
              <a:defRPr/>
            </a:lvl1pPr>
          </a:lstStyle>
          <a:p>
            <a:r>
              <a:rPr lang="en-US"/>
              <a:t>Header goes Here</a:t>
            </a:r>
          </a:p>
        </p:txBody>
      </p:sp>
      <p:sp>
        <p:nvSpPr>
          <p:cNvPr id="13" name="Text Placeholder 12">
            <a:extLst>
              <a:ext uri="{FF2B5EF4-FFF2-40B4-BE49-F238E27FC236}">
                <a16:creationId xmlns:a16="http://schemas.microsoft.com/office/drawing/2014/main" id="{4C243C1A-806D-4357-9E3C-A41D8B63458A}"/>
              </a:ext>
            </a:extLst>
          </p:cNvPr>
          <p:cNvSpPr>
            <a:spLocks noGrp="1"/>
          </p:cNvSpPr>
          <p:nvPr>
            <p:ph type="body" sz="quarter" idx="10" hasCustomPrompt="1"/>
          </p:nvPr>
        </p:nvSpPr>
        <p:spPr>
          <a:xfrm>
            <a:off x="1146633" y="1051896"/>
            <a:ext cx="10327818" cy="498701"/>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15" name="Text Placeholder 14">
            <a:extLst>
              <a:ext uri="{FF2B5EF4-FFF2-40B4-BE49-F238E27FC236}">
                <a16:creationId xmlns:a16="http://schemas.microsoft.com/office/drawing/2014/main" id="{616D3632-0605-45DA-A4F2-4F4313660423}"/>
              </a:ext>
            </a:extLst>
          </p:cNvPr>
          <p:cNvSpPr>
            <a:spLocks noGrp="1"/>
          </p:cNvSpPr>
          <p:nvPr>
            <p:ph type="body" sz="quarter" idx="11" hasCustomPrompt="1"/>
          </p:nvPr>
        </p:nvSpPr>
        <p:spPr>
          <a:xfrm>
            <a:off x="1146633" y="1564460"/>
            <a:ext cx="10324564" cy="4382781"/>
          </a:xfrm>
          <a:noFill/>
          <a:ln>
            <a:noFill/>
          </a:ln>
        </p:spPr>
        <p:txBody>
          <a:bodyPr>
            <a:noAutofit/>
          </a:bodyPr>
          <a:lstStyle>
            <a:lvl1pPr>
              <a:defRPr/>
            </a:lvl1pPr>
            <a:lvl4pPr>
              <a:defRPr>
                <a:latin typeface="Karla"/>
              </a:defRPr>
            </a:lvl4pPr>
            <a:lvl5pPr>
              <a:defRPr>
                <a:latin typeface="Karla"/>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4930EE4C-7C43-4234-BE39-D717457900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29741311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_slide_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D6B6BE-CBA9-4D5E-93D5-E71739A764E5}"/>
              </a:ext>
            </a:extLst>
          </p:cNvPr>
          <p:cNvSpPr txBox="1"/>
          <p:nvPr userDrawn="1"/>
        </p:nvSpPr>
        <p:spPr>
          <a:xfrm>
            <a:off x="10156055" y="100892"/>
            <a:ext cx="1907311" cy="246221"/>
          </a:xfrm>
          <a:prstGeom prst="rect">
            <a:avLst/>
          </a:prstGeom>
          <a:noFill/>
        </p:spPr>
        <p:txBody>
          <a:bodyPr wrap="square" rtlCol="0">
            <a:spAutoFit/>
          </a:bodyPr>
          <a:lstStyle/>
          <a:p>
            <a:pPr algn="r"/>
            <a:r>
              <a:rPr lang="en-US" sz="1000" b="1">
                <a:solidFill>
                  <a:schemeClr val="bg1"/>
                </a:solidFill>
                <a:latin typeface="Karla" charset="0"/>
                <a:ea typeface="Karla" charset="0"/>
                <a:cs typeface="Karla" charset="0"/>
              </a:rPr>
              <a:t>The Policy &amp; Research Group</a:t>
            </a:r>
            <a:endParaRPr lang="ru-RU" sz="1000" b="1">
              <a:solidFill>
                <a:schemeClr val="bg1"/>
              </a:solidFill>
              <a:latin typeface="Karla" charset="0"/>
              <a:ea typeface="Karla" charset="0"/>
              <a:cs typeface="Karla" charset="0"/>
            </a:endParaRPr>
          </a:p>
        </p:txBody>
      </p:sp>
      <p:sp>
        <p:nvSpPr>
          <p:cNvPr id="7" name="Rectangle 6">
            <a:extLst>
              <a:ext uri="{FF2B5EF4-FFF2-40B4-BE49-F238E27FC236}">
                <a16:creationId xmlns:a16="http://schemas.microsoft.com/office/drawing/2014/main" id="{E75AE400-CDD1-435D-A614-9C78811100EA}"/>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0">
            <a:extLst>
              <a:ext uri="{FF2B5EF4-FFF2-40B4-BE49-F238E27FC236}">
                <a16:creationId xmlns:a16="http://schemas.microsoft.com/office/drawing/2014/main" id="{8CCA2D16-81A6-4B49-9AB7-892CD96B103D}"/>
              </a:ext>
            </a:extLst>
          </p:cNvPr>
          <p:cNvSpPr>
            <a:spLocks noGrp="1"/>
          </p:cNvSpPr>
          <p:nvPr>
            <p:ph type="title" hasCustomPrompt="1"/>
          </p:nvPr>
        </p:nvSpPr>
        <p:spPr>
          <a:xfrm>
            <a:off x="1146634" y="478976"/>
            <a:ext cx="10359565" cy="655413"/>
          </a:xfrm>
          <a:ln>
            <a:noFill/>
          </a:ln>
        </p:spPr>
        <p:txBody>
          <a:bodyPr>
            <a:noAutofit/>
          </a:bodyPr>
          <a:lstStyle>
            <a:lvl1pPr>
              <a:defRPr>
                <a:latin typeface="Century Gothic" panose="020B0502020202020204" pitchFamily="34" charset="0"/>
                <a:cs typeface="Calibri" panose="020F0502020204030204" pitchFamily="34" charset="0"/>
              </a:defRPr>
            </a:lvl1pPr>
          </a:lstStyle>
          <a:p>
            <a:r>
              <a:rPr lang="en-US"/>
              <a:t>Click to add slide title</a:t>
            </a:r>
          </a:p>
        </p:txBody>
      </p:sp>
      <p:pic>
        <p:nvPicPr>
          <p:cNvPr id="8" name="Graphic 7">
            <a:extLst>
              <a:ext uri="{FF2B5EF4-FFF2-40B4-BE49-F238E27FC236}">
                <a16:creationId xmlns:a16="http://schemas.microsoft.com/office/drawing/2014/main" id="{95D6836F-366E-43A9-9361-676EFE8073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
        <p:nvSpPr>
          <p:cNvPr id="4" name="Table Placeholder 3">
            <a:extLst>
              <a:ext uri="{FF2B5EF4-FFF2-40B4-BE49-F238E27FC236}">
                <a16:creationId xmlns:a16="http://schemas.microsoft.com/office/drawing/2014/main" id="{906245D2-56FC-420C-A1E1-58269F7573D8}"/>
              </a:ext>
            </a:extLst>
          </p:cNvPr>
          <p:cNvSpPr>
            <a:spLocks noGrp="1"/>
          </p:cNvSpPr>
          <p:nvPr>
            <p:ph type="tbl" sz="quarter" idx="10" hasCustomPrompt="1"/>
          </p:nvPr>
        </p:nvSpPr>
        <p:spPr>
          <a:xfrm>
            <a:off x="1146405" y="1550597"/>
            <a:ext cx="10359795" cy="4299787"/>
          </a:xfrm>
          <a:ln>
            <a:noFill/>
          </a:ln>
        </p:spPr>
        <p:txBody>
          <a:bodyPr>
            <a:noAutofit/>
          </a:bodyPr>
          <a:lstStyle>
            <a:lvl1pPr marL="0" indent="0">
              <a:buNone/>
              <a:defRPr>
                <a:solidFill>
                  <a:schemeClr val="bg2"/>
                </a:solidFill>
                <a:latin typeface="+mn-lt"/>
              </a:defRPr>
            </a:lvl1pPr>
            <a:lvl2pPr>
              <a:defRPr sz="2000">
                <a:solidFill>
                  <a:schemeClr val="bg2"/>
                </a:solidFill>
                <a:latin typeface="+mn-lt"/>
              </a:defRPr>
            </a:lvl2pPr>
            <a:lvl3pPr>
              <a:defRPr sz="2000">
                <a:solidFill>
                  <a:schemeClr val="bg2"/>
                </a:solidFill>
              </a:defRPr>
            </a:lvl3pPr>
          </a:lstStyle>
          <a:p>
            <a:r>
              <a:rPr lang="en-US"/>
              <a:t>Click icon to insert table</a:t>
            </a:r>
          </a:p>
          <a:p>
            <a:pPr lvl="1"/>
            <a:r>
              <a:rPr lang="en-US"/>
              <a:t>Use filled square bullets if needed</a:t>
            </a:r>
          </a:p>
          <a:p>
            <a:pPr lvl="1"/>
            <a:r>
              <a:rPr lang="en-US"/>
              <a:t>Column headers should be bold and aligned to the same direction as table contents</a:t>
            </a:r>
          </a:p>
          <a:p>
            <a:pPr lvl="1"/>
            <a:r>
              <a:rPr lang="en-US"/>
              <a:t>Title row: red </a:t>
            </a:r>
          </a:p>
          <a:p>
            <a:pPr lvl="1"/>
            <a:r>
              <a:rPr lang="en-US"/>
              <a:t>Rows alternate colors:</a:t>
            </a:r>
          </a:p>
          <a:p>
            <a:pPr lvl="2"/>
            <a:r>
              <a:rPr lang="en-US"/>
              <a:t>White background 1, darker 15%</a:t>
            </a:r>
          </a:p>
          <a:p>
            <a:pPr lvl="2"/>
            <a:r>
              <a:rPr lang="en-US"/>
              <a:t>White background 1, darker 5%</a:t>
            </a:r>
          </a:p>
        </p:txBody>
      </p:sp>
      <p:sp>
        <p:nvSpPr>
          <p:cNvPr id="2" name="Text Placeholder 12">
            <a:extLst>
              <a:ext uri="{FF2B5EF4-FFF2-40B4-BE49-F238E27FC236}">
                <a16:creationId xmlns:a16="http://schemas.microsoft.com/office/drawing/2014/main" id="{B24B5204-AC5C-F5BA-04A8-CF82BA0D064E}"/>
              </a:ext>
            </a:extLst>
          </p:cNvPr>
          <p:cNvSpPr>
            <a:spLocks noGrp="1"/>
          </p:cNvSpPr>
          <p:nvPr>
            <p:ph type="body" sz="quarter" idx="12" hasCustomPrompt="1"/>
          </p:nvPr>
        </p:nvSpPr>
        <p:spPr>
          <a:xfrm>
            <a:off x="1146633" y="1051896"/>
            <a:ext cx="10359567" cy="498701"/>
          </a:xfrm>
          <a:ln>
            <a:noFill/>
          </a:ln>
        </p:spPr>
        <p:txBody>
          <a:bodyPr>
            <a:noAutofit/>
          </a:bodyPr>
          <a:lstStyle>
            <a:lvl1pPr marL="0" indent="0">
              <a:buNone/>
              <a:defRPr sz="2600" b="0">
                <a:solidFill>
                  <a:srgbClr val="252055"/>
                </a:solidFill>
                <a:latin typeface="+mn-lt"/>
              </a:defRPr>
            </a:lvl1pPr>
          </a:lstStyle>
          <a:p>
            <a:pPr lvl="0"/>
            <a:r>
              <a:rPr lang="en-US"/>
              <a:t>Click to add subheading</a:t>
            </a:r>
          </a:p>
        </p:txBody>
      </p:sp>
    </p:spTree>
    <p:extLst>
      <p:ext uri="{BB962C8B-B14F-4D97-AF65-F5344CB8AC3E}">
        <p14:creationId xmlns:p14="http://schemas.microsoft.com/office/powerpoint/2010/main" val="246424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e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3" y="0"/>
            <a:ext cx="34087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1ABF1F39-B1F4-4857-B91A-106A7195BE63}"/>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10" name="Text Placeholder 12">
            <a:extLst>
              <a:ext uri="{FF2B5EF4-FFF2-40B4-BE49-F238E27FC236}">
                <a16:creationId xmlns:a16="http://schemas.microsoft.com/office/drawing/2014/main" id="{2350A865-807A-4419-BEAB-E0A19BF27927}"/>
              </a:ext>
            </a:extLst>
          </p:cNvPr>
          <p:cNvSpPr>
            <a:spLocks noGrp="1"/>
          </p:cNvSpPr>
          <p:nvPr>
            <p:ph type="body" sz="quarter" idx="10" hasCustomPrompt="1"/>
          </p:nvPr>
        </p:nvSpPr>
        <p:spPr>
          <a:xfrm>
            <a:off x="295048" y="2549945"/>
            <a:ext cx="2963411" cy="3631481"/>
          </a:xfrm>
          <a:ln>
            <a:noFill/>
          </a:ln>
        </p:spPr>
        <p:txBody>
          <a:bodyPr>
            <a:noAutofit/>
          </a:bodyPr>
          <a:lstStyle>
            <a:lvl1pPr marL="0" indent="0" algn="r">
              <a:buNone/>
              <a:defRPr sz="3200" b="0">
                <a:solidFill>
                  <a:schemeClr val="bg1"/>
                </a:solidFill>
                <a:latin typeface="+mn-lt"/>
              </a:defRPr>
            </a:lvl1pPr>
          </a:lstStyle>
          <a:p>
            <a:pPr lvl="0"/>
            <a:r>
              <a:rPr lang="da-DK"/>
              <a:t>Click to add text (both text boxes should be aligned right and vertically centered)</a:t>
            </a:r>
            <a:endParaRPr lang="en-US"/>
          </a:p>
        </p:txBody>
      </p:sp>
      <p:sp>
        <p:nvSpPr>
          <p:cNvPr id="5" name="Title 4">
            <a:extLst>
              <a:ext uri="{FF2B5EF4-FFF2-40B4-BE49-F238E27FC236}">
                <a16:creationId xmlns:a16="http://schemas.microsoft.com/office/drawing/2014/main" id="{335013FC-8097-43F1-8144-29A873DBA945}"/>
              </a:ext>
            </a:extLst>
          </p:cNvPr>
          <p:cNvSpPr>
            <a:spLocks noGrp="1"/>
          </p:cNvSpPr>
          <p:nvPr>
            <p:ph type="title" hasCustomPrompt="1"/>
          </p:nvPr>
        </p:nvSpPr>
        <p:spPr>
          <a:xfrm>
            <a:off x="706296" y="1782290"/>
            <a:ext cx="2552163" cy="767655"/>
          </a:xfrm>
          <a:ln>
            <a:noFill/>
          </a:ln>
        </p:spPr>
        <p:txBody>
          <a:bodyPr>
            <a:noAutofit/>
          </a:bodyPr>
          <a:lstStyle>
            <a:lvl1pPr algn="r">
              <a:defRPr sz="3200">
                <a:solidFill>
                  <a:schemeClr val="bg1"/>
                </a:solidFill>
              </a:defRPr>
            </a:lvl1pPr>
          </a:lstStyle>
          <a:p>
            <a:r>
              <a:rPr lang="en-US"/>
              <a:t>Objective #:</a:t>
            </a:r>
          </a:p>
        </p:txBody>
      </p:sp>
      <p:pic>
        <p:nvPicPr>
          <p:cNvPr id="9" name="Graphic 8">
            <a:extLst>
              <a:ext uri="{FF2B5EF4-FFF2-40B4-BE49-F238E27FC236}">
                <a16:creationId xmlns:a16="http://schemas.microsoft.com/office/drawing/2014/main" id="{04DEBEDA-2C85-4643-8F12-4E7ACFC39D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9315" y="-452266"/>
            <a:ext cx="1228725" cy="1847850"/>
          </a:xfrm>
          <a:prstGeom prst="rect">
            <a:avLst/>
          </a:prstGeom>
        </p:spPr>
      </p:pic>
      <p:sp>
        <p:nvSpPr>
          <p:cNvPr id="3" name="Picture Placeholder 2">
            <a:extLst>
              <a:ext uri="{FF2B5EF4-FFF2-40B4-BE49-F238E27FC236}">
                <a16:creationId xmlns:a16="http://schemas.microsoft.com/office/drawing/2014/main" id="{AE8B0C27-3DDB-4C63-BCD6-198D72E7D895}"/>
              </a:ext>
            </a:extLst>
          </p:cNvPr>
          <p:cNvSpPr>
            <a:spLocks noGrp="1"/>
          </p:cNvSpPr>
          <p:nvPr>
            <p:ph type="pic" sz="quarter" idx="17" hasCustomPrompt="1"/>
          </p:nvPr>
        </p:nvSpPr>
        <p:spPr>
          <a:xfrm>
            <a:off x="4332304" y="798513"/>
            <a:ext cx="7097696" cy="5016500"/>
          </a:xfrm>
          <a:ln>
            <a:noFill/>
          </a:ln>
        </p:spPr>
        <p:txBody>
          <a:bodyPr>
            <a:noAutofit/>
          </a:bodyPr>
          <a:lstStyle>
            <a:lvl1pPr marL="0" indent="0">
              <a:buNone/>
              <a:defRPr>
                <a:solidFill>
                  <a:schemeClr val="bg2"/>
                </a:solidFill>
                <a:latin typeface="+mn-lt"/>
              </a:defRPr>
            </a:lvl1pPr>
          </a:lstStyle>
          <a:p>
            <a:r>
              <a:rPr lang="en-US"/>
              <a:t>Click icon to insert graphic</a:t>
            </a:r>
          </a:p>
        </p:txBody>
      </p:sp>
      <p:sp>
        <p:nvSpPr>
          <p:cNvPr id="2" name="Номер слайда 5">
            <a:extLst>
              <a:ext uri="{FF2B5EF4-FFF2-40B4-BE49-F238E27FC236}">
                <a16:creationId xmlns:a16="http://schemas.microsoft.com/office/drawing/2014/main" id="{DBA0B3FC-66F6-4FB0-6239-310BADD4EA4F}"/>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rgbClr val="252055"/>
                </a:solidFill>
              </a:rPr>
              <a:pPr/>
              <a:t>‹#›</a:t>
            </a:fld>
            <a:endParaRPr lang="ru-RU">
              <a:solidFill>
                <a:srgbClr val="252055"/>
              </a:solidFill>
            </a:endParaRPr>
          </a:p>
        </p:txBody>
      </p:sp>
    </p:spTree>
    <p:extLst>
      <p:ext uri="{BB962C8B-B14F-4D97-AF65-F5344CB8AC3E}">
        <p14:creationId xmlns:p14="http://schemas.microsoft.com/office/powerpoint/2010/main" val="55743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mp;Graphic_slide_ b">
    <p:spTree>
      <p:nvGrpSpPr>
        <p:cNvPr id="1" name=""/>
        <p:cNvGrpSpPr/>
        <p:nvPr/>
      </p:nvGrpSpPr>
      <p:grpSpPr>
        <a:xfrm>
          <a:off x="0" y="0"/>
          <a:ext cx="0" cy="0"/>
          <a:chOff x="0" y="0"/>
          <a:chExt cx="0" cy="0"/>
        </a:xfrm>
      </p:grpSpPr>
      <p:sp>
        <p:nvSpPr>
          <p:cNvPr id="60" name="Title 10">
            <a:extLst>
              <a:ext uri="{FF2B5EF4-FFF2-40B4-BE49-F238E27FC236}">
                <a16:creationId xmlns:a16="http://schemas.microsoft.com/office/drawing/2014/main" id="{DBDF42E6-2FCA-481E-8760-9431C80A5702}"/>
              </a:ext>
            </a:extLst>
          </p:cNvPr>
          <p:cNvSpPr>
            <a:spLocks noGrp="1"/>
          </p:cNvSpPr>
          <p:nvPr>
            <p:ph type="title" hasCustomPrompt="1"/>
          </p:nvPr>
        </p:nvSpPr>
        <p:spPr>
          <a:xfrm>
            <a:off x="1156377" y="478976"/>
            <a:ext cx="10232974" cy="655413"/>
          </a:xfrm>
          <a:ln>
            <a:noFill/>
          </a:ln>
        </p:spPr>
        <p:txBody>
          <a:bodyPr>
            <a:noAutofit/>
          </a:bodyPr>
          <a:lstStyle>
            <a:lvl1pPr algn="l">
              <a:defRPr/>
            </a:lvl1pPr>
          </a:lstStyle>
          <a:p>
            <a:r>
              <a:rPr lang="en-US"/>
              <a:t>Click to add slide title</a:t>
            </a:r>
          </a:p>
        </p:txBody>
      </p:sp>
      <p:sp>
        <p:nvSpPr>
          <p:cNvPr id="61" name="Text Placeholder 12">
            <a:extLst>
              <a:ext uri="{FF2B5EF4-FFF2-40B4-BE49-F238E27FC236}">
                <a16:creationId xmlns:a16="http://schemas.microsoft.com/office/drawing/2014/main" id="{F5D70680-E5AB-47AC-80BE-C2AEC269C517}"/>
              </a:ext>
            </a:extLst>
          </p:cNvPr>
          <p:cNvSpPr>
            <a:spLocks noGrp="1"/>
          </p:cNvSpPr>
          <p:nvPr>
            <p:ph type="body" sz="quarter" idx="10" hasCustomPrompt="1"/>
          </p:nvPr>
        </p:nvSpPr>
        <p:spPr>
          <a:xfrm>
            <a:off x="1156375" y="990600"/>
            <a:ext cx="10232974" cy="498701"/>
          </a:xfrm>
          <a:ln>
            <a:noFill/>
          </a:ln>
        </p:spPr>
        <p:txBody>
          <a:bodyPr>
            <a:noAutofit/>
          </a:bodyPr>
          <a:lstStyle>
            <a:lvl1pPr marL="0" indent="0" algn="l">
              <a:buNone/>
              <a:defRPr sz="2600" b="0">
                <a:solidFill>
                  <a:schemeClr val="tx1"/>
                </a:solidFill>
                <a:latin typeface="+mn-lt"/>
              </a:defRPr>
            </a:lvl1pPr>
          </a:lstStyle>
          <a:p>
            <a:pPr lvl="0"/>
            <a:r>
              <a:rPr lang="en-US"/>
              <a:t>Click to add subheading</a:t>
            </a:r>
          </a:p>
        </p:txBody>
      </p:sp>
      <p:sp>
        <p:nvSpPr>
          <p:cNvPr id="65" name="Text Placeholder 12">
            <a:extLst>
              <a:ext uri="{FF2B5EF4-FFF2-40B4-BE49-F238E27FC236}">
                <a16:creationId xmlns:a16="http://schemas.microsoft.com/office/drawing/2014/main" id="{33DE6C67-6FBF-4688-AABD-CDD3D04C903A}"/>
              </a:ext>
            </a:extLst>
          </p:cNvPr>
          <p:cNvSpPr>
            <a:spLocks noGrp="1"/>
          </p:cNvSpPr>
          <p:nvPr>
            <p:ph type="body" sz="quarter" idx="11" hasCustomPrompt="1"/>
          </p:nvPr>
        </p:nvSpPr>
        <p:spPr>
          <a:xfrm>
            <a:off x="1156377" y="1524714"/>
            <a:ext cx="3420587" cy="4578806"/>
          </a:xfrm>
          <a:ln>
            <a:noFill/>
          </a:ln>
        </p:spPr>
        <p:txBody>
          <a:bodyPr vert="horz" lIns="91440" tIns="45720" rIns="91440" bIns="45720" rtlCol="0">
            <a:noAutofit/>
          </a:bodyPr>
          <a:lstStyle>
            <a:lvl1pPr>
              <a:lnSpc>
                <a:spcPct val="150000"/>
              </a:lnSpc>
              <a:defRPr lang="en-US" sz="1800" b="0" dirty="0">
                <a:solidFill>
                  <a:schemeClr val="tx1"/>
                </a:solidFill>
              </a:defRPr>
            </a:lvl1pPr>
          </a:lstStyle>
          <a:p>
            <a:pPr marL="0" marR="0" lvl="0" indent="0" fontAlgn="auto">
              <a:spcAft>
                <a:spcPts val="0"/>
              </a:spcAft>
              <a:buClrTx/>
              <a:buSzPct val="90000"/>
              <a:buNone/>
              <a:tabLst/>
            </a:pPr>
            <a:r>
              <a:rPr lang="en-US"/>
              <a:t>Click to add text. Text should be aligned to the right margin and line spacing should be set to 1.5. Click to add text. Text should be aligned to the right margin and line spacing should be set to 1.5. Click to add text. Text should be aligned to the right margin and line spacing should be set to 1.5.</a:t>
            </a:r>
          </a:p>
          <a:p>
            <a:pPr marL="0" marR="0" lvl="0" indent="0" fontAlgn="auto">
              <a:spcAft>
                <a:spcPts val="0"/>
              </a:spcAft>
              <a:buClrTx/>
              <a:buSzPct val="90000"/>
              <a:buNone/>
              <a:tabLst/>
            </a:pPr>
            <a:endParaRPr lang="en-US"/>
          </a:p>
          <a:p>
            <a:pPr marL="0" marR="0" lvl="0" indent="0" fontAlgn="auto">
              <a:spcAft>
                <a:spcPts val="0"/>
              </a:spcAft>
              <a:buClrTx/>
              <a:buSzPct val="90000"/>
              <a:buNone/>
              <a:tabLst/>
            </a:pPr>
            <a:endParaRPr lang="en-US"/>
          </a:p>
        </p:txBody>
      </p:sp>
      <p:sp>
        <p:nvSpPr>
          <p:cNvPr id="8" name="Rectangle 7">
            <a:extLst>
              <a:ext uri="{FF2B5EF4-FFF2-40B4-BE49-F238E27FC236}">
                <a16:creationId xmlns:a16="http://schemas.microsoft.com/office/drawing/2014/main" id="{901510A1-053C-4BAD-9EC9-ADBBB6C95994}"/>
              </a:ext>
            </a:extLst>
          </p:cNvPr>
          <p:cNvSpPr/>
          <p:nvPr userDrawn="1"/>
        </p:nvSpPr>
        <p:spPr>
          <a:xfrm>
            <a:off x="1" y="0"/>
            <a:ext cx="703387"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02C80B1-54AA-440A-904B-58EA9E1EC7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
        <p:nvSpPr>
          <p:cNvPr id="5" name="Picture Placeholder 4">
            <a:extLst>
              <a:ext uri="{FF2B5EF4-FFF2-40B4-BE49-F238E27FC236}">
                <a16:creationId xmlns:a16="http://schemas.microsoft.com/office/drawing/2014/main" id="{37056AC4-6D1F-44B8-826E-34B2CE5932C9}"/>
              </a:ext>
            </a:extLst>
          </p:cNvPr>
          <p:cNvSpPr>
            <a:spLocks noGrp="1"/>
          </p:cNvSpPr>
          <p:nvPr>
            <p:ph type="pic" sz="quarter" idx="18" hasCustomPrompt="1"/>
          </p:nvPr>
        </p:nvSpPr>
        <p:spPr>
          <a:xfrm>
            <a:off x="5007334" y="1588910"/>
            <a:ext cx="6382017" cy="4415001"/>
          </a:xfrm>
          <a:ln>
            <a:noFill/>
          </a:ln>
        </p:spPr>
        <p:txBody>
          <a:bodyPr>
            <a:noAutofit/>
          </a:bodyPr>
          <a:lstStyle>
            <a:lvl1pPr marL="0" indent="0">
              <a:buNone/>
              <a:defRPr>
                <a:solidFill>
                  <a:schemeClr val="bg2"/>
                </a:solidFill>
              </a:defRPr>
            </a:lvl1pPr>
          </a:lstStyle>
          <a:p>
            <a:r>
              <a:rPr lang="en-US"/>
              <a:t>Click icon to insert graphic</a:t>
            </a:r>
          </a:p>
        </p:txBody>
      </p:sp>
    </p:spTree>
    <p:extLst>
      <p:ext uri="{BB962C8B-B14F-4D97-AF65-F5344CB8AC3E}">
        <p14:creationId xmlns:p14="http://schemas.microsoft.com/office/powerpoint/2010/main" val="4239216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ners_slide_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BBD10-E41E-440A-8620-28341D7A85EA}"/>
              </a:ext>
            </a:extLst>
          </p:cNvPr>
          <p:cNvSpPr/>
          <p:nvPr userDrawn="1"/>
        </p:nvSpPr>
        <p:spPr>
          <a:xfrm>
            <a:off x="-25400" y="6154057"/>
            <a:ext cx="12242800" cy="703942"/>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D07F55D1-FFFA-4056-A4A4-B8551EF40FB6}"/>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chemeClr val="bg1"/>
                </a:solidFill>
                <a:latin typeface="Karla"/>
                <a:ea typeface="Karla" charset="0"/>
                <a:cs typeface="Karla" charset="0"/>
              </a:rPr>
              <a:t>The Policy &amp; Research Group</a:t>
            </a:r>
            <a:endParaRPr lang="ru-RU" sz="1200" b="0">
              <a:solidFill>
                <a:schemeClr val="bg1"/>
              </a:solidFill>
              <a:ea typeface="Karla" charset="0"/>
              <a:cs typeface="Karla" charset="0"/>
            </a:endParaRPr>
          </a:p>
        </p:txBody>
      </p:sp>
      <p:sp>
        <p:nvSpPr>
          <p:cNvPr id="4" name="Text Placeholder 3">
            <a:extLst>
              <a:ext uri="{FF2B5EF4-FFF2-40B4-BE49-F238E27FC236}">
                <a16:creationId xmlns:a16="http://schemas.microsoft.com/office/drawing/2014/main" id="{4D8EF936-0571-4E55-9B6A-C3EDDEECC07A}"/>
              </a:ext>
            </a:extLst>
          </p:cNvPr>
          <p:cNvSpPr>
            <a:spLocks noGrp="1"/>
          </p:cNvSpPr>
          <p:nvPr>
            <p:ph type="body" sz="quarter" idx="11" hasCustomPrompt="1"/>
          </p:nvPr>
        </p:nvSpPr>
        <p:spPr>
          <a:xfrm>
            <a:off x="573317" y="5046748"/>
            <a:ext cx="11161483" cy="876015"/>
          </a:xfrm>
          <a:ln>
            <a:noFill/>
          </a:ln>
        </p:spPr>
        <p:txBody>
          <a:bodyPr>
            <a:noAutofit/>
          </a:bodyPr>
          <a:lstStyle>
            <a:lvl1pPr marL="0" marR="0" indent="0" algn="l" defTabSz="914377" rtl="0" eaLnBrk="1" fontAlgn="auto" latinLnBrk="0" hangingPunct="1">
              <a:lnSpc>
                <a:spcPct val="90000"/>
              </a:lnSpc>
              <a:spcBef>
                <a:spcPts val="1000"/>
              </a:spcBef>
              <a:spcAft>
                <a:spcPts val="0"/>
              </a:spcAft>
              <a:buClrTx/>
              <a:buSzPct val="90000"/>
              <a:buFontTx/>
              <a:buNone/>
              <a:tabLst/>
              <a:defRPr sz="2400" b="0">
                <a:solidFill>
                  <a:schemeClr val="tx1"/>
                </a:solidFill>
                <a:latin typeface="Calibri" panose="020F0502020204030204" pitchFamily="34" charset="0"/>
                <a:cs typeface="Calibri" panose="020F0502020204030204" pitchFamily="34" charset="0"/>
              </a:defRPr>
            </a:lvl1pPr>
          </a:lstStyle>
          <a:p>
            <a:pPr lvl="0"/>
            <a:r>
              <a:rPr lang="en-US"/>
              <a:t>Click to add text (optional)</a:t>
            </a:r>
          </a:p>
        </p:txBody>
      </p:sp>
      <p:sp>
        <p:nvSpPr>
          <p:cNvPr id="2" name="Picture Placeholder 2">
            <a:extLst>
              <a:ext uri="{FF2B5EF4-FFF2-40B4-BE49-F238E27FC236}">
                <a16:creationId xmlns:a16="http://schemas.microsoft.com/office/drawing/2014/main" id="{79BD569B-AF8F-E475-1EE9-BEFE708B2541}"/>
              </a:ext>
            </a:extLst>
          </p:cNvPr>
          <p:cNvSpPr>
            <a:spLocks noGrp="1"/>
          </p:cNvSpPr>
          <p:nvPr>
            <p:ph type="pic" sz="quarter" idx="17" hasCustomPrompt="1"/>
          </p:nvPr>
        </p:nvSpPr>
        <p:spPr>
          <a:xfrm>
            <a:off x="573317"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5" name="Picture Placeholder 2">
            <a:extLst>
              <a:ext uri="{FF2B5EF4-FFF2-40B4-BE49-F238E27FC236}">
                <a16:creationId xmlns:a16="http://schemas.microsoft.com/office/drawing/2014/main" id="{F40E5BCA-C4B8-BE1D-D176-5174760DA242}"/>
              </a:ext>
            </a:extLst>
          </p:cNvPr>
          <p:cNvSpPr>
            <a:spLocks noGrp="1"/>
          </p:cNvSpPr>
          <p:nvPr>
            <p:ph type="pic" sz="quarter" idx="18" hasCustomPrompt="1"/>
          </p:nvPr>
        </p:nvSpPr>
        <p:spPr>
          <a:xfrm>
            <a:off x="4419600" y="1833288"/>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sp>
        <p:nvSpPr>
          <p:cNvPr id="6" name="Picture Placeholder 2">
            <a:extLst>
              <a:ext uri="{FF2B5EF4-FFF2-40B4-BE49-F238E27FC236}">
                <a16:creationId xmlns:a16="http://schemas.microsoft.com/office/drawing/2014/main" id="{D1C091D3-2E92-75FF-7F77-CF97449B582B}"/>
              </a:ext>
            </a:extLst>
          </p:cNvPr>
          <p:cNvSpPr>
            <a:spLocks noGrp="1"/>
          </p:cNvSpPr>
          <p:nvPr>
            <p:ph type="pic" sz="quarter" idx="19" hasCustomPrompt="1"/>
          </p:nvPr>
        </p:nvSpPr>
        <p:spPr>
          <a:xfrm>
            <a:off x="8261954" y="1834972"/>
            <a:ext cx="3465283" cy="1828800"/>
          </a:xfrm>
          <a:ln>
            <a:noFill/>
          </a:ln>
        </p:spPr>
        <p:txBody>
          <a:bodyPr>
            <a:noAutofit/>
          </a:bodyPr>
          <a:lstStyle>
            <a:lvl1pPr marL="0" indent="0">
              <a:buNone/>
              <a:defRPr>
                <a:solidFill>
                  <a:schemeClr val="bg2"/>
                </a:solidFill>
                <a:latin typeface="+mn-lt"/>
              </a:defRPr>
            </a:lvl1pPr>
          </a:lstStyle>
          <a:p>
            <a:r>
              <a:rPr lang="en-US"/>
              <a:t>Click icon to insert logo; add/delete and arrange as needed.</a:t>
            </a:r>
          </a:p>
        </p:txBody>
      </p:sp>
      <p:pic>
        <p:nvPicPr>
          <p:cNvPr id="8" name="Picture 7">
            <a:extLst>
              <a:ext uri="{FF2B5EF4-FFF2-40B4-BE49-F238E27FC236}">
                <a16:creationId xmlns:a16="http://schemas.microsoft.com/office/drawing/2014/main" id="{040446D5-BF0B-90D1-8FD3-3EDEAC9CB63C}"/>
              </a:ext>
            </a:extLst>
          </p:cNvPr>
          <p:cNvPicPr>
            <a:picLocks noChangeAspect="1"/>
          </p:cNvPicPr>
          <p:nvPr userDrawn="1"/>
        </p:nvPicPr>
        <p:blipFill rotWithShape="1">
          <a:blip r:embed="rId2"/>
          <a:srcRect l="4361" t="4665" r="7361" b="3372"/>
          <a:stretch/>
        </p:blipFill>
        <p:spPr>
          <a:xfrm>
            <a:off x="-256937" y="-369652"/>
            <a:ext cx="1081668" cy="1682621"/>
          </a:xfrm>
          <a:prstGeom prst="rect">
            <a:avLst/>
          </a:prstGeom>
        </p:spPr>
      </p:pic>
      <p:sp>
        <p:nvSpPr>
          <p:cNvPr id="9" name="Title 8">
            <a:extLst>
              <a:ext uri="{FF2B5EF4-FFF2-40B4-BE49-F238E27FC236}">
                <a16:creationId xmlns:a16="http://schemas.microsoft.com/office/drawing/2014/main" id="{D30ACF7F-4409-FC14-3C88-A7FFDC9CD44E}"/>
              </a:ext>
            </a:extLst>
          </p:cNvPr>
          <p:cNvSpPr>
            <a:spLocks noGrp="1"/>
          </p:cNvSpPr>
          <p:nvPr>
            <p:ph type="title" hasCustomPrompt="1"/>
          </p:nvPr>
        </p:nvSpPr>
        <p:spPr>
          <a:xfrm>
            <a:off x="573317" y="4184091"/>
            <a:ext cx="11153920" cy="832304"/>
          </a:xfrm>
        </p:spPr>
        <p:txBody>
          <a:bodyPr/>
          <a:lstStyle>
            <a:lvl1pPr>
              <a:defRPr/>
            </a:lvl1pPr>
          </a:lstStyle>
          <a:p>
            <a:r>
              <a:rPr lang="en-US"/>
              <a:t>Click to add slide title: acknowledge partners</a:t>
            </a:r>
          </a:p>
        </p:txBody>
      </p:sp>
      <p:sp>
        <p:nvSpPr>
          <p:cNvPr id="10" name="Номер слайда 5">
            <a:extLst>
              <a:ext uri="{FF2B5EF4-FFF2-40B4-BE49-F238E27FC236}">
                <a16:creationId xmlns:a16="http://schemas.microsoft.com/office/drawing/2014/main" id="{5F7F7C16-22E2-E836-5BCE-92A57DA3920C}"/>
              </a:ext>
            </a:extLst>
          </p:cNvPr>
          <p:cNvSpPr txBox="1">
            <a:spLocks/>
          </p:cNvSpPr>
          <p:nvPr userDrawn="1"/>
        </p:nvSpPr>
        <p:spPr>
          <a:xfrm>
            <a:off x="11506200" y="6340475"/>
            <a:ext cx="3810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A50A1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51BA2-B3B8-204A-8518-0F9EA34408B1}" type="slidenum">
              <a:rPr lang="ru-RU" smtClean="0">
                <a:solidFill>
                  <a:schemeClr val="bg1"/>
                </a:solidFill>
              </a:rPr>
              <a:pPr/>
              <a:t>‹#›</a:t>
            </a:fld>
            <a:endParaRPr lang="ru-RU">
              <a:solidFill>
                <a:schemeClr val="bg1"/>
              </a:solidFill>
            </a:endParaRPr>
          </a:p>
        </p:txBody>
      </p:sp>
    </p:spTree>
    <p:extLst>
      <p:ext uri="{BB962C8B-B14F-4D97-AF65-F5344CB8AC3E}">
        <p14:creationId xmlns:p14="http://schemas.microsoft.com/office/powerpoint/2010/main" val="1426612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_Info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13958" y="-11545"/>
            <a:ext cx="83711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4536491" y="2509043"/>
            <a:ext cx="7012575" cy="3533529"/>
          </a:xfrm>
          <a:ln>
            <a:noFill/>
          </a:ln>
        </p:spPr>
        <p:txBody>
          <a:bodyPr>
            <a:noAutofit/>
          </a:bodyPr>
          <a:lstStyle>
            <a:lvl1pPr algn="r">
              <a:defRPr sz="2400" b="0">
                <a:solidFill>
                  <a:schemeClr val="bg1"/>
                </a:solidFill>
              </a:defRPr>
            </a:lvl1pPr>
          </a:lstStyle>
          <a:p>
            <a:r>
              <a:rPr lang="en-US"/>
              <a:t>Click to add: Name</a:t>
            </a:r>
            <a:br>
              <a:rPr lang="en-US"/>
            </a:br>
            <a:r>
              <a:rPr lang="en-US"/>
              <a:t>Title</a:t>
            </a:r>
            <a:br>
              <a:rPr lang="en-US"/>
            </a:br>
            <a:r>
              <a:rPr lang="en-US"/>
              <a:t>Email address</a:t>
            </a:r>
            <a:br>
              <a:rPr lang="en-US"/>
            </a:br>
            <a:r>
              <a:rPr lang="en-US"/>
              <a:t>Phone number</a:t>
            </a:r>
          </a:p>
        </p:txBody>
      </p:sp>
      <p:sp>
        <p:nvSpPr>
          <p:cNvPr id="8" name="TextBox 7">
            <a:extLst>
              <a:ext uri="{FF2B5EF4-FFF2-40B4-BE49-F238E27FC236}">
                <a16:creationId xmlns:a16="http://schemas.microsoft.com/office/drawing/2014/main" id="{D956B2D7-2394-4C0F-9A6C-864245E6891B}"/>
              </a:ext>
            </a:extLst>
          </p:cNvPr>
          <p:cNvSpPr txBox="1"/>
          <p:nvPr userDrawn="1"/>
        </p:nvSpPr>
        <p:spPr>
          <a:xfrm>
            <a:off x="358835" y="2147276"/>
            <a:ext cx="2860901" cy="361766"/>
          </a:xfrm>
          <a:prstGeom prst="rect">
            <a:avLst/>
          </a:prstGeom>
          <a:noFill/>
        </p:spPr>
        <p:txBody>
          <a:bodyPr wrap="square" rtlCol="0">
            <a:spAutoFit/>
          </a:bodyPr>
          <a:lstStyle/>
          <a:p>
            <a:pPr algn="ctr"/>
            <a:r>
              <a:rPr lang="en-US" sz="1751" b="0">
                <a:solidFill>
                  <a:srgbClr val="252055"/>
                </a:solidFill>
                <a:ea typeface="Kozuka Mincho Pro B" panose="02020800000000000000" pitchFamily="18" charset="-128"/>
                <a:cs typeface="Karla" charset="0"/>
              </a:rPr>
              <a:t>The Policy &amp; Research Group</a:t>
            </a:r>
            <a:endParaRPr lang="ru-RU" sz="1751" b="0">
              <a:solidFill>
                <a:srgbClr val="252055"/>
              </a:solidFill>
              <a:ea typeface="Kozuka Mincho Pro B" panose="02020800000000000000" pitchFamily="18" charset="-128"/>
              <a:cs typeface="Karla" charset="0"/>
            </a:endParaRPr>
          </a:p>
        </p:txBody>
      </p:sp>
      <p:pic>
        <p:nvPicPr>
          <p:cNvPr id="10" name="Picture 9">
            <a:extLst>
              <a:ext uri="{FF2B5EF4-FFF2-40B4-BE49-F238E27FC236}">
                <a16:creationId xmlns:a16="http://schemas.microsoft.com/office/drawing/2014/main" id="{D50C7CA7-CF79-491A-8869-B074B5F9228B}"/>
              </a:ext>
            </a:extLst>
          </p:cNvPr>
          <p:cNvPicPr>
            <a:picLocks noChangeAspect="1"/>
          </p:cNvPicPr>
          <p:nvPr userDrawn="1"/>
        </p:nvPicPr>
        <p:blipFill>
          <a:blip r:embed="rId2"/>
          <a:stretch>
            <a:fillRect/>
          </a:stretch>
        </p:blipFill>
        <p:spPr>
          <a:xfrm>
            <a:off x="533432" y="642847"/>
            <a:ext cx="2578608" cy="1389380"/>
          </a:xfrm>
          <a:prstGeom prst="rect">
            <a:avLst/>
          </a:prstGeom>
        </p:spPr>
      </p:pic>
      <p:sp>
        <p:nvSpPr>
          <p:cNvPr id="6" name="Text Placeholder 5">
            <a:extLst>
              <a:ext uri="{FF2B5EF4-FFF2-40B4-BE49-F238E27FC236}">
                <a16:creationId xmlns:a16="http://schemas.microsoft.com/office/drawing/2014/main" id="{66AA710A-C7EB-4673-93AB-A95CC0ACD824}"/>
              </a:ext>
            </a:extLst>
          </p:cNvPr>
          <p:cNvSpPr>
            <a:spLocks noGrp="1"/>
          </p:cNvSpPr>
          <p:nvPr>
            <p:ph type="body" sz="quarter" idx="10" hasCustomPrompt="1"/>
          </p:nvPr>
        </p:nvSpPr>
        <p:spPr>
          <a:xfrm>
            <a:off x="4536491" y="642851"/>
            <a:ext cx="7012575" cy="1866192"/>
          </a:xfrm>
        </p:spPr>
        <p:txBody>
          <a:bodyPr>
            <a:noAutofit/>
          </a:bodyPr>
          <a:lstStyle>
            <a:lvl1pPr marL="0" indent="0">
              <a:buNone/>
              <a:defRPr sz="3600">
                <a:solidFill>
                  <a:schemeClr val="bg1"/>
                </a:solidFill>
              </a:defRPr>
            </a:lvl1pPr>
          </a:lstStyle>
          <a:p>
            <a:pPr lvl="0"/>
            <a:r>
              <a:rPr lang="en-US"/>
              <a:t>Click to add slide title</a:t>
            </a:r>
          </a:p>
        </p:txBody>
      </p:sp>
      <p:sp>
        <p:nvSpPr>
          <p:cNvPr id="3" name="TextBox 2">
            <a:extLst>
              <a:ext uri="{FF2B5EF4-FFF2-40B4-BE49-F238E27FC236}">
                <a16:creationId xmlns:a16="http://schemas.microsoft.com/office/drawing/2014/main" id="{F0264EAC-759E-9711-BBCA-3CDC52CC8086}"/>
              </a:ext>
            </a:extLst>
          </p:cNvPr>
          <p:cNvSpPr txBox="1"/>
          <p:nvPr userDrawn="1"/>
        </p:nvSpPr>
        <p:spPr>
          <a:xfrm>
            <a:off x="8153400" y="6042572"/>
            <a:ext cx="3534700" cy="400110"/>
          </a:xfrm>
          <a:prstGeom prst="rect">
            <a:avLst/>
          </a:prstGeom>
          <a:noFill/>
        </p:spPr>
        <p:txBody>
          <a:bodyPr wrap="square" rtlCol="0">
            <a:spAutoFit/>
          </a:bodyPr>
          <a:lstStyle/>
          <a:p>
            <a:r>
              <a:rPr lang="en-US" sz="2000" b="0">
                <a:solidFill>
                  <a:schemeClr val="bg1"/>
                </a:solidFill>
                <a:latin typeface="Karla"/>
                <a:ea typeface="Karla" charset="0"/>
                <a:cs typeface="Karla" charset="0"/>
              </a:rPr>
              <a:t>www.policyandresearch.com</a:t>
            </a:r>
            <a:endParaRPr lang="ru-RU" sz="2000" b="0">
              <a:solidFill>
                <a:schemeClr val="bg1"/>
              </a:solidFill>
              <a:ea typeface="Karla" charset="0"/>
              <a:cs typeface="Karla" charset="0"/>
            </a:endParaRPr>
          </a:p>
        </p:txBody>
      </p:sp>
    </p:spTree>
    <p:extLst>
      <p:ext uri="{BB962C8B-B14F-4D97-AF65-F5344CB8AC3E}">
        <p14:creationId xmlns:p14="http://schemas.microsoft.com/office/powerpoint/2010/main" val="30556142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_right_SECTION_SEPARATOR">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2373085" y="0"/>
            <a:ext cx="98189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636115" y="2773372"/>
            <a:ext cx="7868600" cy="1311263"/>
          </a:xfrm>
          <a:ln>
            <a:noFill/>
          </a:ln>
        </p:spPr>
        <p:txBody>
          <a:bodyPr>
            <a:noAutofit/>
          </a:bodyPr>
          <a:lstStyle>
            <a:lvl1pPr algn="l">
              <a:defRPr sz="3600" b="1">
                <a:solidFill>
                  <a:schemeClr val="bg1"/>
                </a:solidFill>
                <a:latin typeface="+mn-lt"/>
              </a:defRPr>
            </a:lvl1pPr>
          </a:lstStyle>
          <a:p>
            <a:r>
              <a:rPr lang="en-US"/>
              <a:t>Click here to add section title or introduction. Text should be 36pt, bold, aligned to the left and vertically centered </a:t>
            </a:r>
          </a:p>
        </p:txBody>
      </p:sp>
    </p:spTree>
    <p:extLst>
      <p:ext uri="{BB962C8B-B14F-4D97-AF65-F5344CB8AC3E}">
        <p14:creationId xmlns:p14="http://schemas.microsoft.com/office/powerpoint/2010/main" val="522525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_FINAL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3820885" y="-1"/>
            <a:ext cx="8371115" cy="6858000"/>
          </a:xfrm>
          <a:prstGeom prst="rect">
            <a:avLst/>
          </a:prstGeom>
          <a:solidFill>
            <a:srgbClr val="A50A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5040085" y="4787229"/>
            <a:ext cx="6509659" cy="1311263"/>
          </a:xfrm>
          <a:ln>
            <a:noFill/>
          </a:ln>
        </p:spPr>
        <p:txBody>
          <a:bodyPr>
            <a:noAutofit/>
          </a:bodyPr>
          <a:lstStyle>
            <a:lvl1pPr algn="r">
              <a:defRPr sz="3200" b="0">
                <a:solidFill>
                  <a:schemeClr val="bg1"/>
                </a:solidFill>
                <a:latin typeface="+mn-lt"/>
              </a:defRPr>
            </a:lvl1pPr>
          </a:lstStyle>
          <a:p>
            <a:r>
              <a:rPr lang="en-US"/>
              <a:t>Click here to add: Name</a:t>
            </a:r>
            <a:br>
              <a:rPr lang="en-US"/>
            </a:br>
            <a:r>
              <a:rPr lang="en-US"/>
              <a:t>Title</a:t>
            </a:r>
            <a:br>
              <a:rPr lang="en-US"/>
            </a:br>
            <a:r>
              <a:rPr lang="en-US"/>
              <a:t>Email address</a:t>
            </a:r>
            <a:br>
              <a:rPr lang="en-US"/>
            </a:br>
            <a:r>
              <a:rPr lang="en-US"/>
              <a:t>Phone number</a:t>
            </a:r>
          </a:p>
        </p:txBody>
      </p:sp>
      <p:grpSp>
        <p:nvGrpSpPr>
          <p:cNvPr id="4" name="Group 3">
            <a:extLst>
              <a:ext uri="{FF2B5EF4-FFF2-40B4-BE49-F238E27FC236}">
                <a16:creationId xmlns:a16="http://schemas.microsoft.com/office/drawing/2014/main" id="{3240422F-7C5D-467C-8F64-FA3848F6A6AD}"/>
              </a:ext>
            </a:extLst>
          </p:cNvPr>
          <p:cNvGrpSpPr/>
          <p:nvPr userDrawn="1"/>
        </p:nvGrpSpPr>
        <p:grpSpPr>
          <a:xfrm>
            <a:off x="358835" y="625391"/>
            <a:ext cx="2860901" cy="1883655"/>
            <a:chOff x="801516" y="2672956"/>
            <a:chExt cx="2860901" cy="1883655"/>
          </a:xfrm>
        </p:grpSpPr>
        <p:pic>
          <p:nvPicPr>
            <p:cNvPr id="5" name="Graphic 4">
              <a:extLst>
                <a:ext uri="{FF2B5EF4-FFF2-40B4-BE49-F238E27FC236}">
                  <a16:creationId xmlns:a16="http://schemas.microsoft.com/office/drawing/2014/main" id="{E401952E-F148-45AD-BB5B-887F0AEFA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479" y="2672956"/>
              <a:ext cx="2579525" cy="1388975"/>
            </a:xfrm>
            <a:prstGeom prst="rect">
              <a:avLst/>
            </a:prstGeom>
          </p:spPr>
        </p:pic>
        <p:sp>
          <p:nvSpPr>
            <p:cNvPr id="6" name="TextBox 5">
              <a:extLst>
                <a:ext uri="{FF2B5EF4-FFF2-40B4-BE49-F238E27FC236}">
                  <a16:creationId xmlns:a16="http://schemas.microsoft.com/office/drawing/2014/main" id="{210A7332-E29D-4A8B-9BD0-A6E97C5E3994}"/>
                </a:ext>
              </a:extLst>
            </p:cNvPr>
            <p:cNvSpPr txBox="1"/>
            <p:nvPr/>
          </p:nvSpPr>
          <p:spPr>
            <a:xfrm>
              <a:off x="801516" y="4194845"/>
              <a:ext cx="2860901" cy="361766"/>
            </a:xfrm>
            <a:prstGeom prst="rect">
              <a:avLst/>
            </a:prstGeom>
            <a:noFill/>
          </p:spPr>
          <p:txBody>
            <a:bodyPr wrap="square" rtlCol="0">
              <a:spAutoFit/>
            </a:bodyPr>
            <a:lstStyle/>
            <a:p>
              <a:pPr algn="ctr"/>
              <a:r>
                <a:rPr lang="en-US" sz="1751" b="0">
                  <a:solidFill>
                    <a:srgbClr val="A50A1F"/>
                  </a:solidFill>
                  <a:ea typeface="Kozuka Mincho Pro B" panose="02020800000000000000" pitchFamily="18" charset="-128"/>
                  <a:cs typeface="Karla" charset="0"/>
                </a:rPr>
                <a:t>The Policy &amp; Research Group</a:t>
              </a:r>
              <a:endParaRPr lang="ru-RU" sz="1751" b="0">
                <a:solidFill>
                  <a:srgbClr val="A50A1F"/>
                </a:solidFill>
                <a:ea typeface="Kozuka Mincho Pro B" panose="02020800000000000000" pitchFamily="18" charset="-128"/>
                <a:cs typeface="Karla" charset="0"/>
              </a:endParaRPr>
            </a:p>
          </p:txBody>
        </p:sp>
      </p:grpSp>
      <p:sp>
        <p:nvSpPr>
          <p:cNvPr id="7" name="TextBox 6">
            <a:extLst>
              <a:ext uri="{FF2B5EF4-FFF2-40B4-BE49-F238E27FC236}">
                <a16:creationId xmlns:a16="http://schemas.microsoft.com/office/drawing/2014/main" id="{A318ED9A-C13E-4B3D-9744-4F69EE97AD2B}"/>
              </a:ext>
            </a:extLst>
          </p:cNvPr>
          <p:cNvSpPr txBox="1"/>
          <p:nvPr userDrawn="1"/>
        </p:nvSpPr>
        <p:spPr>
          <a:xfrm>
            <a:off x="-11563" y="2487938"/>
            <a:ext cx="2579525" cy="307777"/>
          </a:xfrm>
          <a:prstGeom prst="rect">
            <a:avLst/>
          </a:prstGeom>
          <a:noFill/>
        </p:spPr>
        <p:txBody>
          <a:bodyPr wrap="square" rtlCol="0">
            <a:spAutoFit/>
          </a:bodyPr>
          <a:lstStyle/>
          <a:p>
            <a:pPr algn="ctr"/>
            <a:r>
              <a:rPr lang="en-US" sz="1400" b="1"/>
              <a:t> </a:t>
            </a:r>
            <a:r>
              <a:rPr lang="en-US" sz="1400" b="0"/>
              <a:t>New Orleans | Seattle</a:t>
            </a:r>
            <a:endParaRPr lang="ru-RU" sz="1400" b="0">
              <a:solidFill>
                <a:srgbClr val="A50A1F"/>
              </a:solidFill>
              <a:latin typeface="Kozuka Mincho Pro B" panose="02020800000000000000" pitchFamily="18" charset="-128"/>
              <a:ea typeface="Kozuka Mincho Pro B" panose="02020800000000000000" pitchFamily="18" charset="-128"/>
              <a:cs typeface="Karla" charset="0"/>
            </a:endParaRPr>
          </a:p>
        </p:txBody>
      </p:sp>
      <p:sp>
        <p:nvSpPr>
          <p:cNvPr id="9" name="Text Placeholder 8">
            <a:extLst>
              <a:ext uri="{FF2B5EF4-FFF2-40B4-BE49-F238E27FC236}">
                <a16:creationId xmlns:a16="http://schemas.microsoft.com/office/drawing/2014/main" id="{8ACAC6C3-4394-4FC1-A451-CEE3430FFB92}"/>
              </a:ext>
            </a:extLst>
          </p:cNvPr>
          <p:cNvSpPr>
            <a:spLocks noGrp="1"/>
          </p:cNvSpPr>
          <p:nvPr>
            <p:ph type="body" sz="quarter" idx="10" hasCustomPrompt="1"/>
          </p:nvPr>
        </p:nvSpPr>
        <p:spPr>
          <a:xfrm>
            <a:off x="4510771" y="625391"/>
            <a:ext cx="7038975" cy="3649663"/>
          </a:xfrm>
        </p:spPr>
        <p:txBody>
          <a:bodyPr>
            <a:noAutofit/>
          </a:bodyPr>
          <a:lstStyle>
            <a:lvl1pPr marL="0" indent="0">
              <a:buNone/>
              <a:defRPr sz="3600">
                <a:solidFill>
                  <a:schemeClr val="bg1"/>
                </a:solidFill>
                <a:latin typeface="+mn-lt"/>
              </a:defRPr>
            </a:lvl1pPr>
          </a:lstStyle>
          <a:p>
            <a:pPr lvl="0"/>
            <a:r>
              <a:rPr lang="en-US"/>
              <a:t>Click to add text</a:t>
            </a:r>
          </a:p>
        </p:txBody>
      </p:sp>
    </p:spTree>
    <p:extLst>
      <p:ext uri="{BB962C8B-B14F-4D97-AF65-F5344CB8AC3E}">
        <p14:creationId xmlns:p14="http://schemas.microsoft.com/office/powerpoint/2010/main" val="331867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ief_Text_slide1_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7FD43-B7FA-465D-BFBB-70296DA9555D}"/>
              </a:ext>
            </a:extLst>
          </p:cNvPr>
          <p:cNvSpPr/>
          <p:nvPr userDrawn="1"/>
        </p:nvSpPr>
        <p:spPr>
          <a:xfrm flipH="1">
            <a:off x="-4" y="0"/>
            <a:ext cx="4687153"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14">
            <a:extLst>
              <a:ext uri="{FF2B5EF4-FFF2-40B4-BE49-F238E27FC236}">
                <a16:creationId xmlns:a16="http://schemas.microsoft.com/office/drawing/2014/main" id="{8EE2B852-35F8-84D4-D309-B03E00F10D2A}"/>
              </a:ext>
            </a:extLst>
          </p:cNvPr>
          <p:cNvSpPr>
            <a:spLocks noGrp="1"/>
          </p:cNvSpPr>
          <p:nvPr>
            <p:ph type="body" sz="quarter" idx="11" hasCustomPrompt="1"/>
          </p:nvPr>
        </p:nvSpPr>
        <p:spPr>
          <a:xfrm>
            <a:off x="5410199" y="914401"/>
            <a:ext cx="6064251" cy="5022902"/>
          </a:xfrm>
          <a:noFill/>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1CB2016-1656-CD18-BBC4-FEA5A1E676A6}"/>
              </a:ext>
            </a:extLst>
          </p:cNvPr>
          <p:cNvSpPr>
            <a:spLocks noGrp="1"/>
          </p:cNvSpPr>
          <p:nvPr>
            <p:ph type="title" hasCustomPrompt="1"/>
          </p:nvPr>
        </p:nvSpPr>
        <p:spPr>
          <a:xfrm>
            <a:off x="375138" y="1611289"/>
            <a:ext cx="4057444" cy="3629126"/>
          </a:xfrm>
        </p:spPr>
        <p:txBody>
          <a:bodyPr/>
          <a:lstStyle>
            <a:lvl1pPr>
              <a:defRPr>
                <a:solidFill>
                  <a:schemeClr val="bg1"/>
                </a:solidFill>
              </a:defRPr>
            </a:lvl1pPr>
          </a:lstStyle>
          <a:p>
            <a:pPr lvl="0"/>
            <a:r>
              <a:rPr lang="da-DK"/>
              <a:t>Click to add slide title</a:t>
            </a:r>
            <a:endParaRPr lang="en-US"/>
          </a:p>
        </p:txBody>
      </p:sp>
    </p:spTree>
    <p:extLst>
      <p:ext uri="{BB962C8B-B14F-4D97-AF65-F5344CB8AC3E}">
        <p14:creationId xmlns:p14="http://schemas.microsoft.com/office/powerpoint/2010/main" val="3620326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_Title_Slide_b">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76200" y="0"/>
            <a:ext cx="9818915"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2" name="Title 1">
            <a:extLst>
              <a:ext uri="{FF2B5EF4-FFF2-40B4-BE49-F238E27FC236}">
                <a16:creationId xmlns:a16="http://schemas.microsoft.com/office/drawing/2014/main" id="{91C884B9-AB99-42E7-857A-FF39F0E57CA6}"/>
              </a:ext>
            </a:extLst>
          </p:cNvPr>
          <p:cNvSpPr>
            <a:spLocks noGrp="1"/>
          </p:cNvSpPr>
          <p:nvPr>
            <p:ph type="title" hasCustomPrompt="1"/>
          </p:nvPr>
        </p:nvSpPr>
        <p:spPr>
          <a:xfrm>
            <a:off x="2286000" y="2763085"/>
            <a:ext cx="7391400" cy="1311263"/>
          </a:xfrm>
          <a:ln>
            <a:noFill/>
          </a:ln>
        </p:spPr>
        <p:txBody>
          <a:bodyPr>
            <a:noAutofit/>
          </a:bodyPr>
          <a:lstStyle>
            <a:lvl1pPr algn="l">
              <a:defRPr sz="3600" b="1">
                <a:solidFill>
                  <a:schemeClr val="bg1"/>
                </a:solidFill>
                <a:latin typeface="Century Gothic" panose="020B0502020202020204" pitchFamily="34" charset="0"/>
              </a:defRPr>
            </a:lvl1pPr>
          </a:lstStyle>
          <a:p>
            <a:r>
              <a:rPr lang="en-US"/>
              <a:t>Click to add section title</a:t>
            </a:r>
          </a:p>
        </p:txBody>
      </p:sp>
    </p:spTree>
    <p:extLst>
      <p:ext uri="{BB962C8B-B14F-4D97-AF65-F5344CB8AC3E}">
        <p14:creationId xmlns:p14="http://schemas.microsoft.com/office/powerpoint/2010/main" val="546163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9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25205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_slide1_b">
    <p:spTree>
      <p:nvGrpSpPr>
        <p:cNvPr id="1" name=""/>
        <p:cNvGrpSpPr/>
        <p:nvPr/>
      </p:nvGrpSpPr>
      <p:grpSpPr>
        <a:xfrm>
          <a:off x="0" y="0"/>
          <a:ext cx="0" cy="0"/>
          <a:chOff x="0" y="0"/>
          <a:chExt cx="0" cy="0"/>
        </a:xfrm>
      </p:grpSpPr>
      <p:sp>
        <p:nvSpPr>
          <p:cNvPr id="61" name="Прямоугольник 26">
            <a:extLst>
              <a:ext uri="{FF2B5EF4-FFF2-40B4-BE49-F238E27FC236}">
                <a16:creationId xmlns:a16="http://schemas.microsoft.com/office/drawing/2014/main" id="{72403ED5-19E1-4274-B522-C6522FB5A830}"/>
              </a:ext>
            </a:extLst>
          </p:cNvPr>
          <p:cNvSpPr/>
          <p:nvPr userDrawn="1"/>
        </p:nvSpPr>
        <p:spPr>
          <a:xfrm>
            <a:off x="4973771" y="5261694"/>
            <a:ext cx="393056" cy="584775"/>
          </a:xfrm>
          <a:prstGeom prst="rect">
            <a:avLst/>
          </a:prstGeom>
        </p:spPr>
        <p:txBody>
          <a:bodyPr wrap="none">
            <a:spAutoFit/>
          </a:bodyPr>
          <a:lstStyle/>
          <a:p>
            <a:pPr algn="ctr"/>
            <a:r>
              <a:rPr lang="ru-RU" sz="3200">
                <a:solidFill>
                  <a:schemeClr val="bg1"/>
                </a:solidFill>
                <a:latin typeface="Pe-icon-7-stroke" charset="0"/>
              </a:rPr>
              <a:t></a:t>
            </a:r>
            <a:endParaRPr lang="ru-RU" sz="3200">
              <a:solidFill>
                <a:schemeClr val="bg1"/>
              </a:solidFill>
              <a:effectLst/>
              <a:latin typeface="Pe-icon-7-stroke"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947558" cy="655413"/>
          </a:xfrm>
          <a:ln>
            <a:noFill/>
          </a:ln>
        </p:spPr>
        <p:txBody>
          <a:bodyPr>
            <a:noAutofit/>
          </a:bodyPr>
          <a:lstStyle>
            <a:lvl1pPr>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947558" cy="463974"/>
          </a:xfrm>
          <a:ln>
            <a:noFill/>
          </a:ln>
        </p:spPr>
        <p:txBody>
          <a:bodyPr>
            <a:noAutofit/>
          </a:bodyPr>
          <a:lstStyle>
            <a:lvl1pPr marL="0" indent="0">
              <a:buNone/>
              <a:defRPr sz="2600" b="0">
                <a:solidFill>
                  <a:schemeClr val="tx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933001" cy="3576472"/>
          </a:xfrm>
          <a:ln>
            <a:noFill/>
          </a:ln>
        </p:spPr>
        <p:txBody>
          <a:bodyPr>
            <a:noAutofit/>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387908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_slide2_b">
    <p:spTree>
      <p:nvGrpSpPr>
        <p:cNvPr id="1" name=""/>
        <p:cNvGrpSpPr/>
        <p:nvPr/>
      </p:nvGrpSpPr>
      <p:grpSpPr>
        <a:xfrm>
          <a:off x="0" y="0"/>
          <a:ext cx="0" cy="0"/>
          <a:chOff x="0" y="0"/>
          <a:chExt cx="0" cy="0"/>
        </a:xfrm>
      </p:grpSpPr>
      <p:sp>
        <p:nvSpPr>
          <p:cNvPr id="2" name="Прямоугольник 18">
            <a:extLst>
              <a:ext uri="{FF2B5EF4-FFF2-40B4-BE49-F238E27FC236}">
                <a16:creationId xmlns:a16="http://schemas.microsoft.com/office/drawing/2014/main" id="{389ED7D3-C976-59CF-C666-B2F25A5C1B50}"/>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5" name="TextBox 4">
            <a:extLst>
              <a:ext uri="{FF2B5EF4-FFF2-40B4-BE49-F238E27FC236}">
                <a16:creationId xmlns:a16="http://schemas.microsoft.com/office/drawing/2014/main" id="{C9E2FA95-D0A4-42C8-8CC4-7A91E9B94E78}"/>
              </a:ext>
            </a:extLst>
          </p:cNvPr>
          <p:cNvSpPr txBox="1"/>
          <p:nvPr userDrawn="1"/>
        </p:nvSpPr>
        <p:spPr>
          <a:xfrm>
            <a:off x="9332687" y="6367529"/>
            <a:ext cx="3167272" cy="276999"/>
          </a:xfrm>
          <a:prstGeom prst="rect">
            <a:avLst/>
          </a:prstGeom>
          <a:noFill/>
        </p:spPr>
        <p:txBody>
          <a:bodyPr wrap="square" rtlCol="0">
            <a:spAutoFit/>
          </a:bodyPr>
          <a:lstStyle/>
          <a:p>
            <a:r>
              <a:rPr lang="en-US" sz="1200" b="0">
                <a:solidFill>
                  <a:srgbClr val="202656"/>
                </a:solidFill>
                <a:latin typeface="Karla"/>
                <a:ea typeface="Karla" charset="0"/>
                <a:cs typeface="Karla" charset="0"/>
              </a:rPr>
              <a:t>The Policy &amp; Research Group</a:t>
            </a:r>
            <a:endParaRPr lang="ru-RU" sz="1200" b="0">
              <a:solidFill>
                <a:srgbClr val="202656"/>
              </a:solidFill>
              <a:ea typeface="Karla" charset="0"/>
              <a:cs typeface="Karla" charset="0"/>
            </a:endParaRPr>
          </a:p>
        </p:txBody>
      </p:sp>
      <p:sp>
        <p:nvSpPr>
          <p:cNvPr id="9" name="Title 10">
            <a:extLst>
              <a:ext uri="{FF2B5EF4-FFF2-40B4-BE49-F238E27FC236}">
                <a16:creationId xmlns:a16="http://schemas.microsoft.com/office/drawing/2014/main" id="{2213643C-3824-4B67-A336-3ACDDC9F40BC}"/>
              </a:ext>
            </a:extLst>
          </p:cNvPr>
          <p:cNvSpPr>
            <a:spLocks noGrp="1"/>
          </p:cNvSpPr>
          <p:nvPr>
            <p:ph type="title" hasCustomPrompt="1"/>
          </p:nvPr>
        </p:nvSpPr>
        <p:spPr>
          <a:xfrm>
            <a:off x="4482442" y="1020557"/>
            <a:ext cx="6809214" cy="655413"/>
          </a:xfrm>
          <a:ln>
            <a:noFill/>
          </a:ln>
        </p:spPr>
        <p:txBody>
          <a:bodyPr>
            <a:noAutofit/>
          </a:bodyPr>
          <a:lstStyle>
            <a:lvl1pPr>
              <a:defRPr>
                <a:solidFill>
                  <a:schemeClr val="bg1"/>
                </a:solidFill>
              </a:defRPr>
            </a:lvl1pPr>
          </a:lstStyle>
          <a:p>
            <a:r>
              <a:rPr lang="en-US"/>
              <a:t>Click to add slide title</a:t>
            </a:r>
          </a:p>
        </p:txBody>
      </p:sp>
      <p:sp>
        <p:nvSpPr>
          <p:cNvPr id="10" name="Text Placeholder 12">
            <a:extLst>
              <a:ext uri="{FF2B5EF4-FFF2-40B4-BE49-F238E27FC236}">
                <a16:creationId xmlns:a16="http://schemas.microsoft.com/office/drawing/2014/main" id="{03D0B631-A78F-4110-9742-77C0F49E3A78}"/>
              </a:ext>
            </a:extLst>
          </p:cNvPr>
          <p:cNvSpPr>
            <a:spLocks noGrp="1"/>
          </p:cNvSpPr>
          <p:nvPr>
            <p:ph type="body" sz="quarter" idx="10" hasCustomPrompt="1"/>
          </p:nvPr>
        </p:nvSpPr>
        <p:spPr>
          <a:xfrm>
            <a:off x="4482442" y="1666475"/>
            <a:ext cx="6794657" cy="463974"/>
          </a:xfrm>
          <a:ln>
            <a:noFill/>
          </a:ln>
        </p:spPr>
        <p:txBody>
          <a:bodyPr>
            <a:noAutofit/>
          </a:bodyPr>
          <a:lstStyle>
            <a:lvl1pPr marL="0" indent="0">
              <a:buNone/>
              <a:defRPr sz="2600" b="0">
                <a:solidFill>
                  <a:schemeClr val="bg1"/>
                </a:solidFill>
                <a:latin typeface="+mn-lt"/>
              </a:defRPr>
            </a:lvl1pPr>
          </a:lstStyle>
          <a:p>
            <a:pPr lvl="0"/>
            <a:r>
              <a:rPr lang="en-US"/>
              <a:t>Subhead Goes Here</a:t>
            </a:r>
          </a:p>
        </p:txBody>
      </p:sp>
      <p:sp>
        <p:nvSpPr>
          <p:cNvPr id="3" name="Text Placeholder 2">
            <a:extLst>
              <a:ext uri="{FF2B5EF4-FFF2-40B4-BE49-F238E27FC236}">
                <a16:creationId xmlns:a16="http://schemas.microsoft.com/office/drawing/2014/main" id="{B04D1F0B-8A92-47D4-AA9C-1C5948109DED}"/>
              </a:ext>
            </a:extLst>
          </p:cNvPr>
          <p:cNvSpPr>
            <a:spLocks noGrp="1"/>
          </p:cNvSpPr>
          <p:nvPr>
            <p:ph type="body" sz="quarter" idx="11" hasCustomPrompt="1"/>
          </p:nvPr>
        </p:nvSpPr>
        <p:spPr>
          <a:xfrm>
            <a:off x="4496999" y="2160625"/>
            <a:ext cx="6794657" cy="3576472"/>
          </a:xfrm>
          <a:ln>
            <a:noFill/>
          </a:ln>
        </p:spPr>
        <p:txBody>
          <a:bodyPr>
            <a:noAutofit/>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42" name="Picture 41">
            <a:extLst>
              <a:ext uri="{FF2B5EF4-FFF2-40B4-BE49-F238E27FC236}">
                <a16:creationId xmlns:a16="http://schemas.microsoft.com/office/drawing/2014/main" id="{5255F007-6C75-4E4E-AAB1-3132C0CB6EF7}"/>
              </a:ext>
            </a:extLst>
          </p:cNvPr>
          <p:cNvPicPr>
            <a:picLocks noChangeAspect="1"/>
          </p:cNvPicPr>
          <p:nvPr userDrawn="1"/>
        </p:nvPicPr>
        <p:blipFill>
          <a:blip r:embed="rId2"/>
          <a:stretch>
            <a:fillRect/>
          </a:stretch>
        </p:blipFill>
        <p:spPr>
          <a:xfrm>
            <a:off x="556308" y="491788"/>
            <a:ext cx="3806373" cy="5780429"/>
          </a:xfrm>
          <a:prstGeom prst="rect">
            <a:avLst/>
          </a:prstGeom>
        </p:spPr>
      </p:pic>
    </p:spTree>
    <p:extLst>
      <p:ext uri="{BB962C8B-B14F-4D97-AF65-F5344CB8AC3E}">
        <p14:creationId xmlns:p14="http://schemas.microsoft.com/office/powerpoint/2010/main" val="140870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_Background_slide">
    <p:spTree>
      <p:nvGrpSpPr>
        <p:cNvPr id="1" name=""/>
        <p:cNvGrpSpPr/>
        <p:nvPr/>
      </p:nvGrpSpPr>
      <p:grpSpPr>
        <a:xfrm>
          <a:off x="0" y="0"/>
          <a:ext cx="0" cy="0"/>
          <a:chOff x="0" y="0"/>
          <a:chExt cx="0" cy="0"/>
        </a:xfrm>
      </p:grpSpPr>
      <p:sp>
        <p:nvSpPr>
          <p:cNvPr id="13" name="Прямоугольник 18">
            <a:extLst>
              <a:ext uri="{FF2B5EF4-FFF2-40B4-BE49-F238E27FC236}">
                <a16:creationId xmlns:a16="http://schemas.microsoft.com/office/drawing/2014/main" id="{61FBDFE2-8B47-4C30-9F47-FBDBDFBA32B3}"/>
              </a:ext>
            </a:extLst>
          </p:cNvPr>
          <p:cNvSpPr/>
          <p:nvPr userDrawn="1"/>
        </p:nvSpPr>
        <p:spPr>
          <a:xfrm>
            <a:off x="1" y="-1"/>
            <a:ext cx="12268199" cy="6858000"/>
          </a:xfrm>
          <a:prstGeom prst="rect">
            <a:avLst/>
          </a:prstGeom>
          <a:solidFill>
            <a:srgbClr val="252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3" name="Title 1">
            <a:extLst>
              <a:ext uri="{FF2B5EF4-FFF2-40B4-BE49-F238E27FC236}">
                <a16:creationId xmlns:a16="http://schemas.microsoft.com/office/drawing/2014/main" id="{258471C7-ADF2-4131-EAC8-8CCA43EE56FF}"/>
              </a:ext>
            </a:extLst>
          </p:cNvPr>
          <p:cNvSpPr>
            <a:spLocks noGrp="1"/>
          </p:cNvSpPr>
          <p:nvPr>
            <p:ph type="title" hasCustomPrompt="1"/>
          </p:nvPr>
        </p:nvSpPr>
        <p:spPr>
          <a:xfrm>
            <a:off x="1284517" y="381909"/>
            <a:ext cx="10602683" cy="832304"/>
          </a:xfrm>
        </p:spPr>
        <p:txBody>
          <a:bodyPr/>
          <a:lstStyle>
            <a:lvl1pPr>
              <a:defRPr>
                <a:solidFill>
                  <a:schemeClr val="bg1"/>
                </a:solidFill>
              </a:defRPr>
            </a:lvl1pPr>
          </a:lstStyle>
          <a:p>
            <a:r>
              <a:rPr lang="en-US"/>
              <a:t>Click to add slide title</a:t>
            </a:r>
          </a:p>
        </p:txBody>
      </p:sp>
      <p:sp>
        <p:nvSpPr>
          <p:cNvPr id="2" name="Picture Placeholder 2">
            <a:extLst>
              <a:ext uri="{FF2B5EF4-FFF2-40B4-BE49-F238E27FC236}">
                <a16:creationId xmlns:a16="http://schemas.microsoft.com/office/drawing/2014/main" id="{07FEB6D3-0FE2-FD0B-3E91-0770352D99BB}"/>
              </a:ext>
            </a:extLst>
          </p:cNvPr>
          <p:cNvSpPr>
            <a:spLocks noGrp="1"/>
          </p:cNvSpPr>
          <p:nvPr>
            <p:ph type="pic" sz="quarter" idx="17" hasCustomPrompt="1"/>
          </p:nvPr>
        </p:nvSpPr>
        <p:spPr>
          <a:xfrm>
            <a:off x="304800" y="1223161"/>
            <a:ext cx="11582401" cy="4840289"/>
          </a:xfrm>
          <a:ln>
            <a:noFill/>
          </a:ln>
        </p:spPr>
        <p:txBody>
          <a:bodyPr>
            <a:noAutofit/>
          </a:bodyPr>
          <a:lstStyle>
            <a:lvl1pPr marL="0" indent="0">
              <a:buNone/>
              <a:defRPr>
                <a:solidFill>
                  <a:schemeClr val="bg2"/>
                </a:solidFill>
              </a:defRPr>
            </a:lvl1pPr>
          </a:lstStyle>
          <a:p>
            <a:r>
              <a:rPr lang="en-US"/>
              <a:t>Click icon to insert graphic; to maintain original proportions, you may need to remove this box and insert the image or copy/paste it on the slide.</a:t>
            </a:r>
          </a:p>
        </p:txBody>
      </p:sp>
    </p:spTree>
    <p:extLst>
      <p:ext uri="{BB962C8B-B14F-4D97-AF65-F5344CB8AC3E}">
        <p14:creationId xmlns:p14="http://schemas.microsoft.com/office/powerpoint/2010/main" val="37855208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3000">
              <a:srgbClr val="252055"/>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99A1-6D2D-EB84-669F-4A12E3FEB91E}"/>
              </a:ext>
            </a:extLst>
          </p:cNvPr>
          <p:cNvSpPr>
            <a:spLocks noGrp="1"/>
          </p:cNvSpPr>
          <p:nvPr>
            <p:ph type="title"/>
          </p:nvPr>
        </p:nvSpPr>
        <p:spPr/>
        <p:txBody>
          <a:bodyPr/>
          <a:lstStyle>
            <a:lvl1pPr>
              <a:defRPr>
                <a:solidFill>
                  <a:schemeClr val="bg1"/>
                </a:solidFill>
                <a:latin typeface="Century Gothic" panose="020B0502020202020204" pitchFamily="34" charset="0"/>
              </a:defRPr>
            </a:lvl1pPr>
          </a:lstStyle>
          <a:p>
            <a:r>
              <a:rPr lang="en-US"/>
              <a:t>Click to edit Master title style</a:t>
            </a:r>
          </a:p>
        </p:txBody>
      </p:sp>
    </p:spTree>
    <p:extLst>
      <p:ext uri="{BB962C8B-B14F-4D97-AF65-F5344CB8AC3E}">
        <p14:creationId xmlns:p14="http://schemas.microsoft.com/office/powerpoint/2010/main" val="145820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4518" y="381909"/>
            <a:ext cx="10069284" cy="832304"/>
          </a:xfrm>
          <a:prstGeom prst="rect">
            <a:avLst/>
          </a:prstGeom>
        </p:spPr>
        <p:txBody>
          <a:bodyPr vert="horz" lIns="91440" tIns="45720" rIns="91440" bIns="45720" rtlCol="0" anchor="ctr">
            <a:normAutofit/>
          </a:bodyPr>
          <a:lstStyle/>
          <a:p>
            <a:r>
              <a:rPr lang="en-US"/>
              <a:t>Master Slide</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List Level 1</a:t>
            </a:r>
            <a:endParaRPr lang="ru-RU"/>
          </a:p>
          <a:p>
            <a:pPr lvl="1"/>
            <a:r>
              <a:rPr lang="en-US"/>
              <a:t>List Item</a:t>
            </a:r>
            <a:endParaRPr lang="ru-RU"/>
          </a:p>
          <a:p>
            <a:pPr lvl="2"/>
            <a:r>
              <a:rPr lang="en-US"/>
              <a:t>Sub List Item</a:t>
            </a:r>
            <a:endParaRPr lang="ru-RU"/>
          </a:p>
          <a:p>
            <a:pPr lvl="3"/>
            <a:r>
              <a:rPr lang="en-US"/>
              <a:t>Sub List Item</a:t>
            </a:r>
            <a:endParaRPr lang="ru-RU"/>
          </a:p>
          <a:p>
            <a:pPr lvl="4"/>
            <a:r>
              <a:rPr lang="en-US"/>
              <a:t>Sub List Item</a:t>
            </a:r>
            <a:endParaRPr lang="ru-RU"/>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51BA2-B3B8-204A-8518-0F9EA34408B1}" type="slidenum">
              <a:rPr lang="ru-RU" smtClean="0"/>
              <a:t>‹#›</a:t>
            </a:fld>
            <a:endParaRPr lang="ru-RU"/>
          </a:p>
        </p:txBody>
      </p:sp>
    </p:spTree>
    <p:extLst>
      <p:ext uri="{BB962C8B-B14F-4D97-AF65-F5344CB8AC3E}">
        <p14:creationId xmlns:p14="http://schemas.microsoft.com/office/powerpoint/2010/main" val="4127361945"/>
      </p:ext>
    </p:extLst>
  </p:cSld>
  <p:clrMap bg1="lt1" tx1="dk1" bg2="lt2" tx2="dk2" accent1="accent1" accent2="accent2" accent3="accent3" accent4="accent4" accent5="accent5" accent6="accent6" hlink="hlink" folHlink="folHlink"/>
  <p:sldLayoutIdLst>
    <p:sldLayoutId id="2147483701" r:id="rId1"/>
    <p:sldLayoutId id="2147483723" r:id="rId2"/>
    <p:sldLayoutId id="2147483716" r:id="rId3"/>
    <p:sldLayoutId id="2147483743" r:id="rId4"/>
    <p:sldLayoutId id="2147483745" r:id="rId5"/>
    <p:sldLayoutId id="2147483713" r:id="rId6"/>
    <p:sldLayoutId id="2147483733" r:id="rId7"/>
    <p:sldLayoutId id="2147483729" r:id="rId8"/>
    <p:sldLayoutId id="2147483744" r:id="rId9"/>
    <p:sldLayoutId id="2147483704" r:id="rId10"/>
    <p:sldLayoutId id="2147483742" r:id="rId11"/>
    <p:sldLayoutId id="2147483705" r:id="rId12"/>
    <p:sldLayoutId id="2147483706" r:id="rId13"/>
    <p:sldLayoutId id="2147483709" r:id="rId14"/>
    <p:sldLayoutId id="2147483712" r:id="rId15"/>
    <p:sldLayoutId id="2147483737" r:id="rId16"/>
    <p:sldLayoutId id="2147483722" r:id="rId17"/>
    <p:sldLayoutId id="2147483747" r:id="rId18"/>
    <p:sldLayoutId id="2147483748" r:id="rId19"/>
  </p:sldLayoutIdLst>
  <p:hf hdr="0" ftr="0" dt="0"/>
  <p:txStyles>
    <p:titleStyle>
      <a:lvl1pPr algn="l" defTabSz="914377" rtl="0" eaLnBrk="1" latinLnBrk="0" hangingPunct="1">
        <a:lnSpc>
          <a:spcPct val="90000"/>
        </a:lnSpc>
        <a:spcBef>
          <a:spcPct val="0"/>
        </a:spcBef>
        <a:buNone/>
        <a:defRPr sz="3600" b="1" kern="1200">
          <a:solidFill>
            <a:srgbClr val="252055"/>
          </a:solidFill>
          <a:latin typeface="Century Gothic" panose="020B0502020202020204" pitchFamily="34" charset="0"/>
          <a:ea typeface="+mj-ea"/>
          <a:cs typeface="+mj-cs"/>
        </a:defRPr>
      </a:lvl1pPr>
    </p:titleStyle>
    <p:body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w.policyandresearch.com/"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youtube.com/watch?v=xBn3zLAg1XI"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48_3939AABF.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35E_11561502.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youtu.be/BE0Lu_zFcSY" TargetMode="External"/><Relationship Id="rId9" Type="http://schemas.openxmlformats.org/officeDocument/2006/relationships/image" Target="../media/image5.svg"/></Relationships>
</file>

<file path=ppt/slides/_rels/slide5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33.xml"/><Relationship Id="rId7" Type="http://schemas.openxmlformats.org/officeDocument/2006/relationships/image" Target="../media/image4.png"/><Relationship Id="rId2" Type="http://schemas.openxmlformats.org/officeDocument/2006/relationships/slide" Target="slide7.xml"/><Relationship Id="rId1" Type="http://schemas.openxmlformats.org/officeDocument/2006/relationships/slideLayout" Target="../slideLayouts/slideLayout4.xml"/><Relationship Id="rId6" Type="http://schemas.openxmlformats.org/officeDocument/2006/relationships/slide" Target="slide81.xml"/><Relationship Id="rId5" Type="http://schemas.openxmlformats.org/officeDocument/2006/relationships/slide" Target="slide54.xml"/><Relationship Id="rId4" Type="http://schemas.openxmlformats.org/officeDocument/2006/relationships/slide" Target="slide4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349_F164E842.xml"/><Relationship Id="rId1" Type="http://schemas.openxmlformats.org/officeDocument/2006/relationships/slideLayout" Target="../slideLayouts/slideLayout4.xml"/><Relationship Id="rId4" Type="http://schemas.openxmlformats.org/officeDocument/2006/relationships/image" Target="../media/image41.svg"/></Relationships>
</file>

<file path=ppt/slides/_rels/slide65.xml.rels><?xml version="1.0" encoding="UTF-8" standalone="yes"?>
<Relationships xmlns="http://schemas.openxmlformats.org/package/2006/relationships"><Relationship Id="rId2" Type="http://schemas.microsoft.com/office/2018/10/relationships/comments" Target="../comments/modernComment_366_66BDF0CD.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9.svg"/></Relationships>
</file>

<file path=ppt/slides/_rels/slide6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5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youtu.be/J6RQxKTXQGU" TargetMode="External"/><Relationship Id="rId9" Type="http://schemas.openxmlformats.org/officeDocument/2006/relationships/image" Target="../media/image5.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3.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hyperlink" Target="https://youtu.be/3SKGG-rX_fY" TargetMode="External"/><Relationship Id="rId4" Type="http://schemas.openxmlformats.org/officeDocument/2006/relationships/image" Target="../media/image51.pn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8/10/relationships/comments" Target="../comments/modernComment_351_9D1EE69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350_A0D55D3F.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3.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hyperlink" Target="https://www.youtube.com/watch?v=xwI-cjgg1UE" TargetMode="External"/><Relationship Id="rId4" Type="http://schemas.openxmlformats.org/officeDocument/2006/relationships/image" Target="../media/image55.png"/><Relationship Id="rId9" Type="http://schemas.openxmlformats.org/officeDocument/2006/relationships/image" Target="../media/image5.sv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81.xml.rels><?xml version="1.0" encoding="UTF-8" standalone="yes"?>
<Relationships xmlns="http://schemas.openxmlformats.org/package/2006/relationships"><Relationship Id="rId8" Type="http://schemas.openxmlformats.org/officeDocument/2006/relationships/slide" Target="slide88.xml"/><Relationship Id="rId3" Type="http://schemas.openxmlformats.org/officeDocument/2006/relationships/slide" Target="slide83.xml"/><Relationship Id="rId7" Type="http://schemas.openxmlformats.org/officeDocument/2006/relationships/slide" Target="slide87.xml"/><Relationship Id="rId12" Type="http://schemas.openxmlformats.org/officeDocument/2006/relationships/slide" Target="slide93.xml"/><Relationship Id="rId2" Type="http://schemas.openxmlformats.org/officeDocument/2006/relationships/slide" Target="slide82.xml"/><Relationship Id="rId1" Type="http://schemas.openxmlformats.org/officeDocument/2006/relationships/slideLayout" Target="../slideLayouts/slideLayout12.xml"/><Relationship Id="rId6" Type="http://schemas.openxmlformats.org/officeDocument/2006/relationships/slide" Target="slide86.xml"/><Relationship Id="rId11" Type="http://schemas.openxmlformats.org/officeDocument/2006/relationships/slide" Target="slide91.xml"/><Relationship Id="rId5" Type="http://schemas.openxmlformats.org/officeDocument/2006/relationships/slide" Target="slide85.xml"/><Relationship Id="rId10" Type="http://schemas.openxmlformats.org/officeDocument/2006/relationships/slide" Target="slide92.xml"/><Relationship Id="rId4" Type="http://schemas.openxmlformats.org/officeDocument/2006/relationships/slide" Target="slide84.xml"/><Relationship Id="rId9" Type="http://schemas.openxmlformats.org/officeDocument/2006/relationships/slide" Target="slide89.xml"/></Relationships>
</file>

<file path=ppt/slides/_rels/slide82.xml.rels><?xml version="1.0" encoding="UTF-8" standalone="yes"?>
<Relationships xmlns="http://schemas.openxmlformats.org/package/2006/relationships"><Relationship Id="rId3" Type="http://schemas.openxmlformats.org/officeDocument/2006/relationships/hyperlink" Target="http://www.policyandresearch.com/" TargetMode="External"/><Relationship Id="rId7"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hyperlink" Target="http://www.prginsight.com/"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amhsa.gov/grants/grants-management/performance-measures" TargetMode="External"/><Relationship Id="rId1" Type="http://schemas.openxmlformats.org/officeDocument/2006/relationships/slideLayout" Target="../slideLayouts/slideLayout4.xml"/><Relationship Id="rId5" Type="http://schemas.openxmlformats.org/officeDocument/2006/relationships/image" Target="../media/image3.emf"/><Relationship Id="rId4" Type="http://schemas.openxmlformats.org/officeDocument/2006/relationships/image" Target="../media/image13.svg"/></Relationships>
</file>

<file path=ppt/slides/_rels/slide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055"/>
        </a:solidFill>
        <a:effectLst/>
      </p:bgPr>
    </p:bg>
    <p:spTree>
      <p:nvGrpSpPr>
        <p:cNvPr id="1" name="">
          <a:extLst>
            <a:ext uri="{FF2B5EF4-FFF2-40B4-BE49-F238E27FC236}">
              <a16:creationId xmlns:a16="http://schemas.microsoft.com/office/drawing/2014/main" id="{38CEC93D-43AD-63DA-BC8B-B2F0847574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0781AC-9AB6-5AA4-49F2-3E47477EFDDF}"/>
              </a:ext>
            </a:extLst>
          </p:cNvPr>
          <p:cNvSpPr txBox="1">
            <a:spLocks/>
          </p:cNvSpPr>
          <p:nvPr/>
        </p:nvSpPr>
        <p:spPr>
          <a:xfrm>
            <a:off x="1713258" y="2915057"/>
            <a:ext cx="8734425" cy="5334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6600"/>
              <a:t>SUPRT Data Collection Training</a:t>
            </a:r>
          </a:p>
        </p:txBody>
      </p:sp>
      <p:pic>
        <p:nvPicPr>
          <p:cNvPr id="6" name="Picture 5" descr="PRG Insight Logo">
            <a:extLst>
              <a:ext uri="{FF2B5EF4-FFF2-40B4-BE49-F238E27FC236}">
                <a16:creationId xmlns:a16="http://schemas.microsoft.com/office/drawing/2014/main" id="{5C7FB17D-1D5A-F2A6-B039-581C82BEC23A}"/>
              </a:ext>
            </a:extLst>
          </p:cNvPr>
          <p:cNvPicPr>
            <a:picLocks noChangeAspect="1"/>
          </p:cNvPicPr>
          <p:nvPr/>
        </p:nvPicPr>
        <p:blipFill>
          <a:blip r:embed="rId2"/>
          <a:stretch>
            <a:fillRect/>
          </a:stretch>
        </p:blipFill>
        <p:spPr>
          <a:xfrm>
            <a:off x="4576197" y="4016277"/>
            <a:ext cx="3432020" cy="2444157"/>
          </a:xfrm>
          <a:prstGeom prst="rect">
            <a:avLst/>
          </a:prstGeom>
        </p:spPr>
      </p:pic>
    </p:spTree>
    <p:extLst>
      <p:ext uri="{BB962C8B-B14F-4D97-AF65-F5344CB8AC3E}">
        <p14:creationId xmlns:p14="http://schemas.microsoft.com/office/powerpoint/2010/main" val="423852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EF89-D45C-A16F-EDC1-60789146DB7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1E6FB9-1E8D-68B5-A750-06F48DD634A9}"/>
              </a:ext>
              <a:ext uri="{C183D7F6-B498-43B3-948B-1728B52AA6E4}">
                <adec:decorative xmlns:adec="http://schemas.microsoft.com/office/drawing/2017/decorative" val="1"/>
              </a:ext>
            </a:extLst>
          </p:cNvPr>
          <p:cNvSpPr txBox="1">
            <a:spLocks/>
          </p:cNvSpPr>
          <p:nvPr/>
        </p:nvSpPr>
        <p:spPr>
          <a:xfrm>
            <a:off x="0" y="-733925"/>
            <a:ext cx="12448677"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Grant-required data collection</a:t>
            </a:r>
          </a:p>
        </p:txBody>
      </p:sp>
      <p:sp>
        <p:nvSpPr>
          <p:cNvPr id="5" name="Text Placeholder 2">
            <a:extLst>
              <a:ext uri="{FF2B5EF4-FFF2-40B4-BE49-F238E27FC236}">
                <a16:creationId xmlns:a16="http://schemas.microsoft.com/office/drawing/2014/main" id="{22B4400A-4989-1017-6708-E7A09E6D3838}"/>
              </a:ext>
            </a:extLst>
          </p:cNvPr>
          <p:cNvSpPr txBox="1">
            <a:spLocks/>
          </p:cNvSpPr>
          <p:nvPr/>
        </p:nvSpPr>
        <p:spPr>
          <a:xfrm>
            <a:off x="2081463" y="2092948"/>
            <a:ext cx="8686801" cy="15240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u="sng">
                <a:latin typeface="Century Gothic" panose="020B0502020202020204" pitchFamily="34" charset="0"/>
              </a:rPr>
              <a:t>Before</a:t>
            </a:r>
            <a:r>
              <a:rPr lang="en-US" sz="4400">
                <a:latin typeface="Century Gothic" panose="020B0502020202020204" pitchFamily="34" charset="0"/>
              </a:rPr>
              <a:t> October 1, 2025, grant-required client data were collected by grantees using the GPRA.</a:t>
            </a:r>
            <a:endParaRPr lang="en-US" sz="4400">
              <a:solidFill>
                <a:srgbClr val="FFFFFF"/>
              </a:solidFill>
              <a:latin typeface="Century Gothic" panose="020B0502020202020204" pitchFamily="34" charset="0"/>
            </a:endParaRPr>
          </a:p>
        </p:txBody>
      </p:sp>
      <p:pic>
        <p:nvPicPr>
          <p:cNvPr id="2" name="Picture 1">
            <a:extLst>
              <a:ext uri="{FF2B5EF4-FFF2-40B4-BE49-F238E27FC236}">
                <a16:creationId xmlns:a16="http://schemas.microsoft.com/office/drawing/2014/main" id="{B26A5AC5-79AE-A1DD-06AC-58B8D3177E64}"/>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34933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D6DD6-F9C5-6495-53E0-EDE24DD1FBB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72EE64E-F165-F450-8BC8-EC281B0FD5D6}"/>
              </a:ext>
              <a:ext uri="{C183D7F6-B498-43B3-948B-1728B52AA6E4}">
                <adec:decorative xmlns:adec="http://schemas.microsoft.com/office/drawing/2017/decorative" val="1"/>
              </a:ext>
            </a:extLst>
          </p:cNvPr>
          <p:cNvSpPr txBox="1">
            <a:spLocks/>
          </p:cNvSpPr>
          <p:nvPr/>
        </p:nvSpPr>
        <p:spPr>
          <a:xfrm>
            <a:off x="0" y="-1678329"/>
            <a:ext cx="12448677" cy="13254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Grant-required data collection, continued</a:t>
            </a:r>
          </a:p>
        </p:txBody>
      </p:sp>
      <p:sp>
        <p:nvSpPr>
          <p:cNvPr id="2" name="Text Placeholder 2">
            <a:extLst>
              <a:ext uri="{FF2B5EF4-FFF2-40B4-BE49-F238E27FC236}">
                <a16:creationId xmlns:a16="http://schemas.microsoft.com/office/drawing/2014/main" id="{4F5C1DDB-999F-182A-8160-B8EEAFE20579}"/>
              </a:ext>
            </a:extLst>
          </p:cNvPr>
          <p:cNvSpPr txBox="1">
            <a:spLocks/>
          </p:cNvSpPr>
          <p:nvPr/>
        </p:nvSpPr>
        <p:spPr>
          <a:xfrm>
            <a:off x="1564639" y="522972"/>
            <a:ext cx="9672855" cy="1981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3200">
              <a:solidFill>
                <a:srgbClr val="FFFFFF"/>
              </a:solidFill>
            </a:endParaRPr>
          </a:p>
          <a:p>
            <a:pPr marL="0" indent="0">
              <a:buNone/>
            </a:pPr>
            <a:r>
              <a:rPr lang="en-US" sz="4400" u="sng">
                <a:solidFill>
                  <a:srgbClr val="FFFFFF"/>
                </a:solidFill>
                <a:latin typeface="Century Gothic" panose="020B0502020202020204" pitchFamily="34" charset="0"/>
              </a:rPr>
              <a:t>Now</a:t>
            </a:r>
            <a:r>
              <a:rPr lang="en-US" sz="4400">
                <a:solidFill>
                  <a:srgbClr val="FFFFFF"/>
                </a:solidFill>
                <a:latin typeface="Century Gothic" panose="020B0502020202020204" pitchFamily="34" charset="0"/>
              </a:rPr>
              <a:t>, SAMHSA is requiring client data to be collected using SUPRT –</a:t>
            </a:r>
          </a:p>
          <a:p>
            <a:pPr marL="0" indent="0">
              <a:buNone/>
            </a:pPr>
            <a:r>
              <a:rPr lang="en-US" sz="4400">
                <a:solidFill>
                  <a:srgbClr val="FFFFFF"/>
                </a:solidFill>
                <a:latin typeface="Century Gothic" panose="020B0502020202020204" pitchFamily="34" charset="0"/>
              </a:rPr>
              <a:t> </a:t>
            </a:r>
          </a:p>
        </p:txBody>
      </p:sp>
      <p:sp>
        <p:nvSpPr>
          <p:cNvPr id="9" name="TextBox 8" descr="SAMHSA's Unified Performance Reporting Tool ">
            <a:extLst>
              <a:ext uri="{FF2B5EF4-FFF2-40B4-BE49-F238E27FC236}">
                <a16:creationId xmlns:a16="http://schemas.microsoft.com/office/drawing/2014/main" id="{B0200F15-0C50-900D-BA54-6F09F0DD12AC}"/>
              </a:ext>
            </a:extLst>
          </p:cNvPr>
          <p:cNvSpPr txBox="1"/>
          <p:nvPr/>
        </p:nvSpPr>
        <p:spPr>
          <a:xfrm>
            <a:off x="6299200" y="2611120"/>
            <a:ext cx="3545840" cy="3539430"/>
          </a:xfrm>
          <a:prstGeom prst="rect">
            <a:avLst/>
          </a:prstGeom>
          <a:noFill/>
          <a:ln w="57150">
            <a:noFill/>
          </a:ln>
        </p:spPr>
        <p:txBody>
          <a:bodyPr wrap="square">
            <a:spAutoFit/>
          </a:bodyPr>
          <a:lstStyle/>
          <a:p>
            <a:pPr>
              <a:defRPr/>
            </a:pPr>
            <a:r>
              <a:rPr kumimoji="0" lang="en-US" sz="4800" b="1" i="0" u="none" strike="noStrike" kern="1200" cap="none" spc="0" normalizeH="0" baseline="0" noProof="0">
                <a:ln>
                  <a:noFill/>
                </a:ln>
                <a:solidFill>
                  <a:schemeClr val="bg1"/>
                </a:solidFill>
                <a:effectLst/>
                <a:uLnTx/>
                <a:uFillTx/>
              </a:rPr>
              <a:t>S</a:t>
            </a:r>
            <a:r>
              <a:rPr kumimoji="0" lang="en-US" sz="3600" b="0" i="0" u="none" strike="noStrike" kern="1200" cap="none" spc="0" normalizeH="0" baseline="0" noProof="0">
                <a:ln>
                  <a:noFill/>
                </a:ln>
                <a:solidFill>
                  <a:schemeClr val="bg1"/>
                </a:solidFill>
                <a:effectLst/>
                <a:uLnTx/>
                <a:uFillTx/>
              </a:rPr>
              <a:t>AMHSA’s </a:t>
            </a:r>
          </a:p>
          <a:p>
            <a:pPr>
              <a:defRPr/>
            </a:pPr>
            <a:r>
              <a:rPr kumimoji="0" lang="en-US" sz="4400" b="1" i="0" u="none" strike="noStrike" kern="1200" cap="none" spc="0" normalizeH="0" baseline="0" noProof="0">
                <a:ln>
                  <a:noFill/>
                </a:ln>
                <a:solidFill>
                  <a:schemeClr val="bg1"/>
                </a:solidFill>
                <a:effectLst/>
                <a:uLnTx/>
                <a:uFillTx/>
              </a:rPr>
              <a:t>U</a:t>
            </a:r>
            <a:r>
              <a:rPr kumimoji="0" lang="en-US" sz="3600" b="0" i="0" u="none" strike="noStrike" kern="1200" cap="none" spc="0" normalizeH="0" baseline="0" noProof="0">
                <a:ln>
                  <a:noFill/>
                </a:ln>
                <a:solidFill>
                  <a:schemeClr val="bg1"/>
                </a:solidFill>
                <a:effectLst/>
                <a:uLnTx/>
                <a:uFillTx/>
              </a:rPr>
              <a:t>nified </a:t>
            </a:r>
          </a:p>
          <a:p>
            <a:pPr>
              <a:defRPr/>
            </a:pPr>
            <a:r>
              <a:rPr kumimoji="0" lang="en-US" sz="4400" b="1" i="0" u="none" strike="noStrike" kern="1200" cap="none" spc="0" normalizeH="0" baseline="0" noProof="0">
                <a:ln>
                  <a:noFill/>
                </a:ln>
                <a:solidFill>
                  <a:schemeClr val="bg1"/>
                </a:solidFill>
                <a:effectLst/>
                <a:uLnTx/>
                <a:uFillTx/>
              </a:rPr>
              <a:t>P</a:t>
            </a:r>
            <a:r>
              <a:rPr kumimoji="0" lang="en-US" sz="3600" b="0" i="0" u="none" strike="noStrike" kern="1200" cap="none" spc="0" normalizeH="0" baseline="0" noProof="0">
                <a:ln>
                  <a:noFill/>
                </a:ln>
                <a:solidFill>
                  <a:schemeClr val="bg1"/>
                </a:solidFill>
                <a:effectLst/>
                <a:uLnTx/>
                <a:uFillTx/>
              </a:rPr>
              <a:t>erformance </a:t>
            </a:r>
          </a:p>
          <a:p>
            <a:pPr>
              <a:defRPr/>
            </a:pPr>
            <a:r>
              <a:rPr kumimoji="0" lang="en-US" sz="4400" b="1" i="0" u="none" strike="noStrike" kern="1200" cap="none" spc="0" normalizeH="0" baseline="0" noProof="0">
                <a:ln>
                  <a:noFill/>
                </a:ln>
                <a:solidFill>
                  <a:schemeClr val="bg1"/>
                </a:solidFill>
                <a:effectLst/>
                <a:uLnTx/>
                <a:uFillTx/>
              </a:rPr>
              <a:t>R</a:t>
            </a:r>
            <a:r>
              <a:rPr kumimoji="0" lang="en-US" sz="3600" b="0" i="0" u="none" strike="noStrike" kern="1200" cap="none" spc="0" normalizeH="0" baseline="0" noProof="0">
                <a:ln>
                  <a:noFill/>
                </a:ln>
                <a:solidFill>
                  <a:schemeClr val="bg1"/>
                </a:solidFill>
                <a:effectLst/>
                <a:uLnTx/>
                <a:uFillTx/>
              </a:rPr>
              <a:t>eporting </a:t>
            </a:r>
          </a:p>
          <a:p>
            <a:pPr>
              <a:defRPr/>
            </a:pPr>
            <a:r>
              <a:rPr kumimoji="0" lang="en-US" sz="4400" b="1" i="0" u="none" strike="noStrike" kern="1200" cap="none" spc="0" normalizeH="0" baseline="0" noProof="0">
                <a:ln>
                  <a:noFill/>
                </a:ln>
                <a:solidFill>
                  <a:schemeClr val="bg1"/>
                </a:solidFill>
                <a:effectLst/>
                <a:uLnTx/>
                <a:uFillTx/>
              </a:rPr>
              <a:t>T</a:t>
            </a:r>
            <a:r>
              <a:rPr kumimoji="0" lang="en-US" sz="3600" b="0" i="0" u="none" strike="noStrike" kern="1200" cap="none" spc="0" normalizeH="0" baseline="0" noProof="0">
                <a:ln>
                  <a:noFill/>
                </a:ln>
                <a:solidFill>
                  <a:schemeClr val="bg1"/>
                </a:solidFill>
                <a:effectLst/>
                <a:uLnTx/>
                <a:uFillTx/>
              </a:rPr>
              <a:t>ool</a:t>
            </a:r>
          </a:p>
        </p:txBody>
      </p:sp>
      <p:grpSp>
        <p:nvGrpSpPr>
          <p:cNvPr id="3" name="Group 2" descr="Image of paper-based SUPRT">
            <a:extLst>
              <a:ext uri="{FF2B5EF4-FFF2-40B4-BE49-F238E27FC236}">
                <a16:creationId xmlns:a16="http://schemas.microsoft.com/office/drawing/2014/main" id="{C1431867-F943-4CA0-2A8D-737E6A610630}"/>
              </a:ext>
              <a:ext uri="{C183D7F6-B498-43B3-948B-1728B52AA6E4}">
                <adec:decorative xmlns:adec="http://schemas.microsoft.com/office/drawing/2017/decorative" val="0"/>
              </a:ext>
            </a:extLst>
          </p:cNvPr>
          <p:cNvGrpSpPr>
            <a:grpSpLocks noChangeAspect="1"/>
          </p:cNvGrpSpPr>
          <p:nvPr/>
        </p:nvGrpSpPr>
        <p:grpSpPr>
          <a:xfrm>
            <a:off x="3180081" y="2661920"/>
            <a:ext cx="2949138" cy="3840480"/>
            <a:chOff x="7038109" y="609600"/>
            <a:chExt cx="4655126" cy="6116119"/>
          </a:xfrm>
        </p:grpSpPr>
        <p:grpSp>
          <p:nvGrpSpPr>
            <p:cNvPr id="4" name="Group 3" descr="Image of paper-based SUPRT">
              <a:extLst>
                <a:ext uri="{FF2B5EF4-FFF2-40B4-BE49-F238E27FC236}">
                  <a16:creationId xmlns:a16="http://schemas.microsoft.com/office/drawing/2014/main" id="{9173E732-3965-BEF5-F1F1-73E4EF6DBA97}"/>
                </a:ext>
              </a:extLst>
            </p:cNvPr>
            <p:cNvGrpSpPr/>
            <p:nvPr/>
          </p:nvGrpSpPr>
          <p:grpSpPr>
            <a:xfrm>
              <a:off x="7086600" y="609600"/>
              <a:ext cx="4366592" cy="5466911"/>
              <a:chOff x="7086600" y="609600"/>
              <a:chExt cx="4366592" cy="5466911"/>
            </a:xfrm>
          </p:grpSpPr>
          <p:pic>
            <p:nvPicPr>
              <p:cNvPr id="6" name="Picture 5">
                <a:extLst>
                  <a:ext uri="{FF2B5EF4-FFF2-40B4-BE49-F238E27FC236}">
                    <a16:creationId xmlns:a16="http://schemas.microsoft.com/office/drawing/2014/main" id="{50733375-F1C1-7B3A-D01D-7410C47A3245}"/>
                  </a:ext>
                </a:extLst>
              </p:cNvPr>
              <p:cNvPicPr>
                <a:picLocks noChangeAspect="1"/>
              </p:cNvPicPr>
              <p:nvPr/>
            </p:nvPicPr>
            <p:blipFill>
              <a:blip r:embed="rId2"/>
              <a:stretch>
                <a:fillRect/>
              </a:stretch>
            </p:blipFill>
            <p:spPr>
              <a:xfrm>
                <a:off x="7162800" y="685800"/>
                <a:ext cx="4290392" cy="539071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880602B-E2FB-A62A-36AB-7B73729EB5D3}"/>
                  </a:ext>
                </a:extLst>
              </p:cNvPr>
              <p:cNvPicPr>
                <a:picLocks noChangeAspect="1"/>
              </p:cNvPicPr>
              <p:nvPr/>
            </p:nvPicPr>
            <p:blipFill>
              <a:blip r:embed="rId2"/>
              <a:stretch>
                <a:fillRect/>
              </a:stretch>
            </p:blipFill>
            <p:spPr>
              <a:xfrm>
                <a:off x="7086600" y="609600"/>
                <a:ext cx="4290392" cy="5390711"/>
              </a:xfrm>
              <a:prstGeom prst="rect">
                <a:avLst/>
              </a:prstGeom>
              <a:effectLst>
                <a:outerShdw blurRad="50800" dist="38100" dir="2700000" algn="tl" rotWithShape="0">
                  <a:prstClr val="black">
                    <a:alpha val="40000"/>
                  </a:prstClr>
                </a:outerShdw>
              </a:effectLst>
            </p:spPr>
          </p:pic>
        </p:grpSp>
        <p:sp>
          <p:nvSpPr>
            <p:cNvPr id="5" name="TextBox 4">
              <a:extLst>
                <a:ext uri="{FF2B5EF4-FFF2-40B4-BE49-F238E27FC236}">
                  <a16:creationId xmlns:a16="http://schemas.microsoft.com/office/drawing/2014/main" id="{A25D158A-7F3F-2724-9F8D-6189CE19ADAC}"/>
                </a:ext>
              </a:extLst>
            </p:cNvPr>
            <p:cNvSpPr txBox="1"/>
            <p:nvPr/>
          </p:nvSpPr>
          <p:spPr>
            <a:xfrm>
              <a:off x="7038109" y="6153837"/>
              <a:ext cx="4655126" cy="571882"/>
            </a:xfrm>
            <a:prstGeom prst="rect">
              <a:avLst/>
            </a:prstGeom>
            <a:noFill/>
          </p:spPr>
          <p:txBody>
            <a:bodyPr wrap="square">
              <a:spAutoFit/>
            </a:bodyPr>
            <a:lstStyle/>
            <a:p>
              <a:endParaRPr lang="en-US" sz="1400">
                <a:solidFill>
                  <a:schemeClr val="bg1"/>
                </a:solidFill>
              </a:endParaRPr>
            </a:p>
          </p:txBody>
        </p:sp>
      </p:grpSp>
    </p:spTree>
    <p:extLst>
      <p:ext uri="{BB962C8B-B14F-4D97-AF65-F5344CB8AC3E}">
        <p14:creationId xmlns:p14="http://schemas.microsoft.com/office/powerpoint/2010/main" val="253904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18701-C42F-BDCB-8B54-D600EF0FB5F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18D9CB4-6173-2AC5-7FE2-77DB5BC645CB}"/>
              </a:ext>
              <a:ext uri="{C183D7F6-B498-43B3-948B-1728B52AA6E4}">
                <adec:decorative xmlns:adec="http://schemas.microsoft.com/office/drawing/2017/decorative" val="0"/>
              </a:ext>
            </a:extLst>
          </p:cNvPr>
          <p:cNvSpPr txBox="1">
            <a:spLocks/>
          </p:cNvSpPr>
          <p:nvPr/>
        </p:nvSpPr>
        <p:spPr>
          <a:xfrm>
            <a:off x="712579" y="836846"/>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is SUPRT?</a:t>
            </a:r>
          </a:p>
        </p:txBody>
      </p:sp>
      <p:sp>
        <p:nvSpPr>
          <p:cNvPr id="7" name="Text Placeholder 2">
            <a:extLst>
              <a:ext uri="{FF2B5EF4-FFF2-40B4-BE49-F238E27FC236}">
                <a16:creationId xmlns:a16="http://schemas.microsoft.com/office/drawing/2014/main" id="{8BED2217-0DD5-8D42-C7BC-719E28140600}"/>
              </a:ext>
            </a:extLst>
          </p:cNvPr>
          <p:cNvSpPr txBox="1">
            <a:spLocks/>
          </p:cNvSpPr>
          <p:nvPr/>
        </p:nvSpPr>
        <p:spPr>
          <a:xfrm>
            <a:off x="780454" y="1436352"/>
            <a:ext cx="7455669" cy="2514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A questionnaire that collects data    from clients receiving SAMHSA-funded services</a:t>
            </a:r>
          </a:p>
          <a:p>
            <a:r>
              <a:rPr lang="en-US" sz="3200"/>
              <a:t>It is used to standardize the data that are collected across all of SAMHSA’s grant programs</a:t>
            </a:r>
          </a:p>
          <a:p>
            <a:r>
              <a:rPr lang="en-US" sz="3200"/>
              <a:t>The tool has two parts: SUPRT-A and SUPRT-C</a:t>
            </a:r>
          </a:p>
          <a:p>
            <a:pPr marL="0" indent="0">
              <a:buNone/>
            </a:pPr>
            <a:endParaRPr lang="en-US" sz="3200"/>
          </a:p>
        </p:txBody>
      </p:sp>
      <p:pic>
        <p:nvPicPr>
          <p:cNvPr id="4" name="Picture 3">
            <a:extLst>
              <a:ext uri="{FF2B5EF4-FFF2-40B4-BE49-F238E27FC236}">
                <a16:creationId xmlns:a16="http://schemas.microsoft.com/office/drawing/2014/main" id="{BA48E34A-2FB3-5651-38F3-C199F28580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9478" y="799233"/>
            <a:ext cx="3527654" cy="4566542"/>
          </a:xfrm>
          <a:prstGeom prst="rect">
            <a:avLst/>
          </a:prstGeom>
        </p:spPr>
      </p:pic>
    </p:spTree>
    <p:extLst>
      <p:ext uri="{BB962C8B-B14F-4D97-AF65-F5344CB8AC3E}">
        <p14:creationId xmlns:p14="http://schemas.microsoft.com/office/powerpoint/2010/main" val="32705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7A0642-0731-EA7E-6F7D-A78184283DB3}"/>
              </a:ext>
              <a:ext uri="{C183D7F6-B498-43B3-948B-1728B52AA6E4}">
                <adec:decorative xmlns:adec="http://schemas.microsoft.com/office/drawing/2017/decorative" val="1"/>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Purpose</a:t>
            </a:r>
          </a:p>
        </p:txBody>
      </p:sp>
      <p:sp>
        <p:nvSpPr>
          <p:cNvPr id="3" name="TextBox 2">
            <a:extLst>
              <a:ext uri="{FF2B5EF4-FFF2-40B4-BE49-F238E27FC236}">
                <a16:creationId xmlns:a16="http://schemas.microsoft.com/office/drawing/2014/main" id="{EBBC6E9D-1989-225B-F93A-A302CE5E1D23}"/>
              </a:ext>
            </a:extLst>
          </p:cNvPr>
          <p:cNvSpPr txBox="1"/>
          <p:nvPr/>
        </p:nvSpPr>
        <p:spPr>
          <a:xfrm>
            <a:off x="1752600" y="1655703"/>
            <a:ext cx="8616696" cy="3477875"/>
          </a:xfrm>
          <a:prstGeom prst="rect">
            <a:avLst/>
          </a:prstGeom>
          <a:noFill/>
        </p:spPr>
        <p:txBody>
          <a:bodyPr wrap="square">
            <a:spAutoFit/>
          </a:bodyPr>
          <a:lstStyle/>
          <a:p>
            <a:r>
              <a:rPr lang="en-US" sz="4400" b="1">
                <a:solidFill>
                  <a:srgbClr val="202656"/>
                </a:solidFill>
                <a:latin typeface="Century Gothic" panose="020B0502020202020204" pitchFamily="34" charset="0"/>
              </a:rPr>
              <a:t>SUPRT data helps SAMHSA provide timely, accurate information to stakeholders and Congress on the status of grant activities.</a:t>
            </a:r>
          </a:p>
        </p:txBody>
      </p:sp>
      <p:pic>
        <p:nvPicPr>
          <p:cNvPr id="2" name="Picture 1">
            <a:extLst>
              <a:ext uri="{FF2B5EF4-FFF2-40B4-BE49-F238E27FC236}">
                <a16:creationId xmlns:a16="http://schemas.microsoft.com/office/drawing/2014/main" id="{2D493117-E414-1318-9035-40BB85A6E215}"/>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235800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E28E-23FF-DA97-F736-94B902A09D7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829354-05D1-D999-F81C-9E68386B8712}"/>
              </a:ext>
              <a:ext uri="{C183D7F6-B498-43B3-948B-1728B52AA6E4}">
                <adec:decorative xmlns:adec="http://schemas.microsoft.com/office/drawing/2017/decorative" val="1"/>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Intro to PRG Insight</a:t>
            </a:r>
          </a:p>
        </p:txBody>
      </p:sp>
      <p:sp>
        <p:nvSpPr>
          <p:cNvPr id="3" name="TextBox 2">
            <a:extLst>
              <a:ext uri="{FF2B5EF4-FFF2-40B4-BE49-F238E27FC236}">
                <a16:creationId xmlns:a16="http://schemas.microsoft.com/office/drawing/2014/main" id="{4016E39A-6B52-7D43-97FA-F1B29DECBB86}"/>
              </a:ext>
            </a:extLst>
          </p:cNvPr>
          <p:cNvSpPr txBox="1"/>
          <p:nvPr/>
        </p:nvSpPr>
        <p:spPr>
          <a:xfrm>
            <a:off x="1451810" y="1812114"/>
            <a:ext cx="9857875" cy="2800767"/>
          </a:xfrm>
          <a:prstGeom prst="rect">
            <a:avLst/>
          </a:prstGeom>
          <a:noFill/>
        </p:spPr>
        <p:txBody>
          <a:bodyPr wrap="square">
            <a:spAutoFit/>
          </a:bodyPr>
          <a:lstStyle/>
          <a:p>
            <a:r>
              <a:rPr lang="en-US" sz="4400" b="1">
                <a:solidFill>
                  <a:srgbClr val="202656"/>
                </a:solidFill>
                <a:latin typeface="Century Gothic" panose="020B0502020202020204" pitchFamily="34" charset="0"/>
              </a:rPr>
              <a:t>To ease the burden of SUPRT data collection and reporting to SAMHSA, PRG created a web-based system, called PRG Insight.</a:t>
            </a:r>
          </a:p>
        </p:txBody>
      </p:sp>
      <p:pic>
        <p:nvPicPr>
          <p:cNvPr id="2" name="Picture 1">
            <a:extLst>
              <a:ext uri="{FF2B5EF4-FFF2-40B4-BE49-F238E27FC236}">
                <a16:creationId xmlns:a16="http://schemas.microsoft.com/office/drawing/2014/main" id="{22EF52A1-8519-8A99-52E8-67CD4DE62E1A}"/>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390075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7529-CA3A-0B7F-4344-97F9FBF0F4B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6307EA1-FD50-3F8A-F330-5C89ECF26E0B}"/>
              </a:ext>
              <a:ext uri="{C183D7F6-B498-43B3-948B-1728B52AA6E4}">
                <adec:decorative xmlns:adec="http://schemas.microsoft.com/office/drawing/2017/decorative" val="1"/>
              </a:ext>
            </a:extLst>
          </p:cNvPr>
          <p:cNvSpPr txBox="1">
            <a:spLocks/>
          </p:cNvSpPr>
          <p:nvPr/>
        </p:nvSpPr>
        <p:spPr>
          <a:xfrm>
            <a:off x="729206" y="689110"/>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is PRG Insight?</a:t>
            </a:r>
          </a:p>
        </p:txBody>
      </p:sp>
      <p:sp>
        <p:nvSpPr>
          <p:cNvPr id="2" name="Text Placeholder 2">
            <a:extLst>
              <a:ext uri="{FF2B5EF4-FFF2-40B4-BE49-F238E27FC236}">
                <a16:creationId xmlns:a16="http://schemas.microsoft.com/office/drawing/2014/main" id="{D75BEE9D-E640-F6D8-D445-4B235A2C7B85}"/>
              </a:ext>
            </a:extLst>
          </p:cNvPr>
          <p:cNvSpPr txBox="1">
            <a:spLocks/>
          </p:cNvSpPr>
          <p:nvPr/>
        </p:nvSpPr>
        <p:spPr>
          <a:xfrm>
            <a:off x="775504" y="1326920"/>
            <a:ext cx="10359342" cy="2514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A web-based system for grant-required data collection and reporting</a:t>
            </a:r>
          </a:p>
          <a:p>
            <a:r>
              <a:rPr lang="en-US" sz="3200"/>
              <a:t>It includes several components:</a:t>
            </a:r>
          </a:p>
          <a:p>
            <a:pPr lvl="1"/>
            <a:r>
              <a:rPr lang="en-US" sz="2700"/>
              <a:t>SUPRT Online Form</a:t>
            </a:r>
          </a:p>
          <a:p>
            <a:pPr lvl="1"/>
            <a:r>
              <a:rPr lang="en-US" sz="2700"/>
              <a:t>SUPRT Data Dashboard </a:t>
            </a:r>
          </a:p>
          <a:p>
            <a:pPr lvl="1"/>
            <a:r>
              <a:rPr lang="en-US" sz="2700"/>
              <a:t>User Guide &amp; Resources tab with data collection training materials</a:t>
            </a:r>
          </a:p>
          <a:p>
            <a:pPr lvl="1"/>
            <a:r>
              <a:rPr lang="en-US" sz="2700"/>
              <a:t>Data reporting to SAMHSA</a:t>
            </a:r>
          </a:p>
          <a:p>
            <a:r>
              <a:rPr lang="en-US" sz="3200"/>
              <a:t>PRG Insight automates uploads of SUPRT data to SPARS (SAMHSA’s Performance Accountability Reporting System), so you stay in compliance with SAMHSA’s data requirements</a:t>
            </a:r>
          </a:p>
          <a:p>
            <a:pPr marL="0" indent="0">
              <a:buNone/>
            </a:pPr>
            <a:endParaRPr lang="en-US" sz="3200"/>
          </a:p>
        </p:txBody>
      </p:sp>
    </p:spTree>
    <p:extLst>
      <p:ext uri="{BB962C8B-B14F-4D97-AF65-F5344CB8AC3E}">
        <p14:creationId xmlns:p14="http://schemas.microsoft.com/office/powerpoint/2010/main" val="16004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2055"/>
        </a:solidFill>
        <a:effectLst/>
      </p:bgPr>
    </p:bg>
    <p:spTree>
      <p:nvGrpSpPr>
        <p:cNvPr id="1" name="">
          <a:extLst>
            <a:ext uri="{FF2B5EF4-FFF2-40B4-BE49-F238E27FC236}">
              <a16:creationId xmlns:a16="http://schemas.microsoft.com/office/drawing/2014/main" id="{C7C2D6A7-3B9B-4302-64AC-0335F06877DB}"/>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6AC470B9-9D3B-859B-A8A1-0819ED276585}"/>
              </a:ext>
            </a:extLst>
          </p:cNvPr>
          <p:cNvSpPr txBox="1">
            <a:spLocks/>
          </p:cNvSpPr>
          <p:nvPr/>
        </p:nvSpPr>
        <p:spPr>
          <a:xfrm>
            <a:off x="905807" y="2260144"/>
            <a:ext cx="4729317"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3600" b="0"/>
          </a:p>
        </p:txBody>
      </p:sp>
      <p:sp>
        <p:nvSpPr>
          <p:cNvPr id="9" name="Text Placeholder 2">
            <a:extLst>
              <a:ext uri="{FF2B5EF4-FFF2-40B4-BE49-F238E27FC236}">
                <a16:creationId xmlns:a16="http://schemas.microsoft.com/office/drawing/2014/main" id="{232EAAFC-741A-7D57-3D01-5403733658E6}"/>
              </a:ext>
            </a:extLst>
          </p:cNvPr>
          <p:cNvSpPr txBox="1">
            <a:spLocks/>
          </p:cNvSpPr>
          <p:nvPr/>
        </p:nvSpPr>
        <p:spPr>
          <a:xfrm>
            <a:off x="1202635" y="507016"/>
            <a:ext cx="4999382" cy="371711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3600"/>
          </a:p>
          <a:p>
            <a:pPr marL="0" indent="0">
              <a:buNone/>
            </a:pPr>
            <a:endParaRPr lang="en-US" sz="3600" b="0"/>
          </a:p>
        </p:txBody>
      </p:sp>
      <p:sp>
        <p:nvSpPr>
          <p:cNvPr id="17" name="Text Placeholder 2">
            <a:extLst>
              <a:ext uri="{FF2B5EF4-FFF2-40B4-BE49-F238E27FC236}">
                <a16:creationId xmlns:a16="http://schemas.microsoft.com/office/drawing/2014/main" id="{B544A490-47A0-8894-B36F-03E4903FE59E}"/>
              </a:ext>
            </a:extLst>
          </p:cNvPr>
          <p:cNvSpPr txBox="1">
            <a:spLocks/>
          </p:cNvSpPr>
          <p:nvPr/>
        </p:nvSpPr>
        <p:spPr>
          <a:xfrm>
            <a:off x="661126" y="1898728"/>
            <a:ext cx="11152502" cy="207836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FF"/>
              </a:buClr>
              <a:buNone/>
            </a:pPr>
            <a:r>
              <a:rPr lang="en-US" sz="2800" b="0">
                <a:solidFill>
                  <a:schemeClr val="bg1"/>
                </a:solidFill>
              </a:rPr>
              <a:t>To give organizations access to the SUPRT data they collect, PRG created the PRG Insight data dashboard. It will include 5 tabs that will be updated daily:</a:t>
            </a:r>
          </a:p>
          <a:p>
            <a:pPr>
              <a:buClr>
                <a:srgbClr val="FFFFFF"/>
              </a:buClr>
            </a:pPr>
            <a:r>
              <a:rPr lang="en-US" sz="2400" b="0">
                <a:solidFill>
                  <a:schemeClr val="bg1"/>
                </a:solidFill>
              </a:rPr>
              <a:t>Client Tracking</a:t>
            </a:r>
          </a:p>
          <a:p>
            <a:pPr>
              <a:buClr>
                <a:srgbClr val="FFFFFF"/>
              </a:buClr>
            </a:pPr>
            <a:r>
              <a:rPr lang="en-US" sz="2400" b="0">
                <a:solidFill>
                  <a:schemeClr val="bg1"/>
                </a:solidFill>
              </a:rPr>
              <a:t>Client Characteristics</a:t>
            </a:r>
          </a:p>
          <a:p>
            <a:pPr>
              <a:buClr>
                <a:srgbClr val="FFFFFF"/>
              </a:buClr>
            </a:pPr>
            <a:r>
              <a:rPr lang="en-US" sz="2400" b="0">
                <a:solidFill>
                  <a:schemeClr val="bg1"/>
                </a:solidFill>
              </a:rPr>
              <a:t>Implementation Evaluation</a:t>
            </a:r>
          </a:p>
          <a:p>
            <a:pPr>
              <a:buClr>
                <a:srgbClr val="FFFFFF"/>
              </a:buClr>
            </a:pPr>
            <a:r>
              <a:rPr lang="en-US" sz="2400" b="0">
                <a:solidFill>
                  <a:schemeClr val="bg1"/>
                </a:solidFill>
              </a:rPr>
              <a:t>Outcome Evaluation</a:t>
            </a:r>
          </a:p>
          <a:p>
            <a:pPr>
              <a:buClr>
                <a:srgbClr val="FFFFFF"/>
              </a:buClr>
            </a:pPr>
            <a:r>
              <a:rPr lang="en-US" sz="2400" b="0">
                <a:solidFill>
                  <a:schemeClr val="bg1"/>
                </a:solidFill>
              </a:rPr>
              <a:t>Service Delivery</a:t>
            </a:r>
          </a:p>
          <a:p>
            <a:pPr marL="0" indent="0">
              <a:spcAft>
                <a:spcPts val="600"/>
              </a:spcAft>
              <a:buClr>
                <a:srgbClr val="FFFFFF"/>
              </a:buClr>
              <a:buNone/>
            </a:pPr>
            <a:endParaRPr lang="en-US" sz="3200" b="0">
              <a:solidFill>
                <a:schemeClr val="bg1"/>
              </a:solidFill>
            </a:endParaRPr>
          </a:p>
          <a:p>
            <a:pPr>
              <a:spcAft>
                <a:spcPts val="600"/>
              </a:spcAft>
              <a:buClr>
                <a:srgbClr val="FFFFFF"/>
              </a:buClr>
            </a:pPr>
            <a:endParaRPr lang="en-US" sz="3200" b="0">
              <a:solidFill>
                <a:schemeClr val="bg1"/>
              </a:solidFill>
            </a:endParaRPr>
          </a:p>
          <a:p>
            <a:pPr>
              <a:spcAft>
                <a:spcPts val="600"/>
              </a:spcAft>
              <a:buClr>
                <a:srgbClr val="FFFFFF"/>
              </a:buClr>
            </a:pPr>
            <a:endParaRPr lang="en-US" sz="3000" b="0">
              <a:solidFill>
                <a:schemeClr val="bg1"/>
              </a:solidFill>
            </a:endParaRPr>
          </a:p>
        </p:txBody>
      </p:sp>
      <p:sp>
        <p:nvSpPr>
          <p:cNvPr id="18" name="Title 1">
            <a:extLst>
              <a:ext uri="{FF2B5EF4-FFF2-40B4-BE49-F238E27FC236}">
                <a16:creationId xmlns:a16="http://schemas.microsoft.com/office/drawing/2014/main" id="{151D2A69-0D29-E9C9-FC3B-5DC883527CED}"/>
              </a:ext>
            </a:extLst>
          </p:cNvPr>
          <p:cNvSpPr txBox="1">
            <a:spLocks/>
          </p:cNvSpPr>
          <p:nvPr/>
        </p:nvSpPr>
        <p:spPr>
          <a:xfrm>
            <a:off x="588221" y="616464"/>
            <a:ext cx="10857544" cy="110665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What is the PRG Insight Data Dashboard?</a:t>
            </a:r>
          </a:p>
        </p:txBody>
      </p:sp>
      <p:grpSp>
        <p:nvGrpSpPr>
          <p:cNvPr id="16" name="Group 15">
            <a:extLst>
              <a:ext uri="{FF2B5EF4-FFF2-40B4-BE49-F238E27FC236}">
                <a16:creationId xmlns:a16="http://schemas.microsoft.com/office/drawing/2014/main" id="{BE83891F-2C1F-D067-C044-E6D60D8687B4}"/>
              </a:ext>
            </a:extLst>
          </p:cNvPr>
          <p:cNvGrpSpPr/>
          <p:nvPr/>
        </p:nvGrpSpPr>
        <p:grpSpPr>
          <a:xfrm>
            <a:off x="5244662" y="3076194"/>
            <a:ext cx="6043665" cy="3245449"/>
            <a:chOff x="4825657" y="2329960"/>
            <a:chExt cx="6683387" cy="3706651"/>
          </a:xfrm>
        </p:grpSpPr>
        <p:grpSp>
          <p:nvGrpSpPr>
            <p:cNvPr id="3" name="Group 2">
              <a:extLst>
                <a:ext uri="{FF2B5EF4-FFF2-40B4-BE49-F238E27FC236}">
                  <a16:creationId xmlns:a16="http://schemas.microsoft.com/office/drawing/2014/main" id="{C92455CA-EECF-CB55-0CB3-16397B41FDA7}"/>
                </a:ext>
              </a:extLst>
            </p:cNvPr>
            <p:cNvGrpSpPr/>
            <p:nvPr/>
          </p:nvGrpSpPr>
          <p:grpSpPr>
            <a:xfrm>
              <a:off x="4825657" y="2329960"/>
              <a:ext cx="6683387" cy="3706651"/>
              <a:chOff x="6736321" y="390629"/>
              <a:chExt cx="4979184" cy="2896194"/>
            </a:xfrm>
          </p:grpSpPr>
          <p:sp>
            <p:nvSpPr>
              <p:cNvPr id="5" name="TextBox 4">
                <a:extLst>
                  <a:ext uri="{FF2B5EF4-FFF2-40B4-BE49-F238E27FC236}">
                    <a16:creationId xmlns:a16="http://schemas.microsoft.com/office/drawing/2014/main" id="{88DD41A2-15A6-3450-931C-AED003C44B81}"/>
                  </a:ext>
                </a:extLst>
              </p:cNvPr>
              <p:cNvSpPr txBox="1"/>
              <p:nvPr/>
            </p:nvSpPr>
            <p:spPr>
              <a:xfrm>
                <a:off x="6736321" y="3012167"/>
                <a:ext cx="4710546" cy="274656"/>
              </a:xfrm>
              <a:prstGeom prst="rect">
                <a:avLst/>
              </a:prstGeom>
              <a:noFill/>
            </p:spPr>
            <p:txBody>
              <a:bodyPr wrap="square">
                <a:spAutoFit/>
              </a:bodyPr>
              <a:lstStyle/>
              <a:p>
                <a:r>
                  <a:rPr lang="en-US" sz="1400">
                    <a:solidFill>
                      <a:schemeClr val="bg1"/>
                    </a:solidFill>
                  </a:rPr>
                  <a:t>Client Demographics tab of the PRG Insight data dashboard</a:t>
                </a:r>
              </a:p>
            </p:txBody>
          </p:sp>
          <p:pic>
            <p:nvPicPr>
              <p:cNvPr id="7" name="Picture 6">
                <a:extLst>
                  <a:ext uri="{FF2B5EF4-FFF2-40B4-BE49-F238E27FC236}">
                    <a16:creationId xmlns:a16="http://schemas.microsoft.com/office/drawing/2014/main" id="{2B7FBADE-9CD8-12BB-FE8B-525CFEFCB462}"/>
                  </a:ext>
                </a:extLst>
              </p:cNvPr>
              <p:cNvPicPr>
                <a:picLocks noChangeAspect="1"/>
              </p:cNvPicPr>
              <p:nvPr/>
            </p:nvPicPr>
            <p:blipFill>
              <a:blip r:embed="rId3"/>
              <a:stretch>
                <a:fillRect/>
              </a:stretch>
            </p:blipFill>
            <p:spPr>
              <a:xfrm>
                <a:off x="6838122" y="390629"/>
                <a:ext cx="4877383" cy="2591110"/>
              </a:xfrm>
              <a:prstGeom prst="roundRect">
                <a:avLst>
                  <a:gd name="adj" fmla="val 1306"/>
                </a:avLst>
              </a:prstGeom>
              <a:solidFill>
                <a:srgbClr val="FFFFFF">
                  <a:shade val="85000"/>
                </a:srgbClr>
              </a:solidFill>
              <a:ln>
                <a:noFill/>
              </a:ln>
              <a:effectLst/>
            </p:spPr>
          </p:pic>
        </p:grpSp>
        <p:sp>
          <p:nvSpPr>
            <p:cNvPr id="14" name="Rectangle 13">
              <a:extLst>
                <a:ext uri="{FF2B5EF4-FFF2-40B4-BE49-F238E27FC236}">
                  <a16:creationId xmlns:a16="http://schemas.microsoft.com/office/drawing/2014/main" id="{8F624287-CA87-06FC-85E0-AC02564EE61E}"/>
                </a:ext>
              </a:extLst>
            </p:cNvPr>
            <p:cNvSpPr/>
            <p:nvPr/>
          </p:nvSpPr>
          <p:spPr>
            <a:xfrm>
              <a:off x="10957063" y="2514931"/>
              <a:ext cx="369570" cy="156210"/>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318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380F-73EF-519E-D22A-47F7E7FE7E5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325ADBA-41EC-8329-E47B-364776956829}"/>
              </a:ext>
            </a:extLst>
          </p:cNvPr>
          <p:cNvSpPr txBox="1">
            <a:spLocks/>
          </p:cNvSpPr>
          <p:nvPr/>
        </p:nvSpPr>
        <p:spPr>
          <a:xfrm>
            <a:off x="544011" y="804858"/>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SUPRT Details</a:t>
            </a:r>
          </a:p>
        </p:txBody>
      </p:sp>
      <p:sp>
        <p:nvSpPr>
          <p:cNvPr id="16" name="Rectangle 15">
            <a:extLst>
              <a:ext uri="{FF2B5EF4-FFF2-40B4-BE49-F238E27FC236}">
                <a16:creationId xmlns:a16="http://schemas.microsoft.com/office/drawing/2014/main" id="{85F18DF2-3376-56D6-EFB6-30FB518305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68755D9-B581-3AE5-0D2B-99A469CF84A6}"/>
              </a:ext>
              <a:ext uri="{C183D7F6-B498-43B3-948B-1728B52AA6E4}">
                <adec:decorative xmlns:adec="http://schemas.microsoft.com/office/drawing/2017/decorative" val="1"/>
              </a:ext>
            </a:extLst>
          </p:cNvPr>
          <p:cNvGrpSpPr/>
          <p:nvPr/>
        </p:nvGrpSpPr>
        <p:grpSpPr>
          <a:xfrm>
            <a:off x="6580760" y="336884"/>
            <a:ext cx="5277379" cy="5269280"/>
            <a:chOff x="6580760" y="336884"/>
            <a:chExt cx="5277379" cy="5269280"/>
          </a:xfrm>
        </p:grpSpPr>
        <p:sp>
          <p:nvSpPr>
            <p:cNvPr id="5" name="TextBox 4">
              <a:extLst>
                <a:ext uri="{FF2B5EF4-FFF2-40B4-BE49-F238E27FC236}">
                  <a16:creationId xmlns:a16="http://schemas.microsoft.com/office/drawing/2014/main" id="{CC34811D-5453-FCB2-B99A-81D67F66E0BA}"/>
                </a:ext>
                <a:ext uri="{C183D7F6-B498-43B3-948B-1728B52AA6E4}">
                  <adec:decorative xmlns:adec="http://schemas.microsoft.com/office/drawing/2017/decorative" val="1"/>
                </a:ext>
              </a:extLst>
            </p:cNvPr>
            <p:cNvSpPr txBox="1"/>
            <p:nvPr/>
          </p:nvSpPr>
          <p:spPr>
            <a:xfrm>
              <a:off x="6670361" y="5298387"/>
              <a:ext cx="4655126" cy="307777"/>
            </a:xfrm>
            <a:prstGeom prst="rect">
              <a:avLst/>
            </a:prstGeom>
            <a:noFill/>
          </p:spPr>
          <p:txBody>
            <a:bodyPr wrap="square">
              <a:spAutoFit/>
            </a:bodyPr>
            <a:lstStyle/>
            <a:p>
              <a:r>
                <a:rPr lang="en-US" sz="1400">
                  <a:solidFill>
                    <a:schemeClr val="bg1"/>
                  </a:solidFill>
                </a:rPr>
                <a:t>SUPRT Online Form </a:t>
              </a:r>
            </a:p>
          </p:txBody>
        </p:sp>
        <p:grpSp>
          <p:nvGrpSpPr>
            <p:cNvPr id="2" name="Group 1">
              <a:extLst>
                <a:ext uri="{FF2B5EF4-FFF2-40B4-BE49-F238E27FC236}">
                  <a16:creationId xmlns:a16="http://schemas.microsoft.com/office/drawing/2014/main" id="{5C7DA40C-66CC-4285-6368-30DBF32F1125}"/>
                </a:ext>
              </a:extLst>
            </p:cNvPr>
            <p:cNvGrpSpPr/>
            <p:nvPr/>
          </p:nvGrpSpPr>
          <p:grpSpPr>
            <a:xfrm>
              <a:off x="6737499" y="1716816"/>
              <a:ext cx="5120640" cy="3534358"/>
              <a:chOff x="6737500" y="1716816"/>
              <a:chExt cx="5112429" cy="3534358"/>
            </a:xfrm>
          </p:grpSpPr>
          <p:pic>
            <p:nvPicPr>
              <p:cNvPr id="4" name="Picture 3">
                <a:extLst>
                  <a:ext uri="{FF2B5EF4-FFF2-40B4-BE49-F238E27FC236}">
                    <a16:creationId xmlns:a16="http://schemas.microsoft.com/office/drawing/2014/main" id="{54634A72-290A-7116-CA96-D0808DC3E505}"/>
                  </a:ext>
                </a:extLst>
              </p:cNvPr>
              <p:cNvPicPr>
                <a:picLocks noChangeAspect="1"/>
              </p:cNvPicPr>
              <p:nvPr/>
            </p:nvPicPr>
            <p:blipFill>
              <a:blip r:embed="rId2"/>
              <a:stretch>
                <a:fillRect/>
              </a:stretch>
            </p:blipFill>
            <p:spPr>
              <a:xfrm>
                <a:off x="6737500" y="1716816"/>
                <a:ext cx="5112429" cy="3534358"/>
              </a:xfrm>
              <a:prstGeom prst="roundRect">
                <a:avLst>
                  <a:gd name="adj" fmla="val 987"/>
                </a:avLst>
              </a:prstGeom>
              <a:solidFill>
                <a:srgbClr val="FFFFFF">
                  <a:shade val="85000"/>
                </a:srgbClr>
              </a:solidFill>
              <a:ln>
                <a:noFill/>
              </a:ln>
              <a:effectLst/>
            </p:spPr>
          </p:pic>
          <p:sp>
            <p:nvSpPr>
              <p:cNvPr id="10" name="Rectangle 9">
                <a:extLst>
                  <a:ext uri="{FF2B5EF4-FFF2-40B4-BE49-F238E27FC236}">
                    <a16:creationId xmlns:a16="http://schemas.microsoft.com/office/drawing/2014/main" id="{3D3AD12A-DCD7-C2FC-602E-C097CF5AD1FB}"/>
                  </a:ext>
                </a:extLst>
              </p:cNvPr>
              <p:cNvSpPr/>
              <p:nvPr/>
            </p:nvSpPr>
            <p:spPr>
              <a:xfrm>
                <a:off x="6810375" y="2152650"/>
                <a:ext cx="5019675"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7C54D0-6F98-E49C-B567-F6752103EA63}"/>
                  </a:ext>
                </a:extLst>
              </p:cNvPr>
              <p:cNvSpPr/>
              <p:nvPr/>
            </p:nvSpPr>
            <p:spPr>
              <a:xfrm>
                <a:off x="11313320" y="1909763"/>
                <a:ext cx="380999" cy="154781"/>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A0DA3C91-6BC5-B125-7A90-B1A976866CF8}"/>
                </a:ext>
              </a:extLst>
            </p:cNvPr>
            <p:cNvPicPr>
              <a:picLocks noChangeAspect="1"/>
            </p:cNvPicPr>
            <p:nvPr/>
          </p:nvPicPr>
          <p:blipFill>
            <a:blip r:embed="rId3"/>
            <a:stretch>
              <a:fillRect/>
            </a:stretch>
          </p:blipFill>
          <p:spPr>
            <a:xfrm>
              <a:off x="6580760" y="336884"/>
              <a:ext cx="2551059" cy="1816769"/>
            </a:xfrm>
            <a:prstGeom prst="rect">
              <a:avLst/>
            </a:prstGeom>
          </p:spPr>
        </p:pic>
      </p:grpSp>
      <p:sp>
        <p:nvSpPr>
          <p:cNvPr id="17" name="Text Placeholder 2">
            <a:extLst>
              <a:ext uri="{FF2B5EF4-FFF2-40B4-BE49-F238E27FC236}">
                <a16:creationId xmlns:a16="http://schemas.microsoft.com/office/drawing/2014/main" id="{EDC22E10-A8DA-1462-4C52-E2AC1DFCCB0F}"/>
              </a:ext>
            </a:extLst>
          </p:cNvPr>
          <p:cNvSpPr txBox="1">
            <a:spLocks/>
          </p:cNvSpPr>
          <p:nvPr/>
        </p:nvSpPr>
        <p:spPr>
          <a:xfrm>
            <a:off x="578735" y="1539433"/>
            <a:ext cx="5451675" cy="197799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Keep in mind that the online form will direct you to the applicable questions for the timepoint; it skips questions that are not applicable</a:t>
            </a:r>
          </a:p>
          <a:p>
            <a:pPr marL="0" indent="0">
              <a:buNone/>
            </a:pPr>
            <a:endParaRPr lang="en-US" sz="3200"/>
          </a:p>
        </p:txBody>
      </p:sp>
    </p:spTree>
    <p:extLst>
      <p:ext uri="{BB962C8B-B14F-4D97-AF65-F5344CB8AC3E}">
        <p14:creationId xmlns:p14="http://schemas.microsoft.com/office/powerpoint/2010/main" val="61873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7F38-DFA6-5512-13C5-381ED3D241C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BC7C83A-7566-9730-2F00-07E3FBB4C8CA}"/>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Intro</a:t>
            </a:r>
          </a:p>
        </p:txBody>
      </p:sp>
      <p:sp>
        <p:nvSpPr>
          <p:cNvPr id="16" name="Rectangle 15">
            <a:extLst>
              <a:ext uri="{FF2B5EF4-FFF2-40B4-BE49-F238E27FC236}">
                <a16:creationId xmlns:a16="http://schemas.microsoft.com/office/drawing/2014/main" id="{394D5141-6D0A-258B-E72C-C09EA00D8D7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1AE0EFC7-DDDB-D46C-932F-642EE3A3F79A}"/>
              </a:ext>
            </a:extLst>
          </p:cNvPr>
          <p:cNvSpPr txBox="1">
            <a:spLocks/>
          </p:cNvSpPr>
          <p:nvPr/>
        </p:nvSpPr>
        <p:spPr>
          <a:xfrm>
            <a:off x="768924" y="678872"/>
            <a:ext cx="4845492"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8" name="Flowchart: Alternate Process 7">
            <a:extLst>
              <a:ext uri="{FF2B5EF4-FFF2-40B4-BE49-F238E27FC236}">
                <a16:creationId xmlns:a16="http://schemas.microsoft.com/office/drawing/2014/main" id="{3D9C6352-63D6-1EB0-B7ED-EB7E2284A31D}"/>
              </a:ext>
              <a:ext uri="{C183D7F6-B498-43B3-948B-1728B52AA6E4}">
                <adec:decorative xmlns:adec="http://schemas.microsoft.com/office/drawing/2017/decorative" val="0"/>
              </a:ext>
            </a:extLst>
          </p:cNvPr>
          <p:cNvSpPr/>
          <p:nvPr/>
        </p:nvSpPr>
        <p:spPr>
          <a:xfrm>
            <a:off x="873902" y="1331976"/>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9" name="Flowchart: Alternate Process 8">
            <a:extLst>
              <a:ext uri="{FF2B5EF4-FFF2-40B4-BE49-F238E27FC236}">
                <a16:creationId xmlns:a16="http://schemas.microsoft.com/office/drawing/2014/main" id="{FBF371BD-2EEE-99D8-96FA-7420E1F0FBB8}"/>
              </a:ext>
              <a:ext uri="{C183D7F6-B498-43B3-948B-1728B52AA6E4}">
                <adec:decorative xmlns:adec="http://schemas.microsoft.com/office/drawing/2017/decorative" val="0"/>
              </a:ext>
            </a:extLst>
          </p:cNvPr>
          <p:cNvSpPr/>
          <p:nvPr/>
        </p:nvSpPr>
        <p:spPr>
          <a:xfrm>
            <a:off x="3190009" y="1331976"/>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sp>
        <p:nvSpPr>
          <p:cNvPr id="13" name="Text Placeholder 2">
            <a:extLst>
              <a:ext uri="{FF2B5EF4-FFF2-40B4-BE49-F238E27FC236}">
                <a16:creationId xmlns:a16="http://schemas.microsoft.com/office/drawing/2014/main" id="{F5BACD0A-0355-0AA5-B034-BFE0537EB769}"/>
              </a:ext>
            </a:extLst>
          </p:cNvPr>
          <p:cNvSpPr txBox="1">
            <a:spLocks/>
          </p:cNvSpPr>
          <p:nvPr/>
        </p:nvSpPr>
        <p:spPr>
          <a:xfrm>
            <a:off x="826217" y="2315814"/>
            <a:ext cx="4788310"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a:t>“A” is the Administrative Report and should be completed by the case manager. It covers:</a:t>
            </a:r>
          </a:p>
          <a:p>
            <a:r>
              <a:rPr lang="en-US" sz="2800" b="0"/>
              <a:t>Record management</a:t>
            </a:r>
          </a:p>
          <a:p>
            <a:r>
              <a:rPr lang="en-US" sz="2800" b="0"/>
              <a:t>Behavioral health history</a:t>
            </a:r>
          </a:p>
          <a:p>
            <a:r>
              <a:rPr lang="en-US" sz="2800" b="0"/>
              <a:t>Screenings</a:t>
            </a:r>
          </a:p>
          <a:p>
            <a:r>
              <a:rPr lang="en-US" sz="2800" b="0"/>
              <a:t>Diagnoses</a:t>
            </a:r>
          </a:p>
          <a:p>
            <a:r>
              <a:rPr lang="en-US" sz="2800" b="0"/>
              <a:t>Services received</a:t>
            </a:r>
          </a:p>
          <a:p>
            <a:pPr marL="0" indent="0">
              <a:buNone/>
            </a:pPr>
            <a:r>
              <a:rPr lang="en-US" sz="3600"/>
              <a:t> </a:t>
            </a:r>
          </a:p>
          <a:p>
            <a:pPr marL="0" indent="0">
              <a:buNone/>
            </a:pPr>
            <a:endParaRPr lang="en-US" sz="3600" b="0"/>
          </a:p>
        </p:txBody>
      </p:sp>
      <p:grpSp>
        <p:nvGrpSpPr>
          <p:cNvPr id="15" name="Group 14">
            <a:extLst>
              <a:ext uri="{FF2B5EF4-FFF2-40B4-BE49-F238E27FC236}">
                <a16:creationId xmlns:a16="http://schemas.microsoft.com/office/drawing/2014/main" id="{9A3BC1DA-571A-7E42-FB6B-162CA0947527}"/>
              </a:ext>
              <a:ext uri="{C183D7F6-B498-43B3-948B-1728B52AA6E4}">
                <adec:decorative xmlns:adec="http://schemas.microsoft.com/office/drawing/2017/decorative" val="1"/>
              </a:ext>
            </a:extLst>
          </p:cNvPr>
          <p:cNvGrpSpPr/>
          <p:nvPr/>
        </p:nvGrpSpPr>
        <p:grpSpPr>
          <a:xfrm>
            <a:off x="6580760" y="336884"/>
            <a:ext cx="5277379" cy="5269280"/>
            <a:chOff x="6580760" y="336884"/>
            <a:chExt cx="5277379" cy="5269280"/>
          </a:xfrm>
        </p:grpSpPr>
        <p:sp>
          <p:nvSpPr>
            <p:cNvPr id="5" name="TextBox 4">
              <a:extLst>
                <a:ext uri="{FF2B5EF4-FFF2-40B4-BE49-F238E27FC236}">
                  <a16:creationId xmlns:a16="http://schemas.microsoft.com/office/drawing/2014/main" id="{2510DB1C-777A-AEC4-02DA-7BA43B65653F}"/>
                </a:ext>
                <a:ext uri="{C183D7F6-B498-43B3-948B-1728B52AA6E4}">
                  <adec:decorative xmlns:adec="http://schemas.microsoft.com/office/drawing/2017/decorative" val="1"/>
                </a:ext>
              </a:extLst>
            </p:cNvPr>
            <p:cNvSpPr txBox="1"/>
            <p:nvPr/>
          </p:nvSpPr>
          <p:spPr>
            <a:xfrm>
              <a:off x="6670361" y="5298387"/>
              <a:ext cx="4655126" cy="307777"/>
            </a:xfrm>
            <a:prstGeom prst="rect">
              <a:avLst/>
            </a:prstGeom>
            <a:noFill/>
          </p:spPr>
          <p:txBody>
            <a:bodyPr wrap="square">
              <a:spAutoFit/>
            </a:bodyPr>
            <a:lstStyle/>
            <a:p>
              <a:r>
                <a:rPr lang="en-US" sz="1400">
                  <a:solidFill>
                    <a:schemeClr val="bg1"/>
                  </a:solidFill>
                </a:rPr>
                <a:t>SUPRT Online Form </a:t>
              </a:r>
            </a:p>
          </p:txBody>
        </p:sp>
        <p:grpSp>
          <p:nvGrpSpPr>
            <p:cNvPr id="2" name="Group 1">
              <a:extLst>
                <a:ext uri="{FF2B5EF4-FFF2-40B4-BE49-F238E27FC236}">
                  <a16:creationId xmlns:a16="http://schemas.microsoft.com/office/drawing/2014/main" id="{5E5E8A58-CBCB-7724-3811-84CB9E561211}"/>
                </a:ext>
              </a:extLst>
            </p:cNvPr>
            <p:cNvGrpSpPr/>
            <p:nvPr/>
          </p:nvGrpSpPr>
          <p:grpSpPr>
            <a:xfrm>
              <a:off x="6737499" y="1716816"/>
              <a:ext cx="5120640" cy="3534358"/>
              <a:chOff x="6737500" y="1716816"/>
              <a:chExt cx="5112429" cy="3534358"/>
            </a:xfrm>
          </p:grpSpPr>
          <p:pic>
            <p:nvPicPr>
              <p:cNvPr id="4" name="Picture 3">
                <a:extLst>
                  <a:ext uri="{FF2B5EF4-FFF2-40B4-BE49-F238E27FC236}">
                    <a16:creationId xmlns:a16="http://schemas.microsoft.com/office/drawing/2014/main" id="{6A622520-FEE4-819B-65EC-E307D641F007}"/>
                  </a:ext>
                </a:extLst>
              </p:cNvPr>
              <p:cNvPicPr>
                <a:picLocks noChangeAspect="1"/>
              </p:cNvPicPr>
              <p:nvPr/>
            </p:nvPicPr>
            <p:blipFill>
              <a:blip r:embed="rId2"/>
              <a:stretch>
                <a:fillRect/>
              </a:stretch>
            </p:blipFill>
            <p:spPr>
              <a:xfrm>
                <a:off x="6737500" y="1716816"/>
                <a:ext cx="5112429" cy="3534358"/>
              </a:xfrm>
              <a:prstGeom prst="roundRect">
                <a:avLst>
                  <a:gd name="adj" fmla="val 987"/>
                </a:avLst>
              </a:prstGeom>
              <a:solidFill>
                <a:srgbClr val="FFFFFF">
                  <a:shade val="85000"/>
                </a:srgbClr>
              </a:solidFill>
              <a:ln>
                <a:noFill/>
              </a:ln>
              <a:effectLst/>
            </p:spPr>
          </p:pic>
          <p:sp>
            <p:nvSpPr>
              <p:cNvPr id="10" name="Rectangle 9">
                <a:extLst>
                  <a:ext uri="{FF2B5EF4-FFF2-40B4-BE49-F238E27FC236}">
                    <a16:creationId xmlns:a16="http://schemas.microsoft.com/office/drawing/2014/main" id="{F8FB4D19-72EA-FE85-22A3-9D57E22E86F8}"/>
                  </a:ext>
                </a:extLst>
              </p:cNvPr>
              <p:cNvSpPr/>
              <p:nvPr/>
            </p:nvSpPr>
            <p:spPr>
              <a:xfrm>
                <a:off x="6810375" y="2152650"/>
                <a:ext cx="5019675"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F3E8A2-6E51-B23C-68BC-8B91750EA879}"/>
                  </a:ext>
                </a:extLst>
              </p:cNvPr>
              <p:cNvSpPr/>
              <p:nvPr/>
            </p:nvSpPr>
            <p:spPr>
              <a:xfrm>
                <a:off x="11313320" y="1909763"/>
                <a:ext cx="380999" cy="154781"/>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01460E82-0DEC-9C1C-88BC-D6A61729FAE7}"/>
                </a:ext>
              </a:extLst>
            </p:cNvPr>
            <p:cNvPicPr>
              <a:picLocks noChangeAspect="1"/>
            </p:cNvPicPr>
            <p:nvPr/>
          </p:nvPicPr>
          <p:blipFill>
            <a:blip r:embed="rId3"/>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83809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F54CF-58BA-22BF-FC54-B342E7ACE70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F395A16B-C9D2-E9A0-59B4-B29403B0FF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167686A-562C-946C-29EA-41F9598BD430}"/>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Record Management</a:t>
            </a:r>
          </a:p>
        </p:txBody>
      </p:sp>
      <p:sp>
        <p:nvSpPr>
          <p:cNvPr id="13" name="Text Placeholder 2">
            <a:extLst>
              <a:ext uri="{FF2B5EF4-FFF2-40B4-BE49-F238E27FC236}">
                <a16:creationId xmlns:a16="http://schemas.microsoft.com/office/drawing/2014/main" id="{5C1D7256-1F6A-30F5-267C-1746F5584426}"/>
              </a:ext>
            </a:extLst>
          </p:cNvPr>
          <p:cNvSpPr txBox="1">
            <a:spLocks/>
          </p:cNvSpPr>
          <p:nvPr/>
        </p:nvSpPr>
        <p:spPr>
          <a:xfrm>
            <a:off x="938437" y="1616127"/>
            <a:ext cx="5230869"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RECORD MANAGEMENT</a:t>
            </a:r>
          </a:p>
          <a:p>
            <a:r>
              <a:rPr lang="en-US" sz="2800" b="0"/>
              <a:t>Collected at 4 timepoints: </a:t>
            </a:r>
          </a:p>
          <a:p>
            <a:pPr lvl="1"/>
            <a:r>
              <a:rPr lang="en-US" sz="2400" b="0"/>
              <a:t>Baseline</a:t>
            </a:r>
          </a:p>
          <a:p>
            <a:pPr lvl="1"/>
            <a:r>
              <a:rPr lang="en-US" sz="2400"/>
              <a:t>Reassessment</a:t>
            </a:r>
          </a:p>
          <a:p>
            <a:pPr lvl="1"/>
            <a:r>
              <a:rPr lang="en-US" sz="2400" b="0"/>
              <a:t>Annual assessment</a:t>
            </a:r>
          </a:p>
          <a:p>
            <a:pPr lvl="1"/>
            <a:r>
              <a:rPr lang="en-US" sz="2400"/>
              <a:t>Closeout</a:t>
            </a:r>
            <a:endParaRPr lang="en-US" sz="2400" b="0"/>
          </a:p>
          <a:p>
            <a:r>
              <a:rPr lang="en-US" sz="2800" b="0"/>
              <a:t>Collects information on:</a:t>
            </a:r>
          </a:p>
          <a:p>
            <a:pPr lvl="1"/>
            <a:r>
              <a:rPr lang="en-US" sz="2400"/>
              <a:t>Client and grantee identification</a:t>
            </a:r>
          </a:p>
          <a:p>
            <a:pPr lvl="1"/>
            <a:r>
              <a:rPr lang="en-US" sz="2400" b="0"/>
              <a:t>Assessment information </a:t>
            </a:r>
          </a:p>
          <a:p>
            <a:pPr marL="0" indent="0">
              <a:buNone/>
            </a:pPr>
            <a:endParaRPr lang="en-US" sz="3600" b="0"/>
          </a:p>
        </p:txBody>
      </p:sp>
      <p:sp>
        <p:nvSpPr>
          <p:cNvPr id="3" name="Flowchart: Alternate Process 2">
            <a:extLst>
              <a:ext uri="{FF2B5EF4-FFF2-40B4-BE49-F238E27FC236}">
                <a16:creationId xmlns:a16="http://schemas.microsoft.com/office/drawing/2014/main" id="{8C5A4347-7E83-1140-0D28-FF4F46B2023B}"/>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FB4093A2-A0C5-B53C-5025-C610FDB015B3}"/>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grpSp>
        <p:nvGrpSpPr>
          <p:cNvPr id="7" name="Group 6">
            <a:extLst>
              <a:ext uri="{FF2B5EF4-FFF2-40B4-BE49-F238E27FC236}">
                <a16:creationId xmlns:a16="http://schemas.microsoft.com/office/drawing/2014/main" id="{96C4D365-1D31-F69C-3D27-CF83B854A5E4}"/>
              </a:ext>
              <a:ext uri="{C183D7F6-B498-43B3-948B-1728B52AA6E4}">
                <adec:decorative xmlns:adec="http://schemas.microsoft.com/office/drawing/2017/decorative" val="1"/>
              </a:ext>
            </a:extLst>
          </p:cNvPr>
          <p:cNvGrpSpPr/>
          <p:nvPr/>
        </p:nvGrpSpPr>
        <p:grpSpPr>
          <a:xfrm>
            <a:off x="6580760" y="192500"/>
            <a:ext cx="5209105" cy="5344105"/>
            <a:chOff x="6580760" y="192500"/>
            <a:chExt cx="5209105" cy="5344105"/>
          </a:xfrm>
        </p:grpSpPr>
        <p:sp>
          <p:nvSpPr>
            <p:cNvPr id="2" name="TextBox 1">
              <a:extLst>
                <a:ext uri="{FF2B5EF4-FFF2-40B4-BE49-F238E27FC236}">
                  <a16:creationId xmlns:a16="http://schemas.microsoft.com/office/drawing/2014/main" id="{4A3F4A3E-4197-3C6E-9615-9092C1D4D349}"/>
                </a:ext>
              </a:extLst>
            </p:cNvPr>
            <p:cNvSpPr txBox="1"/>
            <p:nvPr/>
          </p:nvSpPr>
          <p:spPr>
            <a:xfrm>
              <a:off x="6624592" y="5228828"/>
              <a:ext cx="4655126" cy="307777"/>
            </a:xfrm>
            <a:prstGeom prst="rect">
              <a:avLst/>
            </a:prstGeom>
            <a:noFill/>
          </p:spPr>
          <p:txBody>
            <a:bodyPr wrap="square">
              <a:spAutoFit/>
            </a:bodyPr>
            <a:lstStyle/>
            <a:p>
              <a:r>
                <a:rPr lang="en-US" sz="1400">
                  <a:solidFill>
                    <a:schemeClr val="bg1"/>
                  </a:solidFill>
                </a:rPr>
                <a:t>Section A of the SUPRT Online Form</a:t>
              </a:r>
            </a:p>
          </p:txBody>
        </p:sp>
        <p:pic>
          <p:nvPicPr>
            <p:cNvPr id="9" name="Picture 8">
              <a:extLst>
                <a:ext uri="{FF2B5EF4-FFF2-40B4-BE49-F238E27FC236}">
                  <a16:creationId xmlns:a16="http://schemas.microsoft.com/office/drawing/2014/main" id="{43C9D2C1-2BF3-7D7F-6A7D-9730EF7D2915}"/>
                </a:ext>
              </a:extLst>
            </p:cNvPr>
            <p:cNvPicPr>
              <a:picLocks noChangeAspect="1"/>
            </p:cNvPicPr>
            <p:nvPr/>
          </p:nvPicPr>
          <p:blipFill>
            <a:blip r:embed="rId3"/>
            <a:srcRect t="8646" b="39135"/>
            <a:stretch>
              <a:fillRect/>
            </a:stretch>
          </p:blipFill>
          <p:spPr>
            <a:xfrm>
              <a:off x="6720817" y="1545194"/>
              <a:ext cx="5069048" cy="3566160"/>
            </a:xfrm>
            <a:prstGeom prst="roundRect">
              <a:avLst>
                <a:gd name="adj" fmla="val 987"/>
              </a:avLst>
            </a:prstGeom>
            <a:solidFill>
              <a:srgbClr val="FFFFFF">
                <a:shade val="85000"/>
              </a:srgbClr>
            </a:solidFill>
            <a:ln>
              <a:noFill/>
            </a:ln>
            <a:effectLst/>
          </p:spPr>
        </p:pic>
        <p:pic>
          <p:nvPicPr>
            <p:cNvPr id="5" name="Picture 4">
              <a:extLst>
                <a:ext uri="{FF2B5EF4-FFF2-40B4-BE49-F238E27FC236}">
                  <a16:creationId xmlns:a16="http://schemas.microsoft.com/office/drawing/2014/main" id="{5EA25257-1E13-50EE-A162-0811DB0FC6EF}"/>
                </a:ext>
              </a:extLst>
            </p:cNvPr>
            <p:cNvPicPr>
              <a:picLocks noChangeAspect="1"/>
            </p:cNvPicPr>
            <p:nvPr/>
          </p:nvPicPr>
          <p:blipFill>
            <a:blip r:embed="rId4"/>
            <a:stretch>
              <a:fillRect/>
            </a:stretch>
          </p:blipFill>
          <p:spPr>
            <a:xfrm>
              <a:off x="6580760" y="192500"/>
              <a:ext cx="2551059" cy="1816769"/>
            </a:xfrm>
            <a:prstGeom prst="rect">
              <a:avLst/>
            </a:prstGeom>
          </p:spPr>
        </p:pic>
      </p:grpSp>
    </p:spTree>
    <p:extLst>
      <p:ext uri="{BB962C8B-B14F-4D97-AF65-F5344CB8AC3E}">
        <p14:creationId xmlns:p14="http://schemas.microsoft.com/office/powerpoint/2010/main" val="400595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61959-B2D2-1E89-AF03-A631919C61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9AD772-A925-0804-4E85-15EFD9936933}"/>
              </a:ext>
            </a:extLst>
          </p:cNvPr>
          <p:cNvSpPr>
            <a:spLocks noGrp="1"/>
          </p:cNvSpPr>
          <p:nvPr>
            <p:ph type="title" idx="4294967295"/>
          </p:nvPr>
        </p:nvSpPr>
        <p:spPr>
          <a:xfrm>
            <a:off x="6750821" y="752167"/>
            <a:ext cx="4547435" cy="1436688"/>
          </a:xfrm>
        </p:spPr>
        <p:txBody>
          <a:bodyPr>
            <a:noAutofit/>
          </a:bodyPr>
          <a:lstStyle/>
          <a:p>
            <a:r>
              <a:rPr lang="en-US" sz="6000">
                <a:solidFill>
                  <a:srgbClr val="252055"/>
                </a:solidFill>
                <a:latin typeface="Century Gothic" panose="020B0502020202020204" pitchFamily="34" charset="0"/>
              </a:rPr>
              <a:t>Training Objectives</a:t>
            </a:r>
          </a:p>
        </p:txBody>
      </p:sp>
      <p:sp>
        <p:nvSpPr>
          <p:cNvPr id="3" name="Text Placeholder 2">
            <a:extLst>
              <a:ext uri="{FF2B5EF4-FFF2-40B4-BE49-F238E27FC236}">
                <a16:creationId xmlns:a16="http://schemas.microsoft.com/office/drawing/2014/main" id="{1292563E-5FC7-9189-F990-39BAC566A9FA}"/>
              </a:ext>
            </a:extLst>
          </p:cNvPr>
          <p:cNvSpPr>
            <a:spLocks noGrp="1"/>
          </p:cNvSpPr>
          <p:nvPr>
            <p:ph type="body" sz="quarter" idx="4294967295"/>
          </p:nvPr>
        </p:nvSpPr>
        <p:spPr>
          <a:xfrm>
            <a:off x="6804335" y="2342534"/>
            <a:ext cx="5034695" cy="4343400"/>
          </a:xfrm>
        </p:spPr>
        <p:txBody>
          <a:bodyPr>
            <a:normAutofit/>
          </a:bodyPr>
          <a:lstStyle/>
          <a:p>
            <a:r>
              <a:rPr lang="en-US" sz="3200"/>
              <a:t>Understand the purpose of grant-required data collection and partnership with PRG</a:t>
            </a:r>
          </a:p>
          <a:p>
            <a:r>
              <a:rPr lang="en-US" sz="3200"/>
              <a:t>Learn how and when to collect grant-required data using the PRG Insight data dashboard and SUPRT Online Form</a:t>
            </a:r>
          </a:p>
        </p:txBody>
      </p:sp>
      <p:sp>
        <p:nvSpPr>
          <p:cNvPr id="5" name="Rectangle 4">
            <a:extLst>
              <a:ext uri="{FF2B5EF4-FFF2-40B4-BE49-F238E27FC236}">
                <a16:creationId xmlns:a16="http://schemas.microsoft.com/office/drawing/2014/main" id="{1E19B1B3-52AE-978B-0868-D135DF680F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6096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F5B82920-7742-B026-906A-6CF7DB514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7622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674B-C841-0B3A-DC14-A774ED31922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2BA6E6E-829F-B226-197B-529E3430422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2C7D4BE-6AD5-D914-E01F-D37297E934B5}"/>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A – Behavioral Health History</a:t>
            </a:r>
          </a:p>
        </p:txBody>
      </p:sp>
      <p:sp>
        <p:nvSpPr>
          <p:cNvPr id="13" name="Text Placeholder 2">
            <a:extLst>
              <a:ext uri="{FF2B5EF4-FFF2-40B4-BE49-F238E27FC236}">
                <a16:creationId xmlns:a16="http://schemas.microsoft.com/office/drawing/2014/main" id="{7880E65E-5241-8723-FAEE-CE46114A980E}"/>
              </a:ext>
            </a:extLst>
          </p:cNvPr>
          <p:cNvSpPr txBox="1">
            <a:spLocks/>
          </p:cNvSpPr>
          <p:nvPr/>
        </p:nvSpPr>
        <p:spPr>
          <a:xfrm>
            <a:off x="938437" y="1616126"/>
            <a:ext cx="5494805"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B. BEHAVIORAL HEALTH HISTORY</a:t>
            </a:r>
          </a:p>
          <a:p>
            <a:r>
              <a:rPr lang="en-US" sz="2800" b="0"/>
              <a:t>Collected at 3 timepoints: </a:t>
            </a:r>
          </a:p>
          <a:p>
            <a:pPr lvl="1"/>
            <a:r>
              <a:rPr lang="en-US" sz="2400" b="0"/>
              <a:t>Baseline</a:t>
            </a:r>
          </a:p>
          <a:p>
            <a:pPr lvl="1"/>
            <a:r>
              <a:rPr lang="en-US" sz="2400"/>
              <a:t>Reassessment</a:t>
            </a:r>
          </a:p>
          <a:p>
            <a:pPr lvl="1"/>
            <a:r>
              <a:rPr lang="en-US" sz="2400" b="0"/>
              <a:t>Annual assessment</a:t>
            </a:r>
          </a:p>
          <a:p>
            <a:r>
              <a:rPr lang="en-US" sz="2800" b="0"/>
              <a:t>Collects information on:</a:t>
            </a:r>
          </a:p>
          <a:p>
            <a:pPr lvl="1"/>
            <a:r>
              <a:rPr lang="en-US" sz="2400"/>
              <a:t>Insurance</a:t>
            </a:r>
          </a:p>
          <a:p>
            <a:pPr lvl="1"/>
            <a:r>
              <a:rPr lang="en-US" sz="2400" b="0"/>
              <a:t>Use of hospitals or emergency ser</a:t>
            </a:r>
            <a:r>
              <a:rPr lang="en-US" sz="2400"/>
              <a:t>vices</a:t>
            </a:r>
          </a:p>
          <a:p>
            <a:pPr lvl="1"/>
            <a:r>
              <a:rPr lang="en-US" sz="2400" b="0"/>
              <a:t>Involvement with justice system</a:t>
            </a:r>
          </a:p>
          <a:p>
            <a:pPr marL="0" indent="0">
              <a:buNone/>
            </a:pPr>
            <a:endParaRPr lang="en-US" sz="3600" b="0"/>
          </a:p>
        </p:txBody>
      </p:sp>
      <p:sp>
        <p:nvSpPr>
          <p:cNvPr id="3" name="Flowchart: Alternate Process 2">
            <a:extLst>
              <a:ext uri="{FF2B5EF4-FFF2-40B4-BE49-F238E27FC236}">
                <a16:creationId xmlns:a16="http://schemas.microsoft.com/office/drawing/2014/main" id="{90C73519-752E-8295-72C4-AF544778326F}"/>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FD2305A5-5AB7-447C-6B50-0BD7C8F5EFB4}"/>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grpSp>
        <p:nvGrpSpPr>
          <p:cNvPr id="7" name="Group 6">
            <a:extLst>
              <a:ext uri="{FF2B5EF4-FFF2-40B4-BE49-F238E27FC236}">
                <a16:creationId xmlns:a16="http://schemas.microsoft.com/office/drawing/2014/main" id="{0EF43850-5283-D530-3E7B-7372D5B0CBD5}"/>
              </a:ext>
              <a:ext uri="{C183D7F6-B498-43B3-948B-1728B52AA6E4}">
                <adec:decorative xmlns:adec="http://schemas.microsoft.com/office/drawing/2017/decorative" val="1"/>
              </a:ext>
            </a:extLst>
          </p:cNvPr>
          <p:cNvGrpSpPr/>
          <p:nvPr/>
        </p:nvGrpSpPr>
        <p:grpSpPr>
          <a:xfrm>
            <a:off x="6580760" y="336884"/>
            <a:ext cx="5235469" cy="5772630"/>
            <a:chOff x="6580760" y="336884"/>
            <a:chExt cx="5235469" cy="5772630"/>
          </a:xfrm>
        </p:grpSpPr>
        <p:sp>
          <p:nvSpPr>
            <p:cNvPr id="2" name="TextBox 1">
              <a:extLst>
                <a:ext uri="{FF2B5EF4-FFF2-40B4-BE49-F238E27FC236}">
                  <a16:creationId xmlns:a16="http://schemas.microsoft.com/office/drawing/2014/main" id="{1FF9F3F1-9ADA-436E-08A6-AC08C043F32E}"/>
                </a:ext>
              </a:extLst>
            </p:cNvPr>
            <p:cNvSpPr txBox="1"/>
            <p:nvPr/>
          </p:nvSpPr>
          <p:spPr>
            <a:xfrm>
              <a:off x="6633536" y="5801737"/>
              <a:ext cx="4655126" cy="307777"/>
            </a:xfrm>
            <a:prstGeom prst="rect">
              <a:avLst/>
            </a:prstGeom>
            <a:noFill/>
          </p:spPr>
          <p:txBody>
            <a:bodyPr wrap="square">
              <a:spAutoFit/>
            </a:bodyPr>
            <a:lstStyle/>
            <a:p>
              <a:r>
                <a:rPr lang="en-US" sz="1400">
                  <a:solidFill>
                    <a:schemeClr val="bg1"/>
                  </a:solidFill>
                </a:rPr>
                <a:t>Section B of the SUPRT Online Form</a:t>
              </a:r>
            </a:p>
          </p:txBody>
        </p:sp>
        <p:pic>
          <p:nvPicPr>
            <p:cNvPr id="14" name="Picture 13">
              <a:extLst>
                <a:ext uri="{FF2B5EF4-FFF2-40B4-BE49-F238E27FC236}">
                  <a16:creationId xmlns:a16="http://schemas.microsoft.com/office/drawing/2014/main" id="{051352E4-5F33-7BAF-2E7A-FE93963E9388}"/>
                </a:ext>
              </a:extLst>
            </p:cNvPr>
            <p:cNvPicPr>
              <a:picLocks noChangeAspect="1"/>
            </p:cNvPicPr>
            <p:nvPr/>
          </p:nvPicPr>
          <p:blipFill>
            <a:blip r:embed="rId3"/>
            <a:srcRect t="8485" b="8943"/>
            <a:stretch>
              <a:fillRect/>
            </a:stretch>
          </p:blipFill>
          <p:spPr>
            <a:xfrm>
              <a:off x="6695589" y="1710522"/>
              <a:ext cx="5120640" cy="4029104"/>
            </a:xfrm>
            <a:prstGeom prst="roundRect">
              <a:avLst>
                <a:gd name="adj" fmla="val 987"/>
              </a:avLst>
            </a:prstGeom>
            <a:solidFill>
              <a:srgbClr val="FFFFFF">
                <a:shade val="85000"/>
              </a:srgbClr>
            </a:solidFill>
            <a:ln>
              <a:noFill/>
            </a:ln>
            <a:effectLst/>
          </p:spPr>
        </p:pic>
        <p:pic>
          <p:nvPicPr>
            <p:cNvPr id="5" name="Picture 4">
              <a:extLst>
                <a:ext uri="{FF2B5EF4-FFF2-40B4-BE49-F238E27FC236}">
                  <a16:creationId xmlns:a16="http://schemas.microsoft.com/office/drawing/2014/main" id="{F634AAEA-F041-4E88-5A57-21F801CA2CA6}"/>
                </a:ext>
              </a:extLst>
            </p:cNvPr>
            <p:cNvPicPr>
              <a:picLocks noChangeAspect="1"/>
            </p:cNvPicPr>
            <p:nvPr/>
          </p:nvPicPr>
          <p:blipFill>
            <a:blip r:embed="rId4"/>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33390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43D2A-9BD5-FF9B-7D8E-A80B9765CA1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064756D-FE0E-A5C6-12EA-A6B4D59673D4}"/>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6BF02D-AB6D-1418-888D-10853B7873A3}"/>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Behavioral Health Screenings</a:t>
            </a:r>
          </a:p>
        </p:txBody>
      </p:sp>
      <p:sp>
        <p:nvSpPr>
          <p:cNvPr id="13" name="Text Placeholder 2">
            <a:extLst>
              <a:ext uri="{FF2B5EF4-FFF2-40B4-BE49-F238E27FC236}">
                <a16:creationId xmlns:a16="http://schemas.microsoft.com/office/drawing/2014/main" id="{7B19B969-A665-9AE9-0C50-1B3CB24824C5}"/>
              </a:ext>
            </a:extLst>
          </p:cNvPr>
          <p:cNvSpPr txBox="1">
            <a:spLocks/>
          </p:cNvSpPr>
          <p:nvPr/>
        </p:nvSpPr>
        <p:spPr>
          <a:xfrm>
            <a:off x="938438" y="1616127"/>
            <a:ext cx="4964651"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C. BEHAVIORAL HEALTH SCREENINGS</a:t>
            </a:r>
          </a:p>
          <a:p>
            <a:r>
              <a:rPr lang="en-US" sz="2800" b="0"/>
              <a:t>Collected at 3 timepoints: </a:t>
            </a:r>
          </a:p>
          <a:p>
            <a:pPr lvl="1"/>
            <a:r>
              <a:rPr lang="en-US" sz="2400" b="0"/>
              <a:t>Baseline</a:t>
            </a:r>
          </a:p>
          <a:p>
            <a:pPr lvl="1"/>
            <a:r>
              <a:rPr lang="en-US" sz="2400"/>
              <a:t>Reassessment</a:t>
            </a:r>
          </a:p>
          <a:p>
            <a:pPr lvl="1"/>
            <a:r>
              <a:rPr lang="en-US" sz="2400" b="0"/>
              <a:t>Annual assessment</a:t>
            </a:r>
          </a:p>
          <a:p>
            <a:r>
              <a:rPr lang="en-US" sz="2800" b="0"/>
              <a:t>Collects information on:</a:t>
            </a:r>
          </a:p>
          <a:p>
            <a:pPr lvl="1"/>
            <a:r>
              <a:rPr lang="en-US" sz="2400"/>
              <a:t>Behavioral health screenings: suicidality, substance use, mental health disorders</a:t>
            </a:r>
          </a:p>
          <a:p>
            <a:pPr marL="0" indent="0">
              <a:buNone/>
            </a:pPr>
            <a:endParaRPr lang="en-US" sz="3600" b="0"/>
          </a:p>
        </p:txBody>
      </p:sp>
      <p:sp>
        <p:nvSpPr>
          <p:cNvPr id="3" name="Flowchart: Alternate Process 2">
            <a:extLst>
              <a:ext uri="{FF2B5EF4-FFF2-40B4-BE49-F238E27FC236}">
                <a16:creationId xmlns:a16="http://schemas.microsoft.com/office/drawing/2014/main" id="{7538F2C3-DEDA-8ED8-FF3C-741AA2789654}"/>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7583A08F-D6FC-DCCB-34D6-368FA7A9B2F1}"/>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grpSp>
        <p:nvGrpSpPr>
          <p:cNvPr id="8" name="Group 7">
            <a:extLst>
              <a:ext uri="{FF2B5EF4-FFF2-40B4-BE49-F238E27FC236}">
                <a16:creationId xmlns:a16="http://schemas.microsoft.com/office/drawing/2014/main" id="{6E70A5D2-E30B-0A7A-C5A2-0736664EBB81}"/>
              </a:ext>
              <a:ext uri="{C183D7F6-B498-43B3-948B-1728B52AA6E4}">
                <adec:decorative xmlns:adec="http://schemas.microsoft.com/office/drawing/2017/decorative" val="1"/>
              </a:ext>
            </a:extLst>
          </p:cNvPr>
          <p:cNvGrpSpPr/>
          <p:nvPr/>
        </p:nvGrpSpPr>
        <p:grpSpPr>
          <a:xfrm>
            <a:off x="6604823" y="108284"/>
            <a:ext cx="5235786" cy="5811699"/>
            <a:chOff x="6604823" y="108284"/>
            <a:chExt cx="5235786" cy="5811699"/>
          </a:xfrm>
        </p:grpSpPr>
        <p:sp>
          <p:nvSpPr>
            <p:cNvPr id="2" name="TextBox 1">
              <a:extLst>
                <a:ext uri="{FF2B5EF4-FFF2-40B4-BE49-F238E27FC236}">
                  <a16:creationId xmlns:a16="http://schemas.microsoft.com/office/drawing/2014/main" id="{F53AE21C-3022-1EF9-2C87-B51DB600532A}"/>
                </a:ext>
              </a:extLst>
            </p:cNvPr>
            <p:cNvSpPr txBox="1"/>
            <p:nvPr/>
          </p:nvSpPr>
          <p:spPr>
            <a:xfrm>
              <a:off x="6621982" y="5612206"/>
              <a:ext cx="4655126" cy="307777"/>
            </a:xfrm>
            <a:prstGeom prst="rect">
              <a:avLst/>
            </a:prstGeom>
            <a:noFill/>
          </p:spPr>
          <p:txBody>
            <a:bodyPr wrap="square">
              <a:spAutoFit/>
            </a:bodyPr>
            <a:lstStyle/>
            <a:p>
              <a:r>
                <a:rPr lang="en-US" sz="1400">
                  <a:solidFill>
                    <a:schemeClr val="bg1"/>
                  </a:solidFill>
                </a:rPr>
                <a:t>Section C  of the SUPRT Online Form</a:t>
              </a:r>
            </a:p>
          </p:txBody>
        </p:sp>
        <p:pic>
          <p:nvPicPr>
            <p:cNvPr id="6" name="Picture 5">
              <a:extLst>
                <a:ext uri="{FF2B5EF4-FFF2-40B4-BE49-F238E27FC236}">
                  <a16:creationId xmlns:a16="http://schemas.microsoft.com/office/drawing/2014/main" id="{A14E63A7-D52E-C6EA-E537-95BF3AF8206C}"/>
                </a:ext>
              </a:extLst>
            </p:cNvPr>
            <p:cNvPicPr>
              <a:picLocks noChangeAspect="1"/>
            </p:cNvPicPr>
            <p:nvPr/>
          </p:nvPicPr>
          <p:blipFill>
            <a:blip r:embed="rId3"/>
            <a:srcRect t="8364" b="7428"/>
            <a:stretch>
              <a:fillRect/>
            </a:stretch>
          </p:blipFill>
          <p:spPr>
            <a:xfrm>
              <a:off x="6719969" y="1456672"/>
              <a:ext cx="5120640" cy="4108833"/>
            </a:xfrm>
            <a:prstGeom prst="roundRect">
              <a:avLst>
                <a:gd name="adj" fmla="val 987"/>
              </a:avLst>
            </a:prstGeom>
            <a:solidFill>
              <a:srgbClr val="FFFFFF">
                <a:shade val="85000"/>
              </a:srgbClr>
            </a:solidFill>
            <a:ln>
              <a:noFill/>
            </a:ln>
            <a:effectLst/>
          </p:spPr>
        </p:pic>
        <p:pic>
          <p:nvPicPr>
            <p:cNvPr id="5" name="Picture 4">
              <a:extLst>
                <a:ext uri="{FF2B5EF4-FFF2-40B4-BE49-F238E27FC236}">
                  <a16:creationId xmlns:a16="http://schemas.microsoft.com/office/drawing/2014/main" id="{AA6D1887-305A-C605-06B4-09C2BF002BE4}"/>
                </a:ext>
              </a:extLst>
            </p:cNvPr>
            <p:cNvPicPr>
              <a:picLocks noChangeAspect="1"/>
            </p:cNvPicPr>
            <p:nvPr/>
          </p:nvPicPr>
          <p:blipFill>
            <a:blip r:embed="rId4"/>
            <a:stretch>
              <a:fillRect/>
            </a:stretch>
          </p:blipFill>
          <p:spPr>
            <a:xfrm>
              <a:off x="6604823" y="108284"/>
              <a:ext cx="2551059" cy="1816769"/>
            </a:xfrm>
            <a:prstGeom prst="rect">
              <a:avLst/>
            </a:prstGeom>
          </p:spPr>
        </p:pic>
      </p:grpSp>
    </p:spTree>
    <p:extLst>
      <p:ext uri="{BB962C8B-B14F-4D97-AF65-F5344CB8AC3E}">
        <p14:creationId xmlns:p14="http://schemas.microsoft.com/office/powerpoint/2010/main" val="11028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4701-D6E2-20F2-CD51-61E349F27D3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F049A91-38EC-3C19-45CD-161F7A9C5223}"/>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7ECE9B-1AD9-056A-AE1A-ACF218D5520C}"/>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Behavioral Health Diagnosis</a:t>
            </a:r>
          </a:p>
        </p:txBody>
      </p:sp>
      <p:sp>
        <p:nvSpPr>
          <p:cNvPr id="13" name="Text Placeholder 2">
            <a:extLst>
              <a:ext uri="{FF2B5EF4-FFF2-40B4-BE49-F238E27FC236}">
                <a16:creationId xmlns:a16="http://schemas.microsoft.com/office/drawing/2014/main" id="{72A52CA8-0BB4-A95E-1A7C-D8C1A33069C3}"/>
              </a:ext>
            </a:extLst>
          </p:cNvPr>
          <p:cNvSpPr txBox="1">
            <a:spLocks/>
          </p:cNvSpPr>
          <p:nvPr/>
        </p:nvSpPr>
        <p:spPr>
          <a:xfrm>
            <a:off x="938437" y="1616125"/>
            <a:ext cx="5172803"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D. BEHAVIORAL HEALTH DIAGNOSIS</a:t>
            </a:r>
          </a:p>
          <a:p>
            <a:r>
              <a:rPr lang="en-US" sz="2800" b="0"/>
              <a:t>Collected at 3 timepoints: </a:t>
            </a:r>
          </a:p>
          <a:p>
            <a:pPr lvl="1"/>
            <a:r>
              <a:rPr lang="en-US" sz="2400" b="0"/>
              <a:t>Baseline</a:t>
            </a:r>
          </a:p>
          <a:p>
            <a:pPr lvl="1"/>
            <a:r>
              <a:rPr lang="en-US" sz="2400"/>
              <a:t>Reassessment</a:t>
            </a:r>
          </a:p>
          <a:p>
            <a:pPr lvl="1"/>
            <a:r>
              <a:rPr lang="en-US" sz="2400" b="0"/>
              <a:t>Annual assessment</a:t>
            </a:r>
          </a:p>
          <a:p>
            <a:r>
              <a:rPr lang="en-US" sz="2800" b="0"/>
              <a:t>Collects information on:</a:t>
            </a:r>
          </a:p>
          <a:p>
            <a:pPr lvl="1"/>
            <a:r>
              <a:rPr lang="en-US" sz="2400"/>
              <a:t>Behavioral health diagnoses</a:t>
            </a:r>
          </a:p>
          <a:p>
            <a:pPr lvl="1"/>
            <a:r>
              <a:rPr lang="en-US" sz="2400"/>
              <a:t>Health statuses</a:t>
            </a:r>
          </a:p>
        </p:txBody>
      </p:sp>
      <p:sp>
        <p:nvSpPr>
          <p:cNvPr id="3" name="Flowchart: Alternate Process 2">
            <a:extLst>
              <a:ext uri="{FF2B5EF4-FFF2-40B4-BE49-F238E27FC236}">
                <a16:creationId xmlns:a16="http://schemas.microsoft.com/office/drawing/2014/main" id="{3418570E-5144-BE4E-A24C-54871C18A0CC}"/>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5D1D716D-291A-A130-E005-270FF36A25EA}"/>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grpSp>
        <p:nvGrpSpPr>
          <p:cNvPr id="8" name="Group 7">
            <a:extLst>
              <a:ext uri="{FF2B5EF4-FFF2-40B4-BE49-F238E27FC236}">
                <a16:creationId xmlns:a16="http://schemas.microsoft.com/office/drawing/2014/main" id="{06D98186-7511-AE11-58EA-DA9946F442D3}"/>
              </a:ext>
              <a:ext uri="{C183D7F6-B498-43B3-948B-1728B52AA6E4}">
                <adec:decorative xmlns:adec="http://schemas.microsoft.com/office/drawing/2017/decorative" val="1"/>
              </a:ext>
            </a:extLst>
          </p:cNvPr>
          <p:cNvGrpSpPr/>
          <p:nvPr/>
        </p:nvGrpSpPr>
        <p:grpSpPr>
          <a:xfrm>
            <a:off x="6568728" y="156410"/>
            <a:ext cx="5234475" cy="5915058"/>
            <a:chOff x="6568728" y="156410"/>
            <a:chExt cx="5234475" cy="5915058"/>
          </a:xfrm>
        </p:grpSpPr>
        <p:sp>
          <p:nvSpPr>
            <p:cNvPr id="2" name="TextBox 1">
              <a:extLst>
                <a:ext uri="{FF2B5EF4-FFF2-40B4-BE49-F238E27FC236}">
                  <a16:creationId xmlns:a16="http://schemas.microsoft.com/office/drawing/2014/main" id="{47E6B2A6-3B5A-7740-1B38-618DA1A60940}"/>
                </a:ext>
              </a:extLst>
            </p:cNvPr>
            <p:cNvSpPr txBox="1"/>
            <p:nvPr/>
          </p:nvSpPr>
          <p:spPr>
            <a:xfrm>
              <a:off x="6605596" y="5763691"/>
              <a:ext cx="4655126" cy="307777"/>
            </a:xfrm>
            <a:prstGeom prst="rect">
              <a:avLst/>
            </a:prstGeom>
            <a:noFill/>
          </p:spPr>
          <p:txBody>
            <a:bodyPr wrap="square">
              <a:spAutoFit/>
            </a:bodyPr>
            <a:lstStyle/>
            <a:p>
              <a:r>
                <a:rPr lang="en-US" sz="1400">
                  <a:solidFill>
                    <a:schemeClr val="bg1"/>
                  </a:solidFill>
                </a:rPr>
                <a:t>Section D of the SUPRT Online Form</a:t>
              </a:r>
            </a:p>
          </p:txBody>
        </p:sp>
        <p:pic>
          <p:nvPicPr>
            <p:cNvPr id="7" name="Picture 6">
              <a:extLst>
                <a:ext uri="{FF2B5EF4-FFF2-40B4-BE49-F238E27FC236}">
                  <a16:creationId xmlns:a16="http://schemas.microsoft.com/office/drawing/2014/main" id="{6470DF40-C069-3ABA-98D9-5F64E5A62280}"/>
                </a:ext>
              </a:extLst>
            </p:cNvPr>
            <p:cNvPicPr>
              <a:picLocks noChangeAspect="1"/>
            </p:cNvPicPr>
            <p:nvPr/>
          </p:nvPicPr>
          <p:blipFill>
            <a:blip r:embed="rId3"/>
            <a:srcRect t="8081" b="7876"/>
            <a:stretch>
              <a:fillRect/>
            </a:stretch>
          </p:blipFill>
          <p:spPr>
            <a:xfrm>
              <a:off x="6682563" y="1545231"/>
              <a:ext cx="5120640" cy="4100789"/>
            </a:xfrm>
            <a:prstGeom prst="roundRect">
              <a:avLst>
                <a:gd name="adj" fmla="val 987"/>
              </a:avLst>
            </a:prstGeom>
            <a:solidFill>
              <a:srgbClr val="FFFFFF">
                <a:shade val="85000"/>
              </a:srgbClr>
            </a:solidFill>
            <a:ln>
              <a:noFill/>
            </a:ln>
            <a:effectLst/>
          </p:spPr>
        </p:pic>
        <p:pic>
          <p:nvPicPr>
            <p:cNvPr id="5" name="Picture 4">
              <a:extLst>
                <a:ext uri="{FF2B5EF4-FFF2-40B4-BE49-F238E27FC236}">
                  <a16:creationId xmlns:a16="http://schemas.microsoft.com/office/drawing/2014/main" id="{29A8D462-B811-018E-B93C-2AB05E78344B}"/>
                </a:ext>
              </a:extLst>
            </p:cNvPr>
            <p:cNvPicPr>
              <a:picLocks noChangeAspect="1"/>
            </p:cNvPicPr>
            <p:nvPr/>
          </p:nvPicPr>
          <p:blipFill>
            <a:blip r:embed="rId4"/>
            <a:stretch>
              <a:fillRect/>
            </a:stretch>
          </p:blipFill>
          <p:spPr>
            <a:xfrm>
              <a:off x="6568728" y="156410"/>
              <a:ext cx="2551059" cy="1816769"/>
            </a:xfrm>
            <a:prstGeom prst="rect">
              <a:avLst/>
            </a:prstGeom>
          </p:spPr>
        </p:pic>
      </p:grpSp>
    </p:spTree>
    <p:extLst>
      <p:ext uri="{BB962C8B-B14F-4D97-AF65-F5344CB8AC3E}">
        <p14:creationId xmlns:p14="http://schemas.microsoft.com/office/powerpoint/2010/main" val="331766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F080-72A6-C403-F7BE-69E37BA6A83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9B4DB7F-3895-1817-59FD-4617A59BAFB6}"/>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0119359-1A21-5983-7A28-59F3FCC30998}"/>
              </a:ext>
            </a:extLst>
          </p:cNvPr>
          <p:cNvSpPr txBox="1">
            <a:spLocks/>
          </p:cNvSpPr>
          <p:nvPr/>
        </p:nvSpPr>
        <p:spPr>
          <a:xfrm>
            <a:off x="938437" y="1616125"/>
            <a:ext cx="5494805"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E. SERVICES RECEIVED</a:t>
            </a:r>
          </a:p>
          <a:p>
            <a:r>
              <a:rPr lang="en-US" sz="2800" b="0"/>
              <a:t>Collected at 3 timepoints: </a:t>
            </a:r>
          </a:p>
          <a:p>
            <a:pPr lvl="1"/>
            <a:r>
              <a:rPr lang="en-US" sz="2400"/>
              <a:t>Reassessment</a:t>
            </a:r>
          </a:p>
          <a:p>
            <a:pPr lvl="1"/>
            <a:r>
              <a:rPr lang="en-US" sz="2400" b="0"/>
              <a:t>Annual assessment</a:t>
            </a:r>
          </a:p>
          <a:p>
            <a:pPr lvl="1"/>
            <a:r>
              <a:rPr lang="en-US" sz="2400"/>
              <a:t>Closeout </a:t>
            </a:r>
            <a:endParaRPr lang="en-US" sz="2400" b="0"/>
          </a:p>
          <a:p>
            <a:r>
              <a:rPr lang="en-US" sz="2800" b="0"/>
              <a:t>Collects information on:</a:t>
            </a:r>
          </a:p>
          <a:p>
            <a:pPr lvl="1"/>
            <a:r>
              <a:rPr lang="en-US" sz="2400"/>
              <a:t>Behavioral health services</a:t>
            </a:r>
          </a:p>
          <a:p>
            <a:pPr lvl="1"/>
            <a:r>
              <a:rPr lang="en-US" sz="2400"/>
              <a:t>Medication</a:t>
            </a:r>
          </a:p>
          <a:p>
            <a:pPr lvl="1"/>
            <a:r>
              <a:rPr lang="en-US" sz="2400"/>
              <a:t>Crisis services</a:t>
            </a:r>
          </a:p>
          <a:p>
            <a:pPr lvl="1"/>
            <a:r>
              <a:rPr lang="en-US" sz="2400"/>
              <a:t>Recovery services</a:t>
            </a:r>
          </a:p>
          <a:p>
            <a:pPr lvl="1"/>
            <a:r>
              <a:rPr lang="en-US" sz="2400"/>
              <a:t>Integrated services</a:t>
            </a:r>
            <a:endParaRPr lang="en-US" sz="4000"/>
          </a:p>
        </p:txBody>
      </p:sp>
      <p:sp>
        <p:nvSpPr>
          <p:cNvPr id="3" name="Flowchart: Alternate Process 2">
            <a:extLst>
              <a:ext uri="{FF2B5EF4-FFF2-40B4-BE49-F238E27FC236}">
                <a16:creationId xmlns:a16="http://schemas.microsoft.com/office/drawing/2014/main" id="{D99E375F-6791-0D34-A3E5-165E9D66D3D3}"/>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4D3F78D2-4DDE-CB56-9A0C-6AB440368941}"/>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sp>
        <p:nvSpPr>
          <p:cNvPr id="2" name="TextBox 1">
            <a:extLst>
              <a:ext uri="{FF2B5EF4-FFF2-40B4-BE49-F238E27FC236}">
                <a16:creationId xmlns:a16="http://schemas.microsoft.com/office/drawing/2014/main" id="{7F93CD12-7038-48FF-AC34-12AF639FB710}"/>
              </a:ext>
            </a:extLst>
          </p:cNvPr>
          <p:cNvSpPr txBox="1"/>
          <p:nvPr/>
        </p:nvSpPr>
        <p:spPr>
          <a:xfrm>
            <a:off x="6647226" y="5392486"/>
            <a:ext cx="4655126" cy="307777"/>
          </a:xfrm>
          <a:prstGeom prst="rect">
            <a:avLst/>
          </a:prstGeom>
          <a:noFill/>
        </p:spPr>
        <p:txBody>
          <a:bodyPr wrap="square">
            <a:spAutoFit/>
          </a:bodyPr>
          <a:lstStyle/>
          <a:p>
            <a:r>
              <a:rPr lang="en-US" sz="1400">
                <a:solidFill>
                  <a:schemeClr val="bg1"/>
                </a:solidFill>
              </a:rPr>
              <a:t>Section E of the SUPRT Online Form</a:t>
            </a:r>
          </a:p>
        </p:txBody>
      </p:sp>
      <p:pic>
        <p:nvPicPr>
          <p:cNvPr id="5" name="Picture 4">
            <a:extLst>
              <a:ext uri="{FF2B5EF4-FFF2-40B4-BE49-F238E27FC236}">
                <a16:creationId xmlns:a16="http://schemas.microsoft.com/office/drawing/2014/main" id="{6E9B8E71-B6BB-32E1-5BD2-F0F4084D5ABE}"/>
              </a:ext>
            </a:extLst>
          </p:cNvPr>
          <p:cNvPicPr>
            <a:picLocks noChangeAspect="1"/>
          </p:cNvPicPr>
          <p:nvPr/>
        </p:nvPicPr>
        <p:blipFill>
          <a:blip r:embed="rId3"/>
          <a:stretch>
            <a:fillRect/>
          </a:stretch>
        </p:blipFill>
        <p:spPr>
          <a:xfrm>
            <a:off x="6580760" y="336884"/>
            <a:ext cx="2551059" cy="1816769"/>
          </a:xfrm>
          <a:prstGeom prst="rect">
            <a:avLst/>
          </a:prstGeom>
        </p:spPr>
      </p:pic>
      <p:sp>
        <p:nvSpPr>
          <p:cNvPr id="6" name="Title 1">
            <a:extLst>
              <a:ext uri="{FF2B5EF4-FFF2-40B4-BE49-F238E27FC236}">
                <a16:creationId xmlns:a16="http://schemas.microsoft.com/office/drawing/2014/main" id="{D2704953-8291-9587-0F65-6ECC634C2D22}"/>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Services Received</a:t>
            </a:r>
          </a:p>
        </p:txBody>
      </p:sp>
      <p:pic>
        <p:nvPicPr>
          <p:cNvPr id="8" name="Picture 7">
            <a:extLst>
              <a:ext uri="{FF2B5EF4-FFF2-40B4-BE49-F238E27FC236}">
                <a16:creationId xmlns:a16="http://schemas.microsoft.com/office/drawing/2014/main" id="{3775A23A-AEF0-842F-25B8-7B14A23A73B0}"/>
              </a:ext>
            </a:extLst>
          </p:cNvPr>
          <p:cNvPicPr>
            <a:picLocks noChangeAspect="1"/>
          </p:cNvPicPr>
          <p:nvPr/>
        </p:nvPicPr>
        <p:blipFill>
          <a:blip r:embed="rId4"/>
          <a:srcRect t="11477"/>
          <a:stretch>
            <a:fillRect/>
          </a:stretch>
        </p:blipFill>
        <p:spPr>
          <a:xfrm>
            <a:off x="6754735" y="1724629"/>
            <a:ext cx="5120640" cy="3589763"/>
          </a:xfrm>
          <a:prstGeom prst="rect">
            <a:avLst/>
          </a:prstGeom>
        </p:spPr>
      </p:pic>
    </p:spTree>
    <p:extLst>
      <p:ext uri="{BB962C8B-B14F-4D97-AF65-F5344CB8AC3E}">
        <p14:creationId xmlns:p14="http://schemas.microsoft.com/office/powerpoint/2010/main" val="41998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E2A7-37A0-CC70-1091-20B46EC63F9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2396D5A-146B-1DBE-50EF-60A9DCE3EF7D}"/>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A472BD7-242C-F2FC-D1A4-2A4BCD2C47FF}"/>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SUPRT-A Demographics</a:t>
            </a:r>
          </a:p>
        </p:txBody>
      </p:sp>
      <p:sp>
        <p:nvSpPr>
          <p:cNvPr id="13" name="Text Placeholder 2">
            <a:extLst>
              <a:ext uri="{FF2B5EF4-FFF2-40B4-BE49-F238E27FC236}">
                <a16:creationId xmlns:a16="http://schemas.microsoft.com/office/drawing/2014/main" id="{6CACBCE7-1D18-279B-8004-AC11F184C6E0}"/>
              </a:ext>
            </a:extLst>
          </p:cNvPr>
          <p:cNvSpPr txBox="1">
            <a:spLocks/>
          </p:cNvSpPr>
          <p:nvPr/>
        </p:nvSpPr>
        <p:spPr>
          <a:xfrm>
            <a:off x="938438" y="1616125"/>
            <a:ext cx="5138512" cy="1447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a:t>DEMOGRAPHICS</a:t>
            </a:r>
          </a:p>
          <a:p>
            <a:r>
              <a:rPr lang="en-US" sz="2800" b="0"/>
              <a:t>Collected at baseline ONLY if the client does not consent to complete SUPRT-C</a:t>
            </a:r>
          </a:p>
          <a:p>
            <a:r>
              <a:rPr lang="en-US" sz="2800" b="0"/>
              <a:t>Collects information on:</a:t>
            </a:r>
          </a:p>
          <a:p>
            <a:pPr lvl="1"/>
            <a:r>
              <a:rPr lang="en-US" sz="2400"/>
              <a:t>Race/ethnicity</a:t>
            </a:r>
          </a:p>
          <a:p>
            <a:pPr lvl="1"/>
            <a:r>
              <a:rPr lang="en-US" sz="2400"/>
              <a:t>Sex</a:t>
            </a:r>
            <a:endParaRPr lang="en-US" sz="4000"/>
          </a:p>
        </p:txBody>
      </p:sp>
      <p:sp>
        <p:nvSpPr>
          <p:cNvPr id="3" name="Flowchart: Alternate Process 2">
            <a:extLst>
              <a:ext uri="{FF2B5EF4-FFF2-40B4-BE49-F238E27FC236}">
                <a16:creationId xmlns:a16="http://schemas.microsoft.com/office/drawing/2014/main" id="{04480928-F47A-CF14-EC47-F31535B710DC}"/>
              </a:ext>
              <a:ext uri="{C183D7F6-B498-43B3-948B-1728B52AA6E4}">
                <adec:decorative xmlns:adec="http://schemas.microsoft.com/office/drawing/2017/decorative" val="1"/>
              </a:ext>
            </a:extLst>
          </p:cNvPr>
          <p:cNvSpPr/>
          <p:nvPr/>
        </p:nvSpPr>
        <p:spPr>
          <a:xfrm>
            <a:off x="873902" y="655320"/>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SUPRT-A</a:t>
            </a:r>
          </a:p>
        </p:txBody>
      </p:sp>
      <p:sp>
        <p:nvSpPr>
          <p:cNvPr id="4" name="Flowchart: Alternate Process 3">
            <a:extLst>
              <a:ext uri="{FF2B5EF4-FFF2-40B4-BE49-F238E27FC236}">
                <a16:creationId xmlns:a16="http://schemas.microsoft.com/office/drawing/2014/main" id="{20D3CB11-D9EF-94DA-61EE-0973D1ABED01}"/>
              </a:ext>
              <a:ext uri="{C183D7F6-B498-43B3-948B-1728B52AA6E4}">
                <adec:decorative xmlns:adec="http://schemas.microsoft.com/office/drawing/2017/decorative" val="1"/>
              </a:ext>
            </a:extLst>
          </p:cNvPr>
          <p:cNvSpPr/>
          <p:nvPr/>
        </p:nvSpPr>
        <p:spPr>
          <a:xfrm>
            <a:off x="3190009" y="655320"/>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SUPRT-C</a:t>
            </a:r>
          </a:p>
        </p:txBody>
      </p:sp>
      <p:sp>
        <p:nvSpPr>
          <p:cNvPr id="2" name="TextBox 1">
            <a:extLst>
              <a:ext uri="{FF2B5EF4-FFF2-40B4-BE49-F238E27FC236}">
                <a16:creationId xmlns:a16="http://schemas.microsoft.com/office/drawing/2014/main" id="{23896008-FB17-2E39-A35F-C68C344D3762}"/>
              </a:ext>
              <a:ext uri="{C183D7F6-B498-43B3-948B-1728B52AA6E4}">
                <adec:decorative xmlns:adec="http://schemas.microsoft.com/office/drawing/2017/decorative" val="1"/>
              </a:ext>
            </a:extLst>
          </p:cNvPr>
          <p:cNvSpPr txBox="1"/>
          <p:nvPr/>
        </p:nvSpPr>
        <p:spPr>
          <a:xfrm>
            <a:off x="6577778" y="5415636"/>
            <a:ext cx="4655126" cy="307777"/>
          </a:xfrm>
          <a:prstGeom prst="rect">
            <a:avLst/>
          </a:prstGeom>
          <a:noFill/>
        </p:spPr>
        <p:txBody>
          <a:bodyPr wrap="square">
            <a:spAutoFit/>
          </a:bodyPr>
          <a:lstStyle/>
          <a:p>
            <a:r>
              <a:rPr lang="en-US" sz="1400">
                <a:solidFill>
                  <a:schemeClr val="bg1"/>
                </a:solidFill>
              </a:rPr>
              <a:t>Demographics section of the SUPRT Online Form</a:t>
            </a:r>
          </a:p>
        </p:txBody>
      </p:sp>
      <p:pic>
        <p:nvPicPr>
          <p:cNvPr id="5" name="Picture 4">
            <a:extLst>
              <a:ext uri="{FF2B5EF4-FFF2-40B4-BE49-F238E27FC236}">
                <a16:creationId xmlns:a16="http://schemas.microsoft.com/office/drawing/2014/main" id="{D9424DF2-1A75-9F01-6166-F42614909F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80760" y="336884"/>
            <a:ext cx="2551059" cy="1816769"/>
          </a:xfrm>
          <a:prstGeom prst="rect">
            <a:avLst/>
          </a:prstGeom>
        </p:spPr>
      </p:pic>
      <p:pic>
        <p:nvPicPr>
          <p:cNvPr id="8" name="Picture 7">
            <a:extLst>
              <a:ext uri="{FF2B5EF4-FFF2-40B4-BE49-F238E27FC236}">
                <a16:creationId xmlns:a16="http://schemas.microsoft.com/office/drawing/2014/main" id="{B785CDCF-7180-253E-A39A-E60FEEAEBDDF}"/>
              </a:ext>
            </a:extLst>
          </p:cNvPr>
          <p:cNvPicPr>
            <a:picLocks noChangeAspect="1"/>
          </p:cNvPicPr>
          <p:nvPr/>
        </p:nvPicPr>
        <p:blipFill>
          <a:blip r:embed="rId4"/>
          <a:srcRect t="11646"/>
          <a:stretch>
            <a:fillRect/>
          </a:stretch>
        </p:blipFill>
        <p:spPr>
          <a:xfrm>
            <a:off x="6650563" y="1747794"/>
            <a:ext cx="5120640" cy="3582908"/>
          </a:xfrm>
          <a:prstGeom prst="rect">
            <a:avLst/>
          </a:prstGeom>
        </p:spPr>
      </p:pic>
    </p:spTree>
    <p:extLst>
      <p:ext uri="{BB962C8B-B14F-4D97-AF65-F5344CB8AC3E}">
        <p14:creationId xmlns:p14="http://schemas.microsoft.com/office/powerpoint/2010/main" val="167181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1C3F-B2FA-B802-3DFF-80631898A92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0402F73-0615-8642-B4F8-DE738187A1F1}"/>
              </a:ext>
            </a:extLst>
          </p:cNvPr>
          <p:cNvSpPr txBox="1">
            <a:spLocks/>
          </p:cNvSpPr>
          <p:nvPr/>
        </p:nvSpPr>
        <p:spPr>
          <a:xfrm>
            <a:off x="558171" y="755108"/>
            <a:ext cx="75285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Learning Checkpoint 1:</a:t>
            </a:r>
          </a:p>
        </p:txBody>
      </p:sp>
      <p:sp>
        <p:nvSpPr>
          <p:cNvPr id="3" name="Rectangle: Rounded Corners 2">
            <a:extLst>
              <a:ext uri="{FF2B5EF4-FFF2-40B4-BE49-F238E27FC236}">
                <a16:creationId xmlns:a16="http://schemas.microsoft.com/office/drawing/2014/main" id="{A7A28B11-775A-E9A5-166F-CAC23AB28097}"/>
              </a:ext>
              <a:ext uri="{C183D7F6-B498-43B3-948B-1728B52AA6E4}">
                <adec:decorative xmlns:adec="http://schemas.microsoft.com/office/drawing/2017/decorative" val="1"/>
              </a:ext>
            </a:extLst>
          </p:cNvPr>
          <p:cNvSpPr/>
          <p:nvPr/>
        </p:nvSpPr>
        <p:spPr>
          <a:xfrm>
            <a:off x="2286000" y="2035277"/>
            <a:ext cx="9311640" cy="2772698"/>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0C987DA-D25B-1A39-AD44-EBBB7D450F55}"/>
              </a:ext>
              <a:ext uri="{C183D7F6-B498-43B3-948B-1728B52AA6E4}">
                <adec:decorative xmlns:adec="http://schemas.microsoft.com/office/drawing/2017/decorative" val="1"/>
              </a:ext>
            </a:extLst>
          </p:cNvPr>
          <p:cNvSpPr/>
          <p:nvPr/>
        </p:nvSpPr>
        <p:spPr>
          <a:xfrm>
            <a:off x="794478" y="19037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5702B4-A6E8-8A28-828D-EA23AB941D8B}"/>
              </a:ext>
            </a:extLst>
          </p:cNvPr>
          <p:cNvSpPr txBox="1"/>
          <p:nvPr/>
        </p:nvSpPr>
        <p:spPr>
          <a:xfrm>
            <a:off x="3985550" y="2680216"/>
            <a:ext cx="8206450" cy="1446550"/>
          </a:xfrm>
          <a:prstGeom prst="rect">
            <a:avLst/>
          </a:prstGeom>
          <a:noFill/>
        </p:spPr>
        <p:txBody>
          <a:bodyPr wrap="square">
            <a:spAutoFit/>
          </a:bodyPr>
          <a:lstStyle/>
          <a:p>
            <a:r>
              <a:rPr lang="en-US" sz="4400" b="1">
                <a:solidFill>
                  <a:srgbClr val="252055"/>
                </a:solidFill>
                <a:latin typeface="Century Gothic" panose="020B0502020202020204" pitchFamily="34" charset="0"/>
              </a:rPr>
              <a:t>Who completes SUPRT-A, grantee staff or the client? </a:t>
            </a:r>
          </a:p>
        </p:txBody>
      </p:sp>
      <p:sp>
        <p:nvSpPr>
          <p:cNvPr id="8" name="TextBox 7">
            <a:extLst>
              <a:ext uri="{FF2B5EF4-FFF2-40B4-BE49-F238E27FC236}">
                <a16:creationId xmlns:a16="http://schemas.microsoft.com/office/drawing/2014/main" id="{8E85DD58-C2C9-2A93-D0D5-FE01FCA993C0}"/>
              </a:ext>
              <a:ext uri="{C183D7F6-B498-43B3-948B-1728B52AA6E4}">
                <adec:decorative xmlns:adec="http://schemas.microsoft.com/office/drawing/2017/decorative" val="1"/>
              </a:ext>
            </a:extLst>
          </p:cNvPr>
          <p:cNvSpPr txBox="1"/>
          <p:nvPr/>
        </p:nvSpPr>
        <p:spPr>
          <a:xfrm>
            <a:off x="1467060" y="1771493"/>
            <a:ext cx="1734432"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t>
            </a:r>
          </a:p>
        </p:txBody>
      </p:sp>
    </p:spTree>
    <p:extLst>
      <p:ext uri="{BB962C8B-B14F-4D97-AF65-F5344CB8AC3E}">
        <p14:creationId xmlns:p14="http://schemas.microsoft.com/office/powerpoint/2010/main" val="159533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9B06-9BCF-299E-79BF-970A7B3A755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51E91D8-F9FA-2F9E-6D87-1B00E9CACC37}"/>
              </a:ext>
            </a:extLst>
          </p:cNvPr>
          <p:cNvSpPr txBox="1">
            <a:spLocks/>
          </p:cNvSpPr>
          <p:nvPr/>
        </p:nvSpPr>
        <p:spPr>
          <a:xfrm>
            <a:off x="558170" y="755108"/>
            <a:ext cx="968310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Answer to Learning Checkpoint 1:</a:t>
            </a:r>
          </a:p>
        </p:txBody>
      </p:sp>
      <p:sp>
        <p:nvSpPr>
          <p:cNvPr id="3" name="Rectangle: Rounded Corners 2">
            <a:extLst>
              <a:ext uri="{FF2B5EF4-FFF2-40B4-BE49-F238E27FC236}">
                <a16:creationId xmlns:a16="http://schemas.microsoft.com/office/drawing/2014/main" id="{C8D3AAB2-9D15-CAD9-A9AC-F106CBD14781}"/>
              </a:ext>
              <a:ext uri="{C183D7F6-B498-43B3-948B-1728B52AA6E4}">
                <adec:decorative xmlns:adec="http://schemas.microsoft.com/office/drawing/2017/decorative" val="1"/>
              </a:ext>
            </a:extLst>
          </p:cNvPr>
          <p:cNvSpPr/>
          <p:nvPr/>
        </p:nvSpPr>
        <p:spPr>
          <a:xfrm>
            <a:off x="2286000" y="2035277"/>
            <a:ext cx="9311640" cy="2772698"/>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6521778-7F80-E210-701C-2B2F3A938CBE}"/>
              </a:ext>
              <a:ext uri="{C183D7F6-B498-43B3-948B-1728B52AA6E4}">
                <adec:decorative xmlns:adec="http://schemas.microsoft.com/office/drawing/2017/decorative" val="1"/>
              </a:ext>
            </a:extLst>
          </p:cNvPr>
          <p:cNvSpPr/>
          <p:nvPr/>
        </p:nvSpPr>
        <p:spPr>
          <a:xfrm>
            <a:off x="883920" y="2164080"/>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2D8780-05BB-D241-CD5B-A9CD16D4D4DA}"/>
              </a:ext>
              <a:ext uri="{C183D7F6-B498-43B3-948B-1728B52AA6E4}">
                <adec:decorative xmlns:adec="http://schemas.microsoft.com/office/drawing/2017/decorative" val="1"/>
              </a:ext>
            </a:extLst>
          </p:cNvPr>
          <p:cNvGrpSpPr/>
          <p:nvPr/>
        </p:nvGrpSpPr>
        <p:grpSpPr>
          <a:xfrm>
            <a:off x="794478" y="1676243"/>
            <a:ext cx="3013022" cy="3285501"/>
            <a:chOff x="794478" y="1676243"/>
            <a:chExt cx="3013022" cy="3285501"/>
          </a:xfrm>
        </p:grpSpPr>
        <p:sp>
          <p:nvSpPr>
            <p:cNvPr id="7" name="Oval 6">
              <a:extLst>
                <a:ext uri="{FF2B5EF4-FFF2-40B4-BE49-F238E27FC236}">
                  <a16:creationId xmlns:a16="http://schemas.microsoft.com/office/drawing/2014/main" id="{32E38EA9-0682-5CDB-0433-F786670D6FAD}"/>
                </a:ext>
              </a:extLst>
            </p:cNvPr>
            <p:cNvSpPr/>
            <p:nvPr/>
          </p:nvSpPr>
          <p:spPr>
            <a:xfrm>
              <a:off x="794478" y="19037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568DB6-0234-C2D2-86F9-8B66C0F83BC6}"/>
                </a:ext>
              </a:extLst>
            </p:cNvPr>
            <p:cNvSpPr txBox="1"/>
            <p:nvPr/>
          </p:nvSpPr>
          <p:spPr>
            <a:xfrm>
              <a:off x="1296237" y="1676243"/>
              <a:ext cx="2110153"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a:t>
              </a:r>
            </a:p>
          </p:txBody>
        </p:sp>
      </p:grpSp>
      <p:sp>
        <p:nvSpPr>
          <p:cNvPr id="6" name="TextBox 5">
            <a:extLst>
              <a:ext uri="{FF2B5EF4-FFF2-40B4-BE49-F238E27FC236}">
                <a16:creationId xmlns:a16="http://schemas.microsoft.com/office/drawing/2014/main" id="{02CE9C0F-5D76-4743-5029-978106DB688E}"/>
              </a:ext>
            </a:extLst>
          </p:cNvPr>
          <p:cNvSpPr txBox="1"/>
          <p:nvPr/>
        </p:nvSpPr>
        <p:spPr>
          <a:xfrm>
            <a:off x="3985550" y="2680216"/>
            <a:ext cx="6998825" cy="2123658"/>
          </a:xfrm>
          <a:prstGeom prst="rect">
            <a:avLst/>
          </a:prstGeom>
          <a:noFill/>
        </p:spPr>
        <p:txBody>
          <a:bodyPr wrap="square">
            <a:spAutoFit/>
          </a:bodyPr>
          <a:lstStyle/>
          <a:p>
            <a:r>
              <a:rPr lang="en-US" sz="4400" b="1">
                <a:solidFill>
                  <a:srgbClr val="252055"/>
                </a:solidFill>
                <a:latin typeface="Century Gothic" panose="020B0502020202020204" pitchFamily="34" charset="0"/>
              </a:rPr>
              <a:t>Grantee staff (case managers) complete SUPRT-A.</a:t>
            </a:r>
          </a:p>
        </p:txBody>
      </p:sp>
    </p:spTree>
    <p:extLst>
      <p:ext uri="{BB962C8B-B14F-4D97-AF65-F5344CB8AC3E}">
        <p14:creationId xmlns:p14="http://schemas.microsoft.com/office/powerpoint/2010/main" val="189228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DA67-3D26-D282-47E6-71A6403EBEA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3664ED53-161C-9693-2C8F-0B5E804F0C5E}"/>
              </a:ext>
            </a:extLst>
          </p:cNvPr>
          <p:cNvSpPr txBox="1">
            <a:spLocks/>
          </p:cNvSpPr>
          <p:nvPr/>
        </p:nvSpPr>
        <p:spPr>
          <a:xfrm>
            <a:off x="257228" y="-865347"/>
            <a:ext cx="968310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SUPRT-C Intro</a:t>
            </a:r>
          </a:p>
        </p:txBody>
      </p:sp>
      <p:sp>
        <p:nvSpPr>
          <p:cNvPr id="7" name="Text Placeholder 2">
            <a:extLst>
              <a:ext uri="{FF2B5EF4-FFF2-40B4-BE49-F238E27FC236}">
                <a16:creationId xmlns:a16="http://schemas.microsoft.com/office/drawing/2014/main" id="{5AD277D9-B71B-F0E9-8ECA-8440BAE286A7}"/>
              </a:ext>
            </a:extLst>
          </p:cNvPr>
          <p:cNvSpPr txBox="1">
            <a:spLocks/>
          </p:cNvSpPr>
          <p:nvPr/>
        </p:nvSpPr>
        <p:spPr>
          <a:xfrm>
            <a:off x="768924" y="678872"/>
            <a:ext cx="4845492" cy="16002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latin typeface="Century Gothic" panose="020B0502020202020204" pitchFamily="34" charset="0"/>
              </a:rPr>
              <a:t>The tool has two parts:</a:t>
            </a:r>
          </a:p>
          <a:p>
            <a:endParaRPr lang="en-US" sz="3200" u="sng"/>
          </a:p>
          <a:p>
            <a:pPr marL="0" indent="0">
              <a:buNone/>
            </a:pPr>
            <a:endParaRPr lang="en-US" sz="3200"/>
          </a:p>
        </p:txBody>
      </p:sp>
      <p:sp>
        <p:nvSpPr>
          <p:cNvPr id="13" name="Text Placeholder 2">
            <a:extLst>
              <a:ext uri="{FF2B5EF4-FFF2-40B4-BE49-F238E27FC236}">
                <a16:creationId xmlns:a16="http://schemas.microsoft.com/office/drawing/2014/main" id="{92060683-CFFD-F583-53A3-D02C4EA40FB7}"/>
              </a:ext>
            </a:extLst>
          </p:cNvPr>
          <p:cNvSpPr txBox="1">
            <a:spLocks/>
          </p:cNvSpPr>
          <p:nvPr/>
        </p:nvSpPr>
        <p:spPr>
          <a:xfrm>
            <a:off x="905807" y="2260144"/>
            <a:ext cx="4729317"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b="0"/>
              <a:t>“C” is the Client Report and is completed by the individual enrolled in the grant-funded program(s). It covers:</a:t>
            </a:r>
          </a:p>
          <a:p>
            <a:r>
              <a:rPr lang="en-US" sz="2800" b="0"/>
              <a:t>Demographics</a:t>
            </a:r>
          </a:p>
          <a:p>
            <a:r>
              <a:rPr lang="en-US" sz="2800" b="0"/>
              <a:t>Social drivers of health</a:t>
            </a:r>
          </a:p>
          <a:p>
            <a:r>
              <a:rPr lang="en-US" sz="2800" b="0"/>
              <a:t>Measures of recovery</a:t>
            </a:r>
          </a:p>
          <a:p>
            <a:r>
              <a:rPr lang="en-US" sz="2800" b="0"/>
              <a:t>Client goals</a:t>
            </a:r>
          </a:p>
          <a:p>
            <a:pPr marL="0" indent="0">
              <a:buNone/>
            </a:pPr>
            <a:endParaRPr lang="en-US" sz="3600" b="0"/>
          </a:p>
        </p:txBody>
      </p:sp>
      <p:sp>
        <p:nvSpPr>
          <p:cNvPr id="2" name="Rectangle 1">
            <a:extLst>
              <a:ext uri="{FF2B5EF4-FFF2-40B4-BE49-F238E27FC236}">
                <a16:creationId xmlns:a16="http://schemas.microsoft.com/office/drawing/2014/main" id="{47BB8751-2E86-9E28-F764-CAA97C3F742F}"/>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Alternate Process 7">
            <a:extLst>
              <a:ext uri="{FF2B5EF4-FFF2-40B4-BE49-F238E27FC236}">
                <a16:creationId xmlns:a16="http://schemas.microsoft.com/office/drawing/2014/main" id="{676EBEC7-E731-3F98-B964-48335E3FAABB}"/>
              </a:ext>
              <a:ext uri="{C183D7F6-B498-43B3-948B-1728B52AA6E4}">
                <adec:decorative xmlns:adec="http://schemas.microsoft.com/office/drawing/2017/decorative" val="1"/>
              </a:ext>
            </a:extLst>
          </p:cNvPr>
          <p:cNvSpPr/>
          <p:nvPr/>
        </p:nvSpPr>
        <p:spPr>
          <a:xfrm>
            <a:off x="873902" y="1331976"/>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9" name="Flowchart: Alternate Process 8">
            <a:extLst>
              <a:ext uri="{FF2B5EF4-FFF2-40B4-BE49-F238E27FC236}">
                <a16:creationId xmlns:a16="http://schemas.microsoft.com/office/drawing/2014/main" id="{3A31A787-A5AD-8028-D97A-29845FDF0BD1}"/>
              </a:ext>
              <a:ext uri="{C183D7F6-B498-43B3-948B-1728B52AA6E4}">
                <adec:decorative xmlns:adec="http://schemas.microsoft.com/office/drawing/2017/decorative" val="1"/>
              </a:ext>
            </a:extLst>
          </p:cNvPr>
          <p:cNvSpPr/>
          <p:nvPr/>
        </p:nvSpPr>
        <p:spPr>
          <a:xfrm>
            <a:off x="3190009" y="1331976"/>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grpSp>
        <p:nvGrpSpPr>
          <p:cNvPr id="14" name="Group 13">
            <a:extLst>
              <a:ext uri="{FF2B5EF4-FFF2-40B4-BE49-F238E27FC236}">
                <a16:creationId xmlns:a16="http://schemas.microsoft.com/office/drawing/2014/main" id="{12FBBA85-7722-25E6-7F7F-A64556190D34}"/>
              </a:ext>
              <a:ext uri="{C183D7F6-B498-43B3-948B-1728B52AA6E4}">
                <adec:decorative xmlns:adec="http://schemas.microsoft.com/office/drawing/2017/decorative" val="1"/>
              </a:ext>
            </a:extLst>
          </p:cNvPr>
          <p:cNvGrpSpPr/>
          <p:nvPr/>
        </p:nvGrpSpPr>
        <p:grpSpPr>
          <a:xfrm>
            <a:off x="6580760" y="336884"/>
            <a:ext cx="5216419" cy="5254040"/>
            <a:chOff x="6580760" y="336884"/>
            <a:chExt cx="5216419" cy="5254040"/>
          </a:xfrm>
        </p:grpSpPr>
        <p:sp>
          <p:nvSpPr>
            <p:cNvPr id="3" name="TextBox 2">
              <a:extLst>
                <a:ext uri="{FF2B5EF4-FFF2-40B4-BE49-F238E27FC236}">
                  <a16:creationId xmlns:a16="http://schemas.microsoft.com/office/drawing/2014/main" id="{C4CE24A5-1EBD-B8F2-9CD7-4AAE2B2C26CA}"/>
                </a:ext>
              </a:extLst>
            </p:cNvPr>
            <p:cNvSpPr txBox="1"/>
            <p:nvPr/>
          </p:nvSpPr>
          <p:spPr>
            <a:xfrm>
              <a:off x="6647501" y="5283147"/>
              <a:ext cx="4655126" cy="307777"/>
            </a:xfrm>
            <a:prstGeom prst="rect">
              <a:avLst/>
            </a:prstGeom>
            <a:noFill/>
          </p:spPr>
          <p:txBody>
            <a:bodyPr wrap="square">
              <a:spAutoFit/>
            </a:bodyPr>
            <a:lstStyle/>
            <a:p>
              <a:r>
                <a:rPr lang="en-US" sz="1400">
                  <a:solidFill>
                    <a:schemeClr val="bg1"/>
                  </a:solidFill>
                </a:rPr>
                <a:t>SUPRT Online Form </a:t>
              </a:r>
            </a:p>
          </p:txBody>
        </p:sp>
        <p:grpSp>
          <p:nvGrpSpPr>
            <p:cNvPr id="10" name="Group 9">
              <a:extLst>
                <a:ext uri="{FF2B5EF4-FFF2-40B4-BE49-F238E27FC236}">
                  <a16:creationId xmlns:a16="http://schemas.microsoft.com/office/drawing/2014/main" id="{E6012911-43B1-F484-7E0D-B687F0EAFAD4}"/>
                </a:ext>
              </a:extLst>
            </p:cNvPr>
            <p:cNvGrpSpPr/>
            <p:nvPr/>
          </p:nvGrpSpPr>
          <p:grpSpPr>
            <a:xfrm>
              <a:off x="6676539" y="1706656"/>
              <a:ext cx="5120640" cy="3534358"/>
              <a:chOff x="6737500" y="1716816"/>
              <a:chExt cx="5112429" cy="3534358"/>
            </a:xfrm>
          </p:grpSpPr>
          <p:pic>
            <p:nvPicPr>
              <p:cNvPr id="4" name="Picture 3">
                <a:extLst>
                  <a:ext uri="{FF2B5EF4-FFF2-40B4-BE49-F238E27FC236}">
                    <a16:creationId xmlns:a16="http://schemas.microsoft.com/office/drawing/2014/main" id="{040F492A-FF26-4FB1-2F2A-DC098144C18A}"/>
                  </a:ext>
                </a:extLst>
              </p:cNvPr>
              <p:cNvPicPr>
                <a:picLocks noChangeAspect="1"/>
              </p:cNvPicPr>
              <p:nvPr/>
            </p:nvPicPr>
            <p:blipFill>
              <a:blip r:embed="rId2"/>
              <a:stretch>
                <a:fillRect/>
              </a:stretch>
            </p:blipFill>
            <p:spPr>
              <a:xfrm>
                <a:off x="6737500" y="1716816"/>
                <a:ext cx="5112429" cy="3534358"/>
              </a:xfrm>
              <a:prstGeom prst="roundRect">
                <a:avLst>
                  <a:gd name="adj" fmla="val 987"/>
                </a:avLst>
              </a:prstGeom>
              <a:solidFill>
                <a:srgbClr val="FFFFFF">
                  <a:shade val="85000"/>
                </a:srgbClr>
              </a:solidFill>
              <a:ln>
                <a:noFill/>
              </a:ln>
              <a:effectLst/>
            </p:spPr>
          </p:pic>
          <p:sp>
            <p:nvSpPr>
              <p:cNvPr id="5" name="Rectangle 4">
                <a:extLst>
                  <a:ext uri="{FF2B5EF4-FFF2-40B4-BE49-F238E27FC236}">
                    <a16:creationId xmlns:a16="http://schemas.microsoft.com/office/drawing/2014/main" id="{183F1DD2-1B5D-EBC0-2894-64ED33F2EC02}"/>
                  </a:ext>
                </a:extLst>
              </p:cNvPr>
              <p:cNvSpPr/>
              <p:nvPr/>
            </p:nvSpPr>
            <p:spPr>
              <a:xfrm>
                <a:off x="6810375" y="2152650"/>
                <a:ext cx="5019675"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DF89EE-B87B-520F-9295-9223D1ED5517}"/>
                  </a:ext>
                </a:extLst>
              </p:cNvPr>
              <p:cNvSpPr/>
              <p:nvPr/>
            </p:nvSpPr>
            <p:spPr>
              <a:xfrm>
                <a:off x="11313320" y="1909763"/>
                <a:ext cx="380999" cy="154781"/>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618F4CF-6DB0-EA67-5E43-378A4550230E}"/>
                </a:ext>
              </a:extLst>
            </p:cNvPr>
            <p:cNvPicPr>
              <a:picLocks noChangeAspect="1"/>
            </p:cNvPicPr>
            <p:nvPr/>
          </p:nvPicPr>
          <p:blipFill>
            <a:blip r:embed="rId3"/>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3672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3CF79-B5EC-572C-6E96-E1BF04080AA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BFB17CA-4F01-4436-A4B3-445967A73B72}"/>
              </a:ext>
            </a:extLst>
          </p:cNvPr>
          <p:cNvSpPr txBox="1">
            <a:spLocks/>
          </p:cNvSpPr>
          <p:nvPr/>
        </p:nvSpPr>
        <p:spPr>
          <a:xfrm>
            <a:off x="0" y="-788022"/>
            <a:ext cx="968310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SUPRT-C Demographics</a:t>
            </a:r>
          </a:p>
        </p:txBody>
      </p:sp>
      <p:sp>
        <p:nvSpPr>
          <p:cNvPr id="13" name="Text Placeholder 2">
            <a:extLst>
              <a:ext uri="{FF2B5EF4-FFF2-40B4-BE49-F238E27FC236}">
                <a16:creationId xmlns:a16="http://schemas.microsoft.com/office/drawing/2014/main" id="{06CC8C6D-C239-5F44-1896-287AAC056EA2}"/>
              </a:ext>
            </a:extLst>
          </p:cNvPr>
          <p:cNvSpPr txBox="1">
            <a:spLocks/>
          </p:cNvSpPr>
          <p:nvPr/>
        </p:nvSpPr>
        <p:spPr>
          <a:xfrm>
            <a:off x="889766" y="1608888"/>
            <a:ext cx="4729317"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t>A. DEMOGRAPHICS</a:t>
            </a:r>
          </a:p>
          <a:p>
            <a:r>
              <a:rPr lang="en-US" sz="2800" b="0"/>
              <a:t>Collected at 1 timepoint</a:t>
            </a:r>
          </a:p>
          <a:p>
            <a:pPr lvl="1"/>
            <a:r>
              <a:rPr lang="en-US" sz="2400"/>
              <a:t>Baseline</a:t>
            </a:r>
            <a:endParaRPr lang="en-US" sz="2400" b="0"/>
          </a:p>
          <a:p>
            <a:r>
              <a:rPr lang="en-US" sz="2800" b="0"/>
              <a:t>Collects information on</a:t>
            </a:r>
          </a:p>
          <a:p>
            <a:pPr lvl="1"/>
            <a:r>
              <a:rPr lang="en-US" sz="2400"/>
              <a:t>Race/ethnicity</a:t>
            </a:r>
          </a:p>
          <a:p>
            <a:pPr lvl="1"/>
            <a:r>
              <a:rPr lang="en-US" sz="2400" b="0"/>
              <a:t>Sex</a:t>
            </a:r>
          </a:p>
        </p:txBody>
      </p:sp>
      <p:sp>
        <p:nvSpPr>
          <p:cNvPr id="2" name="Rectangle 1">
            <a:extLst>
              <a:ext uri="{FF2B5EF4-FFF2-40B4-BE49-F238E27FC236}">
                <a16:creationId xmlns:a16="http://schemas.microsoft.com/office/drawing/2014/main" id="{C0281CC7-5A94-FD49-75E0-5456FE905097}"/>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a:extLst>
              <a:ext uri="{FF2B5EF4-FFF2-40B4-BE49-F238E27FC236}">
                <a16:creationId xmlns:a16="http://schemas.microsoft.com/office/drawing/2014/main" id="{B9D1B5CE-2FD3-8173-CC13-9CACB828A591}"/>
              </a:ext>
              <a:ext uri="{C183D7F6-B498-43B3-948B-1728B52AA6E4}">
                <adec:decorative xmlns:adec="http://schemas.microsoft.com/office/drawing/2017/decorative" val="1"/>
              </a:ext>
            </a:extLst>
          </p:cNvPr>
          <p:cNvSpPr/>
          <p:nvPr/>
        </p:nvSpPr>
        <p:spPr>
          <a:xfrm>
            <a:off x="818087" y="641825"/>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5" name="Flowchart: Alternate Process 4">
            <a:extLst>
              <a:ext uri="{FF2B5EF4-FFF2-40B4-BE49-F238E27FC236}">
                <a16:creationId xmlns:a16="http://schemas.microsoft.com/office/drawing/2014/main" id="{299CE998-533B-0605-7CAB-5CCE9728C960}"/>
              </a:ext>
              <a:ext uri="{C183D7F6-B498-43B3-948B-1728B52AA6E4}">
                <adec:decorative xmlns:adec="http://schemas.microsoft.com/office/drawing/2017/decorative" val="1"/>
              </a:ext>
            </a:extLst>
          </p:cNvPr>
          <p:cNvSpPr/>
          <p:nvPr/>
        </p:nvSpPr>
        <p:spPr>
          <a:xfrm>
            <a:off x="3134194" y="641825"/>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grpSp>
        <p:nvGrpSpPr>
          <p:cNvPr id="9" name="Group 8">
            <a:extLst>
              <a:ext uri="{FF2B5EF4-FFF2-40B4-BE49-F238E27FC236}">
                <a16:creationId xmlns:a16="http://schemas.microsoft.com/office/drawing/2014/main" id="{92204FAC-5903-00B3-8C82-6BCF91423E17}"/>
              </a:ext>
              <a:ext uri="{C183D7F6-B498-43B3-948B-1728B52AA6E4}">
                <adec:decorative xmlns:adec="http://schemas.microsoft.com/office/drawing/2017/decorative" val="1"/>
              </a:ext>
            </a:extLst>
          </p:cNvPr>
          <p:cNvGrpSpPr/>
          <p:nvPr/>
        </p:nvGrpSpPr>
        <p:grpSpPr>
          <a:xfrm>
            <a:off x="6580760" y="336884"/>
            <a:ext cx="5157377" cy="5716575"/>
            <a:chOff x="6580760" y="336884"/>
            <a:chExt cx="5157377" cy="5716575"/>
          </a:xfrm>
        </p:grpSpPr>
        <p:sp>
          <p:nvSpPr>
            <p:cNvPr id="8" name="TextBox 7">
              <a:extLst>
                <a:ext uri="{FF2B5EF4-FFF2-40B4-BE49-F238E27FC236}">
                  <a16:creationId xmlns:a16="http://schemas.microsoft.com/office/drawing/2014/main" id="{11447774-396F-BE03-D841-E5915D86713F}"/>
                </a:ext>
              </a:extLst>
            </p:cNvPr>
            <p:cNvSpPr txBox="1"/>
            <p:nvPr/>
          </p:nvSpPr>
          <p:spPr>
            <a:xfrm>
              <a:off x="6629137" y="5745682"/>
              <a:ext cx="4924042" cy="307777"/>
            </a:xfrm>
            <a:prstGeom prst="rect">
              <a:avLst/>
            </a:prstGeom>
            <a:noFill/>
          </p:spPr>
          <p:txBody>
            <a:bodyPr wrap="square">
              <a:spAutoFit/>
            </a:bodyPr>
            <a:lstStyle/>
            <a:p>
              <a:r>
                <a:rPr lang="en-US" sz="1400">
                  <a:solidFill>
                    <a:schemeClr val="bg1"/>
                  </a:solidFill>
                </a:rPr>
                <a:t>Demographics section of the SUPRT Online Form</a:t>
              </a:r>
            </a:p>
          </p:txBody>
        </p:sp>
        <p:pic>
          <p:nvPicPr>
            <p:cNvPr id="7" name="Picture 6">
              <a:extLst>
                <a:ext uri="{FF2B5EF4-FFF2-40B4-BE49-F238E27FC236}">
                  <a16:creationId xmlns:a16="http://schemas.microsoft.com/office/drawing/2014/main" id="{E6F5E6F6-D7B1-31F8-BD36-EA3803E48474}"/>
                </a:ext>
              </a:extLst>
            </p:cNvPr>
            <p:cNvPicPr>
              <a:picLocks noChangeAspect="1"/>
            </p:cNvPicPr>
            <p:nvPr/>
          </p:nvPicPr>
          <p:blipFill>
            <a:blip r:embed="rId3"/>
            <a:srcRect t="8172" b="22272"/>
            <a:stretch>
              <a:fillRect/>
            </a:stretch>
          </p:blipFill>
          <p:spPr>
            <a:xfrm>
              <a:off x="6708937" y="1722309"/>
              <a:ext cx="5029200" cy="3948308"/>
            </a:xfrm>
            <a:prstGeom prst="roundRect">
              <a:avLst>
                <a:gd name="adj" fmla="val 987"/>
              </a:avLst>
            </a:prstGeom>
            <a:solidFill>
              <a:srgbClr val="FFFFFF">
                <a:shade val="85000"/>
              </a:srgbClr>
            </a:solidFill>
            <a:ln>
              <a:noFill/>
            </a:ln>
            <a:effectLst/>
          </p:spPr>
        </p:pic>
        <p:pic>
          <p:nvPicPr>
            <p:cNvPr id="3" name="Picture 2">
              <a:extLst>
                <a:ext uri="{FF2B5EF4-FFF2-40B4-BE49-F238E27FC236}">
                  <a16:creationId xmlns:a16="http://schemas.microsoft.com/office/drawing/2014/main" id="{03DE9EC9-E58C-4565-2841-EFE3BA6E9CC3}"/>
                </a:ext>
              </a:extLst>
            </p:cNvPr>
            <p:cNvPicPr>
              <a:picLocks noChangeAspect="1"/>
            </p:cNvPicPr>
            <p:nvPr/>
          </p:nvPicPr>
          <p:blipFill>
            <a:blip r:embed="rId4"/>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266040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D855D-A011-924B-1AFA-DE5887E3645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888DCDD-2036-1F26-8D3B-115506B87291}"/>
              </a:ext>
            </a:extLst>
          </p:cNvPr>
          <p:cNvSpPr txBox="1">
            <a:spLocks/>
          </p:cNvSpPr>
          <p:nvPr/>
        </p:nvSpPr>
        <p:spPr>
          <a:xfrm>
            <a:off x="0" y="-741722"/>
            <a:ext cx="968310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SUPRT-C Social Drivers of Health</a:t>
            </a:r>
          </a:p>
        </p:txBody>
      </p:sp>
      <p:sp>
        <p:nvSpPr>
          <p:cNvPr id="13" name="Text Placeholder 2">
            <a:extLst>
              <a:ext uri="{FF2B5EF4-FFF2-40B4-BE49-F238E27FC236}">
                <a16:creationId xmlns:a16="http://schemas.microsoft.com/office/drawing/2014/main" id="{6A7E281C-21A7-2AD6-D563-E90F4C64D409}"/>
              </a:ext>
            </a:extLst>
          </p:cNvPr>
          <p:cNvSpPr txBox="1">
            <a:spLocks/>
          </p:cNvSpPr>
          <p:nvPr/>
        </p:nvSpPr>
        <p:spPr>
          <a:xfrm>
            <a:off x="889766" y="1608888"/>
            <a:ext cx="5157073"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t>B. SOCIAL DRIVERS OF HEALTH</a:t>
            </a:r>
          </a:p>
          <a:p>
            <a:r>
              <a:rPr lang="en-US" sz="2800" b="0"/>
              <a:t>Collected at 2 timepoints:</a:t>
            </a:r>
          </a:p>
          <a:p>
            <a:pPr lvl="1"/>
            <a:r>
              <a:rPr lang="en-US" sz="2400"/>
              <a:t>Baseline</a:t>
            </a:r>
          </a:p>
          <a:p>
            <a:pPr lvl="1"/>
            <a:r>
              <a:rPr lang="en-US" sz="2400" b="0"/>
              <a:t>Reassessment</a:t>
            </a:r>
          </a:p>
          <a:p>
            <a:r>
              <a:rPr lang="en-US" sz="2800" b="0"/>
              <a:t>Collects information on:</a:t>
            </a:r>
          </a:p>
          <a:p>
            <a:pPr lvl="1"/>
            <a:r>
              <a:rPr lang="en-US" sz="2400"/>
              <a:t>Basic needs</a:t>
            </a:r>
          </a:p>
          <a:p>
            <a:pPr lvl="1"/>
            <a:r>
              <a:rPr lang="en-US" sz="2400" b="0"/>
              <a:t>Living situation</a:t>
            </a:r>
          </a:p>
          <a:p>
            <a:pPr lvl="1"/>
            <a:r>
              <a:rPr lang="en-US" sz="2400"/>
              <a:t>Employment</a:t>
            </a:r>
          </a:p>
          <a:p>
            <a:pPr lvl="1"/>
            <a:r>
              <a:rPr lang="en-US" sz="2400" b="0"/>
              <a:t>Education</a:t>
            </a:r>
          </a:p>
          <a:p>
            <a:pPr lvl="1"/>
            <a:r>
              <a:rPr lang="en-US" sz="2400"/>
              <a:t>Transportation </a:t>
            </a:r>
            <a:endParaRPr lang="en-US" sz="2400" b="0"/>
          </a:p>
        </p:txBody>
      </p:sp>
      <p:sp>
        <p:nvSpPr>
          <p:cNvPr id="2" name="Rectangle 1">
            <a:extLst>
              <a:ext uri="{FF2B5EF4-FFF2-40B4-BE49-F238E27FC236}">
                <a16:creationId xmlns:a16="http://schemas.microsoft.com/office/drawing/2014/main" id="{5C2B1235-FF29-039C-C01A-D4C3B2BDC15C}"/>
              </a:ext>
              <a:ext uri="{C183D7F6-B498-43B3-948B-1728B52AA6E4}">
                <adec:decorative xmlns:adec="http://schemas.microsoft.com/office/drawing/2017/decorative" val="1"/>
              </a:ext>
            </a:extLst>
          </p:cNvPr>
          <p:cNvSpPr/>
          <p:nvPr/>
        </p:nvSpPr>
        <p:spPr>
          <a:xfrm>
            <a:off x="6331975" y="0"/>
            <a:ext cx="586002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a:extLst>
              <a:ext uri="{FF2B5EF4-FFF2-40B4-BE49-F238E27FC236}">
                <a16:creationId xmlns:a16="http://schemas.microsoft.com/office/drawing/2014/main" id="{194B3123-558E-A534-B113-2E73509E55AE}"/>
              </a:ext>
              <a:ext uri="{C183D7F6-B498-43B3-948B-1728B52AA6E4}">
                <adec:decorative xmlns:adec="http://schemas.microsoft.com/office/drawing/2017/decorative" val="1"/>
              </a:ext>
            </a:extLst>
          </p:cNvPr>
          <p:cNvSpPr/>
          <p:nvPr/>
        </p:nvSpPr>
        <p:spPr>
          <a:xfrm>
            <a:off x="818087" y="641825"/>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5" name="Flowchart: Alternate Process 4">
            <a:extLst>
              <a:ext uri="{FF2B5EF4-FFF2-40B4-BE49-F238E27FC236}">
                <a16:creationId xmlns:a16="http://schemas.microsoft.com/office/drawing/2014/main" id="{56EF1D56-DC6E-398D-4C3B-BFF28C49A7E4}"/>
              </a:ext>
              <a:ext uri="{C183D7F6-B498-43B3-948B-1728B52AA6E4}">
                <adec:decorative xmlns:adec="http://schemas.microsoft.com/office/drawing/2017/decorative" val="1"/>
              </a:ext>
            </a:extLst>
          </p:cNvPr>
          <p:cNvSpPr/>
          <p:nvPr/>
        </p:nvSpPr>
        <p:spPr>
          <a:xfrm>
            <a:off x="3134194" y="641825"/>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grpSp>
        <p:nvGrpSpPr>
          <p:cNvPr id="9" name="Group 8">
            <a:extLst>
              <a:ext uri="{FF2B5EF4-FFF2-40B4-BE49-F238E27FC236}">
                <a16:creationId xmlns:a16="http://schemas.microsoft.com/office/drawing/2014/main" id="{46956E9C-055E-CA93-C687-2BE2E78619BF}"/>
              </a:ext>
              <a:ext uri="{C183D7F6-B498-43B3-948B-1728B52AA6E4}">
                <adec:decorative xmlns:adec="http://schemas.microsoft.com/office/drawing/2017/decorative" val="1"/>
              </a:ext>
            </a:extLst>
          </p:cNvPr>
          <p:cNvGrpSpPr/>
          <p:nvPr/>
        </p:nvGrpSpPr>
        <p:grpSpPr>
          <a:xfrm>
            <a:off x="6580760" y="336884"/>
            <a:ext cx="5245763" cy="5655743"/>
            <a:chOff x="6580760" y="336884"/>
            <a:chExt cx="5245763" cy="5655743"/>
          </a:xfrm>
        </p:grpSpPr>
        <p:sp>
          <p:nvSpPr>
            <p:cNvPr id="3" name="TextBox 2">
              <a:extLst>
                <a:ext uri="{FF2B5EF4-FFF2-40B4-BE49-F238E27FC236}">
                  <a16:creationId xmlns:a16="http://schemas.microsoft.com/office/drawing/2014/main" id="{E2EBDD7B-E5EE-E3DE-3CED-6DA78FC7F63C}"/>
                </a:ext>
              </a:extLst>
            </p:cNvPr>
            <p:cNvSpPr txBox="1"/>
            <p:nvPr/>
          </p:nvSpPr>
          <p:spPr>
            <a:xfrm>
              <a:off x="6581098" y="5684850"/>
              <a:ext cx="4924042" cy="307777"/>
            </a:xfrm>
            <a:prstGeom prst="rect">
              <a:avLst/>
            </a:prstGeom>
            <a:noFill/>
          </p:spPr>
          <p:txBody>
            <a:bodyPr wrap="square">
              <a:spAutoFit/>
            </a:bodyPr>
            <a:lstStyle/>
            <a:p>
              <a:r>
                <a:rPr lang="en-US" sz="1400">
                  <a:solidFill>
                    <a:schemeClr val="bg1"/>
                  </a:solidFill>
                </a:rPr>
                <a:t>Social Drivers of Health section of the SUPRT Online Form</a:t>
              </a:r>
            </a:p>
          </p:txBody>
        </p:sp>
        <p:pic>
          <p:nvPicPr>
            <p:cNvPr id="8" name="Picture 7">
              <a:extLst>
                <a:ext uri="{FF2B5EF4-FFF2-40B4-BE49-F238E27FC236}">
                  <a16:creationId xmlns:a16="http://schemas.microsoft.com/office/drawing/2014/main" id="{FFB60EBE-AB71-A691-7AEA-27C327B81E2F}"/>
                </a:ext>
              </a:extLst>
            </p:cNvPr>
            <p:cNvPicPr>
              <a:picLocks noChangeAspect="1"/>
            </p:cNvPicPr>
            <p:nvPr/>
          </p:nvPicPr>
          <p:blipFill>
            <a:blip r:embed="rId3"/>
            <a:srcRect t="8458" b="25471"/>
            <a:stretch>
              <a:fillRect/>
            </a:stretch>
          </p:blipFill>
          <p:spPr>
            <a:xfrm>
              <a:off x="6705883" y="1710558"/>
              <a:ext cx="5120640" cy="3883695"/>
            </a:xfrm>
            <a:prstGeom prst="roundRect">
              <a:avLst>
                <a:gd name="adj" fmla="val 987"/>
              </a:avLst>
            </a:prstGeom>
            <a:solidFill>
              <a:srgbClr val="FFFFFF">
                <a:shade val="85000"/>
              </a:srgbClr>
            </a:solidFill>
            <a:ln>
              <a:noFill/>
            </a:ln>
            <a:effectLst/>
          </p:spPr>
        </p:pic>
        <p:pic>
          <p:nvPicPr>
            <p:cNvPr id="6" name="Picture 5">
              <a:extLst>
                <a:ext uri="{FF2B5EF4-FFF2-40B4-BE49-F238E27FC236}">
                  <a16:creationId xmlns:a16="http://schemas.microsoft.com/office/drawing/2014/main" id="{C1B72E7E-CD08-7117-5987-91866510E642}"/>
                </a:ext>
              </a:extLst>
            </p:cNvPr>
            <p:cNvPicPr>
              <a:picLocks noChangeAspect="1"/>
            </p:cNvPicPr>
            <p:nvPr/>
          </p:nvPicPr>
          <p:blipFill>
            <a:blip r:embed="rId4"/>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22436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AD70-E0ED-0F41-47D6-F46288EBC9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F24E4DC-9842-8997-2182-E68AA52AEE58}"/>
              </a:ext>
            </a:extLst>
          </p:cNvPr>
          <p:cNvSpPr>
            <a:spLocks noGrp="1"/>
          </p:cNvSpPr>
          <p:nvPr>
            <p:ph type="title" idx="4294967295"/>
          </p:nvPr>
        </p:nvSpPr>
        <p:spPr>
          <a:xfrm>
            <a:off x="520262" y="145396"/>
            <a:ext cx="9837941" cy="1436688"/>
          </a:xfrm>
        </p:spPr>
        <p:txBody>
          <a:bodyPr>
            <a:noAutofit/>
          </a:bodyPr>
          <a:lstStyle/>
          <a:p>
            <a:r>
              <a:rPr lang="en-US" sz="6000">
                <a:solidFill>
                  <a:srgbClr val="252055"/>
                </a:solidFill>
                <a:latin typeface="Century Gothic" panose="020B0502020202020204" pitchFamily="34" charset="0"/>
              </a:rPr>
              <a:t>Training Logistics</a:t>
            </a:r>
          </a:p>
        </p:txBody>
      </p:sp>
      <p:sp>
        <p:nvSpPr>
          <p:cNvPr id="3" name="Text Placeholder 2">
            <a:extLst>
              <a:ext uri="{FF2B5EF4-FFF2-40B4-BE49-F238E27FC236}">
                <a16:creationId xmlns:a16="http://schemas.microsoft.com/office/drawing/2014/main" id="{1EBCD0FE-BB09-9D6C-9308-BDED91596597}"/>
              </a:ext>
            </a:extLst>
          </p:cNvPr>
          <p:cNvSpPr>
            <a:spLocks noGrp="1"/>
          </p:cNvSpPr>
          <p:nvPr>
            <p:ph type="body" sz="quarter" idx="4294967295"/>
          </p:nvPr>
        </p:nvSpPr>
        <p:spPr>
          <a:xfrm>
            <a:off x="564798" y="1375561"/>
            <a:ext cx="11065227" cy="5551265"/>
          </a:xfrm>
        </p:spPr>
        <p:txBody>
          <a:bodyPr>
            <a:normAutofit/>
          </a:bodyPr>
          <a:lstStyle/>
          <a:p>
            <a:r>
              <a:rPr lang="en-US" sz="3200" dirty="0"/>
              <a:t>For the best experience, view this PowerPoint as a slide show. </a:t>
            </a:r>
          </a:p>
          <a:p>
            <a:pPr lvl="1"/>
            <a:r>
              <a:rPr lang="en-US" dirty="0"/>
              <a:t>Instructions: Click the slide show icon on the bottom right                                          of the screen, then click through and read each slide.</a:t>
            </a:r>
          </a:p>
          <a:p>
            <a:r>
              <a:rPr lang="en-US" sz="3200" dirty="0"/>
              <a:t>Watch the videos included on some slides to see how the                  online data collection tools work in practice.</a:t>
            </a:r>
          </a:p>
          <a:p>
            <a:r>
              <a:rPr lang="en-US" sz="3200" dirty="0"/>
              <a:t>Ask yourself the Training Checkpoint questions                        to reinforce your understanding.</a:t>
            </a:r>
          </a:p>
          <a:p>
            <a:r>
              <a:rPr lang="en-US" sz="3200" dirty="0"/>
              <a:t>Use this training and the User Guide &amp; Resources tab of the PRG Insight dashboard as a reference for any questions related to the SUPRT and client-level data collection.</a:t>
            </a:r>
          </a:p>
          <a:p>
            <a:pPr marL="0" indent="0">
              <a:buNone/>
            </a:pPr>
            <a:endParaRPr lang="en-US" sz="2800" dirty="0"/>
          </a:p>
        </p:txBody>
      </p:sp>
      <p:grpSp>
        <p:nvGrpSpPr>
          <p:cNvPr id="15" name="Group 14">
            <a:extLst>
              <a:ext uri="{FF2B5EF4-FFF2-40B4-BE49-F238E27FC236}">
                <a16:creationId xmlns:a16="http://schemas.microsoft.com/office/drawing/2014/main" id="{3EE4C142-9BD8-0283-B2CD-D1979DF41B84}"/>
              </a:ext>
              <a:ext uri="{C183D7F6-B498-43B3-948B-1728B52AA6E4}">
                <adec:decorative xmlns:adec="http://schemas.microsoft.com/office/drawing/2017/decorative" val="1"/>
              </a:ext>
            </a:extLst>
          </p:cNvPr>
          <p:cNvGrpSpPr/>
          <p:nvPr/>
        </p:nvGrpSpPr>
        <p:grpSpPr>
          <a:xfrm>
            <a:off x="9172309" y="1614528"/>
            <a:ext cx="2229116" cy="1491300"/>
            <a:chOff x="9172309" y="1614528"/>
            <a:chExt cx="2229116" cy="1491300"/>
          </a:xfrm>
        </p:grpSpPr>
        <p:pic>
          <p:nvPicPr>
            <p:cNvPr id="1026" name="Picture 2">
              <a:extLst>
                <a:ext uri="{FF2B5EF4-FFF2-40B4-BE49-F238E27FC236}">
                  <a16:creationId xmlns:a16="http://schemas.microsoft.com/office/drawing/2014/main" id="{1430B69E-39D5-6A09-B2B9-5CD681F7E1A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77" t="56922" r="36169" b="7516"/>
            <a:stretch>
              <a:fillRect/>
            </a:stretch>
          </p:blipFill>
          <p:spPr bwMode="auto">
            <a:xfrm>
              <a:off x="10227743" y="1847850"/>
              <a:ext cx="117368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16AFC5F-2EA6-0639-F174-E49D7070DB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1889648" flipH="1">
              <a:off x="9172309" y="1614528"/>
              <a:ext cx="947070" cy="1491300"/>
            </a:xfrm>
            <a:prstGeom prst="rect">
              <a:avLst/>
            </a:prstGeom>
          </p:spPr>
        </p:pic>
      </p:grpSp>
      <p:grpSp>
        <p:nvGrpSpPr>
          <p:cNvPr id="28" name="Group 27">
            <a:extLst>
              <a:ext uri="{FF2B5EF4-FFF2-40B4-BE49-F238E27FC236}">
                <a16:creationId xmlns:a16="http://schemas.microsoft.com/office/drawing/2014/main" id="{38D154C9-2AD7-41AB-3C34-B7E66C8A9048}"/>
              </a:ext>
              <a:ext uri="{C183D7F6-B498-43B3-948B-1728B52AA6E4}">
                <adec:decorative xmlns:adec="http://schemas.microsoft.com/office/drawing/2017/decorative" val="1"/>
              </a:ext>
            </a:extLst>
          </p:cNvPr>
          <p:cNvGrpSpPr/>
          <p:nvPr/>
        </p:nvGrpSpPr>
        <p:grpSpPr>
          <a:xfrm>
            <a:off x="8513240" y="3485379"/>
            <a:ext cx="2705365" cy="1563859"/>
            <a:chOff x="8513240" y="3485379"/>
            <a:chExt cx="2705365" cy="1563859"/>
          </a:xfrm>
        </p:grpSpPr>
        <p:grpSp>
          <p:nvGrpSpPr>
            <p:cNvPr id="23" name="Group 22">
              <a:extLst>
                <a:ext uri="{FF2B5EF4-FFF2-40B4-BE49-F238E27FC236}">
                  <a16:creationId xmlns:a16="http://schemas.microsoft.com/office/drawing/2014/main" id="{66D77EB8-DFAD-4169-12A9-F8A5FDB6A593}"/>
                </a:ext>
              </a:extLst>
            </p:cNvPr>
            <p:cNvGrpSpPr/>
            <p:nvPr/>
          </p:nvGrpSpPr>
          <p:grpSpPr>
            <a:xfrm>
              <a:off x="8513240" y="3485379"/>
              <a:ext cx="2705365" cy="1563859"/>
              <a:chOff x="8572234" y="3475546"/>
              <a:chExt cx="2705365" cy="1563859"/>
            </a:xfrm>
          </p:grpSpPr>
          <p:sp>
            <p:nvSpPr>
              <p:cNvPr id="11" name="Flowchart: Alternate Process 10">
                <a:extLst>
                  <a:ext uri="{FF2B5EF4-FFF2-40B4-BE49-F238E27FC236}">
                    <a16:creationId xmlns:a16="http://schemas.microsoft.com/office/drawing/2014/main" id="{28779BBA-6A12-5404-49CB-BE2AA979C046}"/>
                  </a:ext>
                  <a:ext uri="{C183D7F6-B498-43B3-948B-1728B52AA6E4}">
                    <adec:decorative xmlns:adec="http://schemas.microsoft.com/office/drawing/2017/decorative" val="1"/>
                  </a:ext>
                </a:extLst>
              </p:cNvPr>
              <p:cNvSpPr/>
              <p:nvPr/>
            </p:nvSpPr>
            <p:spPr>
              <a:xfrm>
                <a:off x="10076720" y="4109528"/>
                <a:ext cx="1200879" cy="386272"/>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solidFill>
                      <a:srgbClr val="202656"/>
                    </a:solidFill>
                    <a:latin typeface="Century Gothic" panose="020B0502020202020204" pitchFamily="34" charset="0"/>
                  </a:rPr>
                  <a:t>   Answer  </a:t>
                </a:r>
              </a:p>
            </p:txBody>
          </p:sp>
          <p:pic>
            <p:nvPicPr>
              <p:cNvPr id="2" name="Picture 1">
                <a:extLst>
                  <a:ext uri="{FF2B5EF4-FFF2-40B4-BE49-F238E27FC236}">
                    <a16:creationId xmlns:a16="http://schemas.microsoft.com/office/drawing/2014/main" id="{69F271C8-3F71-5EE7-A375-38348EE24C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1889648" flipH="1">
                <a:off x="8572234" y="3548105"/>
                <a:ext cx="947070" cy="1491300"/>
              </a:xfrm>
              <a:prstGeom prst="rect">
                <a:avLst/>
              </a:prstGeom>
            </p:spPr>
          </p:pic>
          <p:sp>
            <p:nvSpPr>
              <p:cNvPr id="9" name="Flowchart: Alternate Process 8">
                <a:extLst>
                  <a:ext uri="{FF2B5EF4-FFF2-40B4-BE49-F238E27FC236}">
                    <a16:creationId xmlns:a16="http://schemas.microsoft.com/office/drawing/2014/main" id="{11FF5EC3-A95D-AF12-015A-DDC70E786C38}"/>
                  </a:ext>
                  <a:ext uri="{C183D7F6-B498-43B3-948B-1728B52AA6E4}">
                    <adec:decorative xmlns:adec="http://schemas.microsoft.com/office/drawing/2017/decorative" val="1"/>
                  </a:ext>
                </a:extLst>
              </p:cNvPr>
              <p:cNvSpPr/>
              <p:nvPr/>
            </p:nvSpPr>
            <p:spPr>
              <a:xfrm>
                <a:off x="9648096" y="3585653"/>
                <a:ext cx="1343754" cy="386272"/>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1">
                    <a:solidFill>
                      <a:srgbClr val="202656"/>
                    </a:solidFill>
                    <a:latin typeface="Century Gothic" panose="020B0502020202020204" pitchFamily="34" charset="0"/>
                  </a:rPr>
                  <a:t>   Question   </a:t>
                </a:r>
              </a:p>
            </p:txBody>
          </p:sp>
          <p:grpSp>
            <p:nvGrpSpPr>
              <p:cNvPr id="8" name="Group 7">
                <a:extLst>
                  <a:ext uri="{FF2B5EF4-FFF2-40B4-BE49-F238E27FC236}">
                    <a16:creationId xmlns:a16="http://schemas.microsoft.com/office/drawing/2014/main" id="{2068E327-7D44-F394-06FF-DE6291B2DB9D}"/>
                  </a:ext>
                </a:extLst>
              </p:cNvPr>
              <p:cNvGrpSpPr/>
              <p:nvPr/>
            </p:nvGrpSpPr>
            <p:grpSpPr>
              <a:xfrm>
                <a:off x="9277350" y="3475546"/>
                <a:ext cx="628035" cy="584775"/>
                <a:chOff x="10239375" y="2675446"/>
                <a:chExt cx="628035" cy="584775"/>
              </a:xfrm>
            </p:grpSpPr>
            <p:sp>
              <p:nvSpPr>
                <p:cNvPr id="6" name="Oval 5">
                  <a:extLst>
                    <a:ext uri="{FF2B5EF4-FFF2-40B4-BE49-F238E27FC236}">
                      <a16:creationId xmlns:a16="http://schemas.microsoft.com/office/drawing/2014/main" id="{EC9F8C8F-C996-7A04-348D-0F40CB66C0E4}"/>
                    </a:ext>
                  </a:extLst>
                </p:cNvPr>
                <p:cNvSpPr/>
                <p:nvPr/>
              </p:nvSpPr>
              <p:spPr>
                <a:xfrm>
                  <a:off x="10239375" y="2684801"/>
                  <a:ext cx="607100" cy="572749"/>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A18A9D-91CD-94A1-D6E4-F3F400FEC28D}"/>
                    </a:ext>
                  </a:extLst>
                </p:cNvPr>
                <p:cNvSpPr txBox="1"/>
                <p:nvPr/>
              </p:nvSpPr>
              <p:spPr>
                <a:xfrm>
                  <a:off x="10332166" y="2675446"/>
                  <a:ext cx="535244" cy="584775"/>
                </a:xfrm>
                <a:prstGeom prst="rect">
                  <a:avLst/>
                </a:prstGeom>
                <a:noFill/>
              </p:spPr>
              <p:txBody>
                <a:bodyPr wrap="square" rtlCol="0">
                  <a:spAutoFit/>
                </a:bodyPr>
                <a:lstStyle/>
                <a:p>
                  <a:pPr algn="l"/>
                  <a:r>
                    <a:rPr lang="en-US" sz="3200">
                      <a:solidFill>
                        <a:schemeClr val="bg1"/>
                      </a:solidFill>
                      <a:latin typeface="Arial Rounded MT Bold" panose="020F0704030504030204" pitchFamily="34" charset="0"/>
                    </a:rPr>
                    <a:t>?</a:t>
                  </a:r>
                </a:p>
              </p:txBody>
            </p:sp>
          </p:grpSp>
        </p:grpSp>
        <p:grpSp>
          <p:nvGrpSpPr>
            <p:cNvPr id="16" name="Group 15">
              <a:extLst>
                <a:ext uri="{FF2B5EF4-FFF2-40B4-BE49-F238E27FC236}">
                  <a16:creationId xmlns:a16="http://schemas.microsoft.com/office/drawing/2014/main" id="{4208CE37-3BDB-9333-9597-64CEB499F1A5}"/>
                </a:ext>
              </a:extLst>
            </p:cNvPr>
            <p:cNvGrpSpPr/>
            <p:nvPr/>
          </p:nvGrpSpPr>
          <p:grpSpPr>
            <a:xfrm>
              <a:off x="9673007" y="3986823"/>
              <a:ext cx="548640" cy="593043"/>
              <a:chOff x="125884" y="3367391"/>
              <a:chExt cx="548640" cy="593043"/>
            </a:xfrm>
          </p:grpSpPr>
          <p:sp>
            <p:nvSpPr>
              <p:cNvPr id="5" name="Oval 4">
                <a:extLst>
                  <a:ext uri="{FF2B5EF4-FFF2-40B4-BE49-F238E27FC236}">
                    <a16:creationId xmlns:a16="http://schemas.microsoft.com/office/drawing/2014/main" id="{B6E90823-E307-B3AD-7833-394DEA259F83}"/>
                  </a:ext>
                </a:extLst>
              </p:cNvPr>
              <p:cNvSpPr/>
              <p:nvPr/>
            </p:nvSpPr>
            <p:spPr>
              <a:xfrm>
                <a:off x="125884" y="3411794"/>
                <a:ext cx="548640" cy="548640"/>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272529-FA3D-5777-2AA9-DFF49034B158}"/>
                  </a:ext>
                </a:extLst>
              </p:cNvPr>
              <p:cNvSpPr txBox="1"/>
              <p:nvPr/>
            </p:nvSpPr>
            <p:spPr>
              <a:xfrm>
                <a:off x="175359" y="3367391"/>
                <a:ext cx="493235" cy="584775"/>
              </a:xfrm>
              <a:prstGeom prst="rect">
                <a:avLst/>
              </a:prstGeom>
              <a:noFill/>
            </p:spPr>
            <p:txBody>
              <a:bodyPr wrap="square" rtlCol="0">
                <a:spAutoFit/>
              </a:bodyPr>
              <a:lstStyle/>
              <a:p>
                <a:pPr algn="l"/>
                <a:r>
                  <a:rPr lang="en-US" sz="3200">
                    <a:solidFill>
                      <a:schemeClr val="bg1"/>
                    </a:solidFill>
                    <a:latin typeface="Arial Rounded MT Bold" panose="020F0704030504030204" pitchFamily="34" charset="0"/>
                  </a:rPr>
                  <a:t>A</a:t>
                </a:r>
              </a:p>
            </p:txBody>
          </p:sp>
        </p:grpSp>
      </p:grpSp>
    </p:spTree>
    <p:extLst>
      <p:ext uri="{BB962C8B-B14F-4D97-AF65-F5344CB8AC3E}">
        <p14:creationId xmlns:p14="http://schemas.microsoft.com/office/powerpoint/2010/main" val="49693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9CF25-80ED-7357-4A94-73796F179DB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AC8C15D-B272-6233-9BF9-99C20578F712}"/>
              </a:ext>
            </a:extLst>
          </p:cNvPr>
          <p:cNvSpPr txBox="1">
            <a:spLocks/>
          </p:cNvSpPr>
          <p:nvPr/>
        </p:nvSpPr>
        <p:spPr>
          <a:xfrm>
            <a:off x="0" y="-741722"/>
            <a:ext cx="1173672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SUPRT-C Client Reported Core Outcomes</a:t>
            </a:r>
          </a:p>
        </p:txBody>
      </p:sp>
      <p:sp>
        <p:nvSpPr>
          <p:cNvPr id="13" name="Text Placeholder 2">
            <a:extLst>
              <a:ext uri="{FF2B5EF4-FFF2-40B4-BE49-F238E27FC236}">
                <a16:creationId xmlns:a16="http://schemas.microsoft.com/office/drawing/2014/main" id="{5CD1047C-8A9B-F2DF-40E9-AC80BF2FE0AB}"/>
              </a:ext>
            </a:extLst>
          </p:cNvPr>
          <p:cNvSpPr txBox="1">
            <a:spLocks/>
          </p:cNvSpPr>
          <p:nvPr/>
        </p:nvSpPr>
        <p:spPr>
          <a:xfrm>
            <a:off x="889766" y="1608888"/>
            <a:ext cx="4921099" cy="12573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a:t>C. CLIENT-REPORTED CORE OUTCOMES</a:t>
            </a:r>
            <a:endParaRPr lang="en-US" sz="3200" b="0" u="sng"/>
          </a:p>
          <a:p>
            <a:r>
              <a:rPr lang="en-US" sz="2800" b="0"/>
              <a:t>Collected at 3 timepoints</a:t>
            </a:r>
          </a:p>
          <a:p>
            <a:pPr lvl="1"/>
            <a:r>
              <a:rPr lang="en-US" sz="2400"/>
              <a:t>Baseline </a:t>
            </a:r>
          </a:p>
          <a:p>
            <a:pPr lvl="1"/>
            <a:r>
              <a:rPr lang="en-US" sz="2400" b="0"/>
              <a:t>Reassessment</a:t>
            </a:r>
          </a:p>
          <a:p>
            <a:pPr lvl="1"/>
            <a:r>
              <a:rPr lang="en-US" sz="2400" b="0"/>
              <a:t>Annual assessment</a:t>
            </a:r>
          </a:p>
          <a:p>
            <a:r>
              <a:rPr lang="en-US" sz="2800" b="0"/>
              <a:t>Collects information on:</a:t>
            </a:r>
          </a:p>
          <a:p>
            <a:pPr lvl="1"/>
            <a:r>
              <a:rPr lang="en-US" sz="2400"/>
              <a:t>Recovery status</a:t>
            </a:r>
          </a:p>
          <a:p>
            <a:pPr lvl="1"/>
            <a:r>
              <a:rPr lang="en-US" sz="2400" b="0"/>
              <a:t>Core outcomes of recovery</a:t>
            </a:r>
          </a:p>
          <a:p>
            <a:pPr lvl="1"/>
            <a:r>
              <a:rPr lang="en-US" sz="2400"/>
              <a:t>Quality of life</a:t>
            </a:r>
          </a:p>
          <a:p>
            <a:pPr lvl="1"/>
            <a:r>
              <a:rPr lang="en-US" sz="2400" b="0"/>
              <a:t>Client goals </a:t>
            </a:r>
          </a:p>
        </p:txBody>
      </p:sp>
      <p:sp>
        <p:nvSpPr>
          <p:cNvPr id="2" name="Rectangle 1">
            <a:extLst>
              <a:ext uri="{FF2B5EF4-FFF2-40B4-BE49-F238E27FC236}">
                <a16:creationId xmlns:a16="http://schemas.microsoft.com/office/drawing/2014/main" id="{61DF1CC9-6622-B389-55DC-BDAA7C77D99A}"/>
              </a:ext>
              <a:ext uri="{C183D7F6-B498-43B3-948B-1728B52AA6E4}">
                <adec:decorative xmlns:adec="http://schemas.microsoft.com/office/drawing/2017/decorative" val="1"/>
              </a:ext>
            </a:extLst>
          </p:cNvPr>
          <p:cNvSpPr/>
          <p:nvPr/>
        </p:nvSpPr>
        <p:spPr>
          <a:xfrm>
            <a:off x="6331975" y="0"/>
            <a:ext cx="5860025" cy="687299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a:extLst>
              <a:ext uri="{FF2B5EF4-FFF2-40B4-BE49-F238E27FC236}">
                <a16:creationId xmlns:a16="http://schemas.microsoft.com/office/drawing/2014/main" id="{F920069D-617F-21A0-F52F-96A622F39869}"/>
              </a:ext>
              <a:ext uri="{C183D7F6-B498-43B3-948B-1728B52AA6E4}">
                <adec:decorative xmlns:adec="http://schemas.microsoft.com/office/drawing/2017/decorative" val="1"/>
              </a:ext>
            </a:extLst>
          </p:cNvPr>
          <p:cNvSpPr/>
          <p:nvPr/>
        </p:nvSpPr>
        <p:spPr>
          <a:xfrm>
            <a:off x="818087" y="641825"/>
            <a:ext cx="2194560" cy="731520"/>
          </a:xfrm>
          <a:prstGeom prst="flowChartAlternateProcess">
            <a:avLst/>
          </a:prstGeom>
          <a:solidFill>
            <a:schemeClr val="bg1"/>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AFBCE2"/>
                </a:solidFill>
                <a:latin typeface="Century Gothic" panose="020B0502020202020204" pitchFamily="34" charset="0"/>
              </a:rPr>
              <a:t>SUPRT-A</a:t>
            </a:r>
          </a:p>
        </p:txBody>
      </p:sp>
      <p:sp>
        <p:nvSpPr>
          <p:cNvPr id="5" name="Flowchart: Alternate Process 4">
            <a:extLst>
              <a:ext uri="{FF2B5EF4-FFF2-40B4-BE49-F238E27FC236}">
                <a16:creationId xmlns:a16="http://schemas.microsoft.com/office/drawing/2014/main" id="{4279E8D4-157E-4E0E-E0A1-7411AED4BAE2}"/>
              </a:ext>
              <a:ext uri="{C183D7F6-B498-43B3-948B-1728B52AA6E4}">
                <adec:decorative xmlns:adec="http://schemas.microsoft.com/office/drawing/2017/decorative" val="1"/>
              </a:ext>
            </a:extLst>
          </p:cNvPr>
          <p:cNvSpPr/>
          <p:nvPr/>
        </p:nvSpPr>
        <p:spPr>
          <a:xfrm>
            <a:off x="3134194" y="641825"/>
            <a:ext cx="2194560" cy="73152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252055"/>
                </a:solidFill>
                <a:latin typeface="Century Gothic" panose="020B0502020202020204" pitchFamily="34" charset="0"/>
              </a:rPr>
              <a:t>SUPRT-C</a:t>
            </a:r>
          </a:p>
        </p:txBody>
      </p:sp>
      <p:grpSp>
        <p:nvGrpSpPr>
          <p:cNvPr id="9" name="Group 8">
            <a:extLst>
              <a:ext uri="{FF2B5EF4-FFF2-40B4-BE49-F238E27FC236}">
                <a16:creationId xmlns:a16="http://schemas.microsoft.com/office/drawing/2014/main" id="{AF7B2D85-3B26-03A2-5FEA-6A3B78919BF7}"/>
              </a:ext>
              <a:ext uri="{C183D7F6-B498-43B3-948B-1728B52AA6E4}">
                <adec:decorative xmlns:adec="http://schemas.microsoft.com/office/drawing/2017/decorative" val="1"/>
              </a:ext>
            </a:extLst>
          </p:cNvPr>
          <p:cNvGrpSpPr/>
          <p:nvPr/>
        </p:nvGrpSpPr>
        <p:grpSpPr>
          <a:xfrm>
            <a:off x="6580760" y="336884"/>
            <a:ext cx="5207750" cy="5849862"/>
            <a:chOff x="6580760" y="336884"/>
            <a:chExt cx="5207750" cy="5849862"/>
          </a:xfrm>
        </p:grpSpPr>
        <p:sp>
          <p:nvSpPr>
            <p:cNvPr id="3" name="TextBox 2">
              <a:extLst>
                <a:ext uri="{FF2B5EF4-FFF2-40B4-BE49-F238E27FC236}">
                  <a16:creationId xmlns:a16="http://schemas.microsoft.com/office/drawing/2014/main" id="{ADA19D50-53DC-D141-D479-82C426209486}"/>
                </a:ext>
              </a:extLst>
            </p:cNvPr>
            <p:cNvSpPr txBox="1"/>
            <p:nvPr/>
          </p:nvSpPr>
          <p:spPr>
            <a:xfrm>
              <a:off x="6677262" y="5878969"/>
              <a:ext cx="5013983" cy="307777"/>
            </a:xfrm>
            <a:prstGeom prst="rect">
              <a:avLst/>
            </a:prstGeom>
            <a:noFill/>
          </p:spPr>
          <p:txBody>
            <a:bodyPr wrap="square">
              <a:spAutoFit/>
            </a:bodyPr>
            <a:lstStyle/>
            <a:p>
              <a:r>
                <a:rPr lang="en-US" sz="1400">
                  <a:solidFill>
                    <a:schemeClr val="bg1"/>
                  </a:solidFill>
                </a:rPr>
                <a:t>Client-Reported Core Outcomes section of the SUPRT Online Form</a:t>
              </a:r>
            </a:p>
          </p:txBody>
        </p:sp>
        <p:pic>
          <p:nvPicPr>
            <p:cNvPr id="8" name="Picture 7">
              <a:extLst>
                <a:ext uri="{FF2B5EF4-FFF2-40B4-BE49-F238E27FC236}">
                  <a16:creationId xmlns:a16="http://schemas.microsoft.com/office/drawing/2014/main" id="{34424C63-E6C9-2347-19CC-3C5FEF3C7013}"/>
                </a:ext>
              </a:extLst>
            </p:cNvPr>
            <p:cNvPicPr>
              <a:picLocks noChangeAspect="1"/>
            </p:cNvPicPr>
            <p:nvPr/>
          </p:nvPicPr>
          <p:blipFill>
            <a:blip r:embed="rId3"/>
            <a:srcRect t="8852" b="7725"/>
            <a:stretch>
              <a:fillRect/>
            </a:stretch>
          </p:blipFill>
          <p:spPr>
            <a:xfrm>
              <a:off x="6759310" y="1768909"/>
              <a:ext cx="5029200" cy="3997960"/>
            </a:xfrm>
            <a:prstGeom prst="roundRect">
              <a:avLst>
                <a:gd name="adj" fmla="val 987"/>
              </a:avLst>
            </a:prstGeom>
            <a:solidFill>
              <a:srgbClr val="FFFFFF">
                <a:shade val="85000"/>
              </a:srgbClr>
            </a:solidFill>
            <a:ln>
              <a:noFill/>
            </a:ln>
            <a:effectLst/>
          </p:spPr>
        </p:pic>
        <p:pic>
          <p:nvPicPr>
            <p:cNvPr id="6" name="Picture 5">
              <a:extLst>
                <a:ext uri="{FF2B5EF4-FFF2-40B4-BE49-F238E27FC236}">
                  <a16:creationId xmlns:a16="http://schemas.microsoft.com/office/drawing/2014/main" id="{883B90BF-53B5-BC0A-C0B7-794383CE5471}"/>
                </a:ext>
              </a:extLst>
            </p:cNvPr>
            <p:cNvPicPr>
              <a:picLocks noChangeAspect="1"/>
            </p:cNvPicPr>
            <p:nvPr/>
          </p:nvPicPr>
          <p:blipFill>
            <a:blip r:embed="rId4"/>
            <a:stretch>
              <a:fillRect/>
            </a:stretch>
          </p:blipFill>
          <p:spPr>
            <a:xfrm>
              <a:off x="6580760" y="336884"/>
              <a:ext cx="2551059" cy="1816769"/>
            </a:xfrm>
            <a:prstGeom prst="rect">
              <a:avLst/>
            </a:prstGeom>
          </p:spPr>
        </p:pic>
      </p:grpSp>
    </p:spTree>
    <p:extLst>
      <p:ext uri="{BB962C8B-B14F-4D97-AF65-F5344CB8AC3E}">
        <p14:creationId xmlns:p14="http://schemas.microsoft.com/office/powerpoint/2010/main" val="407809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04169-D040-A607-42FF-7D1544A1053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CC05106-3EE6-C3FD-EBD6-D37C4159E935}"/>
              </a:ext>
            </a:extLst>
          </p:cNvPr>
          <p:cNvSpPr txBox="1">
            <a:spLocks/>
          </p:cNvSpPr>
          <p:nvPr/>
        </p:nvSpPr>
        <p:spPr>
          <a:xfrm>
            <a:off x="558171" y="755108"/>
            <a:ext cx="75285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Learning Checkpoint 2:</a:t>
            </a:r>
          </a:p>
        </p:txBody>
      </p:sp>
      <p:sp>
        <p:nvSpPr>
          <p:cNvPr id="3" name="Rectangle: Rounded Corners 2">
            <a:extLst>
              <a:ext uri="{FF2B5EF4-FFF2-40B4-BE49-F238E27FC236}">
                <a16:creationId xmlns:a16="http://schemas.microsoft.com/office/drawing/2014/main" id="{BE341F65-C800-4A43-8CED-D467522AE0C3}"/>
              </a:ext>
              <a:ext uri="{C183D7F6-B498-43B3-948B-1728B52AA6E4}">
                <adec:decorative xmlns:adec="http://schemas.microsoft.com/office/drawing/2017/decorative" val="1"/>
              </a:ext>
            </a:extLst>
          </p:cNvPr>
          <p:cNvSpPr/>
          <p:nvPr/>
        </p:nvSpPr>
        <p:spPr>
          <a:xfrm>
            <a:off x="2286000" y="2035277"/>
            <a:ext cx="9311640" cy="2772698"/>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88496A6-C282-0667-E9C1-53BBC026B604}"/>
              </a:ext>
              <a:ext uri="{C183D7F6-B498-43B3-948B-1728B52AA6E4}">
                <adec:decorative xmlns:adec="http://schemas.microsoft.com/office/drawing/2017/decorative" val="1"/>
              </a:ext>
            </a:extLst>
          </p:cNvPr>
          <p:cNvSpPr/>
          <p:nvPr/>
        </p:nvSpPr>
        <p:spPr>
          <a:xfrm>
            <a:off x="883920" y="2164080"/>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A5A0CF-11C7-4237-106C-E6B0FDBF177C}"/>
              </a:ext>
            </a:extLst>
          </p:cNvPr>
          <p:cNvSpPr txBox="1"/>
          <p:nvPr/>
        </p:nvSpPr>
        <p:spPr>
          <a:xfrm>
            <a:off x="3946968" y="2622343"/>
            <a:ext cx="7581418" cy="1446550"/>
          </a:xfrm>
          <a:prstGeom prst="rect">
            <a:avLst/>
          </a:prstGeom>
          <a:noFill/>
        </p:spPr>
        <p:txBody>
          <a:bodyPr wrap="square">
            <a:spAutoFit/>
          </a:bodyPr>
          <a:lstStyle/>
          <a:p>
            <a:r>
              <a:rPr lang="en-US" sz="4400" b="1">
                <a:solidFill>
                  <a:srgbClr val="252055"/>
                </a:solidFill>
                <a:latin typeface="Century Gothic" panose="020B0502020202020204" pitchFamily="34" charset="0"/>
              </a:rPr>
              <a:t>Which SUPRT-C section is collected only at baseline?</a:t>
            </a:r>
          </a:p>
        </p:txBody>
      </p:sp>
      <p:sp>
        <p:nvSpPr>
          <p:cNvPr id="8" name="Oval 7">
            <a:extLst>
              <a:ext uri="{FF2B5EF4-FFF2-40B4-BE49-F238E27FC236}">
                <a16:creationId xmlns:a16="http://schemas.microsoft.com/office/drawing/2014/main" id="{033E6FD0-A09A-802D-B654-1B17F26773C3}"/>
              </a:ext>
              <a:ext uri="{C183D7F6-B498-43B3-948B-1728B52AA6E4}">
                <adec:decorative xmlns:adec="http://schemas.microsoft.com/office/drawing/2017/decorative" val="1"/>
              </a:ext>
            </a:extLst>
          </p:cNvPr>
          <p:cNvSpPr/>
          <p:nvPr/>
        </p:nvSpPr>
        <p:spPr>
          <a:xfrm>
            <a:off x="794478" y="19037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3AEF39-BD73-F39C-DDD3-E61D7FBE6406}"/>
              </a:ext>
              <a:ext uri="{C183D7F6-B498-43B3-948B-1728B52AA6E4}">
                <adec:decorative xmlns:adec="http://schemas.microsoft.com/office/drawing/2017/decorative" val="1"/>
              </a:ext>
            </a:extLst>
          </p:cNvPr>
          <p:cNvSpPr txBox="1"/>
          <p:nvPr/>
        </p:nvSpPr>
        <p:spPr>
          <a:xfrm>
            <a:off x="1467060" y="1771493"/>
            <a:ext cx="1734432"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t>
            </a:r>
          </a:p>
        </p:txBody>
      </p:sp>
    </p:spTree>
    <p:extLst>
      <p:ext uri="{BB962C8B-B14F-4D97-AF65-F5344CB8AC3E}">
        <p14:creationId xmlns:p14="http://schemas.microsoft.com/office/powerpoint/2010/main" val="370703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8213-AF92-00BA-8F73-B94B6349220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10A9759-B3ED-C9CC-9924-B43F0D8F1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2128350" y="2034540"/>
            <a:ext cx="9423570" cy="3486584"/>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7912BFD-D71F-4E4A-B184-0CE94E845E8D}"/>
              </a:ext>
            </a:extLst>
          </p:cNvPr>
          <p:cNvSpPr txBox="1">
            <a:spLocks noGrp="1" noRot="1" noMove="1" noResize="1" noEditPoints="1" noAdjustHandles="1" noChangeArrowheads="1" noChangeShapeType="1"/>
          </p:cNvSpPr>
          <p:nvPr/>
        </p:nvSpPr>
        <p:spPr>
          <a:xfrm>
            <a:off x="558170" y="755108"/>
            <a:ext cx="968310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Answer to Learning Checkpoint 2:</a:t>
            </a:r>
          </a:p>
        </p:txBody>
      </p:sp>
      <p:sp>
        <p:nvSpPr>
          <p:cNvPr id="6" name="Oval 5">
            <a:extLst>
              <a:ext uri="{FF2B5EF4-FFF2-40B4-BE49-F238E27FC236}">
                <a16:creationId xmlns:a16="http://schemas.microsoft.com/office/drawing/2014/main" id="{1CF18E73-9AFC-1CEF-7628-248ABE17AC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771329" y="2239417"/>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E759399-796F-1CBE-3084-6D92F7C1E61D}"/>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1273088" y="2011909"/>
            <a:ext cx="2110153"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a:t>
            </a:r>
          </a:p>
        </p:txBody>
      </p:sp>
      <p:sp>
        <p:nvSpPr>
          <p:cNvPr id="9" name="TextBox 8">
            <a:extLst>
              <a:ext uri="{FF2B5EF4-FFF2-40B4-BE49-F238E27FC236}">
                <a16:creationId xmlns:a16="http://schemas.microsoft.com/office/drawing/2014/main" id="{5AEE469D-4418-042E-0F54-F09306AD8A36}"/>
              </a:ext>
            </a:extLst>
          </p:cNvPr>
          <p:cNvSpPr txBox="1">
            <a:spLocks noGrp="1" noRot="1" noMove="1" noResize="1" noEditPoints="1" noAdjustHandles="1" noChangeArrowheads="1" noChangeShapeType="1"/>
          </p:cNvSpPr>
          <p:nvPr/>
        </p:nvSpPr>
        <p:spPr>
          <a:xfrm>
            <a:off x="4247910" y="2402424"/>
            <a:ext cx="7268901" cy="2800767"/>
          </a:xfrm>
          <a:prstGeom prst="rect">
            <a:avLst/>
          </a:prstGeom>
          <a:noFill/>
        </p:spPr>
        <p:txBody>
          <a:bodyPr wrap="square">
            <a:spAutoFit/>
          </a:bodyPr>
          <a:lstStyle/>
          <a:p>
            <a:r>
              <a:rPr lang="en-US" sz="4400" b="1">
                <a:solidFill>
                  <a:srgbClr val="252055"/>
                </a:solidFill>
                <a:latin typeface="Century Gothic" panose="020B0502020202020204" pitchFamily="34" charset="0"/>
              </a:rPr>
              <a:t>The Demographics section (of SUPRT-C) is only completed at baseline.</a:t>
            </a:r>
          </a:p>
        </p:txBody>
      </p:sp>
    </p:spTree>
    <p:extLst>
      <p:ext uri="{BB962C8B-B14F-4D97-AF65-F5344CB8AC3E}">
        <p14:creationId xmlns:p14="http://schemas.microsoft.com/office/powerpoint/2010/main" val="102156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9AAC-AEAC-EC25-3BDB-FA515B5DF89D}"/>
              </a:ext>
            </a:extLst>
          </p:cNvPr>
          <p:cNvSpPr>
            <a:spLocks noGrp="1"/>
          </p:cNvSpPr>
          <p:nvPr>
            <p:ph type="title"/>
          </p:nvPr>
        </p:nvSpPr>
        <p:spPr>
          <a:xfrm>
            <a:off x="1024759" y="2763085"/>
            <a:ext cx="8652641" cy="1311263"/>
          </a:xfrm>
        </p:spPr>
        <p:txBody>
          <a:bodyPr/>
          <a:lstStyle/>
          <a:p>
            <a:r>
              <a:rPr lang="en-US" sz="6000"/>
              <a:t>Part 2: Data Collection Scheule</a:t>
            </a:r>
          </a:p>
        </p:txBody>
      </p:sp>
      <p:pic>
        <p:nvPicPr>
          <p:cNvPr id="3" name="Graphic 2">
            <a:extLst>
              <a:ext uri="{FF2B5EF4-FFF2-40B4-BE49-F238E27FC236}">
                <a16:creationId xmlns:a16="http://schemas.microsoft.com/office/drawing/2014/main" id="{58BB85A2-5450-08AF-00EE-4DE49F46E2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8245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5578-9AB9-F87C-AA5C-7653F24C7DA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8BADD0-E170-145B-1F28-DD0776BDE9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35001" y="405114"/>
            <a:ext cx="2879145" cy="3727048"/>
          </a:xfrm>
          <a:prstGeom prst="rect">
            <a:avLst/>
          </a:prstGeom>
        </p:spPr>
      </p:pic>
      <p:sp>
        <p:nvSpPr>
          <p:cNvPr id="2" name="Title 1">
            <a:extLst>
              <a:ext uri="{FF2B5EF4-FFF2-40B4-BE49-F238E27FC236}">
                <a16:creationId xmlns:a16="http://schemas.microsoft.com/office/drawing/2014/main" id="{5E1F09D7-333E-CBC1-7AE6-9FB61FBB4FB5}"/>
              </a:ext>
            </a:extLst>
          </p:cNvPr>
          <p:cNvSpPr txBox="1">
            <a:spLocks/>
          </p:cNvSpPr>
          <p:nvPr/>
        </p:nvSpPr>
        <p:spPr>
          <a:xfrm>
            <a:off x="1507294" y="1901002"/>
            <a:ext cx="6444513"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When does SUPRT need to be completed?</a:t>
            </a:r>
          </a:p>
        </p:txBody>
      </p:sp>
      <p:sp>
        <p:nvSpPr>
          <p:cNvPr id="7" name="Text Placeholder 2">
            <a:extLst>
              <a:ext uri="{FF2B5EF4-FFF2-40B4-BE49-F238E27FC236}">
                <a16:creationId xmlns:a16="http://schemas.microsoft.com/office/drawing/2014/main" id="{350CDFE9-2AAE-F6BA-3CDA-FE493E966F69}"/>
              </a:ext>
            </a:extLst>
          </p:cNvPr>
          <p:cNvSpPr txBox="1">
            <a:spLocks/>
          </p:cNvSpPr>
          <p:nvPr/>
        </p:nvSpPr>
        <p:spPr>
          <a:xfrm>
            <a:off x="1524000" y="3570788"/>
            <a:ext cx="9837822"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0"/>
              <a:t>The SUPRT should be completed at the                timepoints described in the next 9 slides.</a:t>
            </a:r>
          </a:p>
          <a:p>
            <a:r>
              <a:rPr lang="en-US" sz="3200" b="0"/>
              <a:t>Each data collection timepoint includes a data collection window of 30 days (baseline and record closeout) or 60 days (reassessments).</a:t>
            </a:r>
            <a:endParaRPr lang="en-US" sz="3200"/>
          </a:p>
          <a:p>
            <a:pPr marL="0" indent="0">
              <a:buNone/>
            </a:pPr>
            <a:endParaRPr lang="en-US" sz="3200"/>
          </a:p>
        </p:txBody>
      </p:sp>
    </p:spTree>
    <p:extLst>
      <p:ext uri="{BB962C8B-B14F-4D97-AF65-F5344CB8AC3E}">
        <p14:creationId xmlns:p14="http://schemas.microsoft.com/office/powerpoint/2010/main" val="303901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E95585-AA3B-FE16-20A7-01C79600923D}"/>
              </a:ext>
            </a:extLst>
          </p:cNvPr>
          <p:cNvSpPr txBox="1">
            <a:spLocks/>
          </p:cNvSpPr>
          <p:nvPr/>
        </p:nvSpPr>
        <p:spPr>
          <a:xfrm>
            <a:off x="199355" y="-741722"/>
            <a:ext cx="10536549"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Data Collection Schedule </a:t>
            </a:r>
          </a:p>
        </p:txBody>
      </p:sp>
      <p:sp>
        <p:nvSpPr>
          <p:cNvPr id="25" name="Text Placeholder 2">
            <a:extLst>
              <a:ext uri="{FF2B5EF4-FFF2-40B4-BE49-F238E27FC236}">
                <a16:creationId xmlns:a16="http://schemas.microsoft.com/office/drawing/2014/main" id="{28F48ECB-FEAB-03F8-95B0-C5A9A3E3717E}"/>
              </a:ext>
            </a:extLst>
          </p:cNvPr>
          <p:cNvSpPr txBox="1">
            <a:spLocks/>
          </p:cNvSpPr>
          <p:nvPr/>
        </p:nvSpPr>
        <p:spPr>
          <a:xfrm>
            <a:off x="1091045" y="650187"/>
            <a:ext cx="839931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4400" u="sng">
                <a:solidFill>
                  <a:schemeClr val="bg1"/>
                </a:solidFill>
                <a:latin typeface="Century Gothic" panose="020B0502020202020204" pitchFamily="34" charset="0"/>
              </a:rPr>
              <a:t>For all clients</a:t>
            </a:r>
            <a:r>
              <a:rPr lang="en-US" sz="4400">
                <a:solidFill>
                  <a:schemeClr val="bg1"/>
                </a:solidFill>
                <a:latin typeface="Century Gothic" panose="020B0502020202020204" pitchFamily="34" charset="0"/>
              </a:rPr>
              <a:t>, no matter how long in the program:</a:t>
            </a:r>
          </a:p>
        </p:txBody>
      </p:sp>
      <p:cxnSp>
        <p:nvCxnSpPr>
          <p:cNvPr id="2" name="Straight Connector 1">
            <a:extLst>
              <a:ext uri="{FF2B5EF4-FFF2-40B4-BE49-F238E27FC236}">
                <a16:creationId xmlns:a16="http://schemas.microsoft.com/office/drawing/2014/main" id="{98EEE15E-36D0-7693-9A68-77F2332E6678}"/>
              </a:ext>
              <a:ext uri="{C183D7F6-B498-43B3-948B-1728B52AA6E4}">
                <adec:decorative xmlns:adec="http://schemas.microsoft.com/office/drawing/2017/decorative" val="1"/>
              </a:ext>
            </a:extLst>
          </p:cNvPr>
          <p:cNvCxnSpPr>
            <a:cxnSpLocks/>
          </p:cNvCxnSpPr>
          <p:nvPr/>
        </p:nvCxnSpPr>
        <p:spPr>
          <a:xfrm>
            <a:off x="2036618" y="4069778"/>
            <a:ext cx="7949046"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grpSp>
        <p:nvGrpSpPr>
          <p:cNvPr id="19" name="Group 18" descr="Program intake: Provider and new client complete Baseline Assessment SUPRT A and C">
            <a:extLst>
              <a:ext uri="{FF2B5EF4-FFF2-40B4-BE49-F238E27FC236}">
                <a16:creationId xmlns:a16="http://schemas.microsoft.com/office/drawing/2014/main" id="{97B54948-B13A-736A-0928-769556336FCB}"/>
              </a:ext>
            </a:extLst>
          </p:cNvPr>
          <p:cNvGrpSpPr/>
          <p:nvPr/>
        </p:nvGrpSpPr>
        <p:grpSpPr>
          <a:xfrm>
            <a:off x="626922" y="2674339"/>
            <a:ext cx="2531918" cy="2996586"/>
            <a:chOff x="626922" y="2674339"/>
            <a:chExt cx="2531918" cy="2996586"/>
          </a:xfrm>
        </p:grpSpPr>
        <p:sp>
          <p:nvSpPr>
            <p:cNvPr id="9" name="Text Placeholder 2">
              <a:extLst>
                <a:ext uri="{FF2B5EF4-FFF2-40B4-BE49-F238E27FC236}">
                  <a16:creationId xmlns:a16="http://schemas.microsoft.com/office/drawing/2014/main" id="{28A380CD-6AE4-88D9-DB01-66C8AC3F7D26}"/>
                </a:ext>
              </a:extLst>
            </p:cNvPr>
            <p:cNvSpPr txBox="1">
              <a:spLocks/>
            </p:cNvSpPr>
            <p:nvPr/>
          </p:nvSpPr>
          <p:spPr>
            <a:xfrm>
              <a:off x="626922" y="4790737"/>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Case manager and new client complete Baseline Assessment                    SUPRT-A+C</a:t>
              </a:r>
            </a:p>
          </p:txBody>
        </p:sp>
        <p:sp>
          <p:nvSpPr>
            <p:cNvPr id="11" name="Text Placeholder 2">
              <a:extLst>
                <a:ext uri="{FF2B5EF4-FFF2-40B4-BE49-F238E27FC236}">
                  <a16:creationId xmlns:a16="http://schemas.microsoft.com/office/drawing/2014/main" id="{FC27D53A-522D-F908-3953-EDB3A727E174}"/>
                </a:ext>
              </a:extLst>
            </p:cNvPr>
            <p:cNvSpPr txBox="1">
              <a:spLocks/>
            </p:cNvSpPr>
            <p:nvPr/>
          </p:nvSpPr>
          <p:spPr>
            <a:xfrm>
              <a:off x="990600" y="2674339"/>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12" name="Star: 4 Points 11">
              <a:extLst>
                <a:ext uri="{FF2B5EF4-FFF2-40B4-BE49-F238E27FC236}">
                  <a16:creationId xmlns:a16="http://schemas.microsoft.com/office/drawing/2014/main" id="{5000B04D-3CA9-60B8-0511-49C95803F06A}"/>
                </a:ext>
                <a:ext uri="{C183D7F6-B498-43B3-948B-1728B52AA6E4}">
                  <adec:decorative xmlns:adec="http://schemas.microsoft.com/office/drawing/2017/decorative" val="1"/>
                </a:ext>
              </a:extLst>
            </p:cNvPr>
            <p:cNvSpPr/>
            <p:nvPr/>
          </p:nvSpPr>
          <p:spPr>
            <a:xfrm>
              <a:off x="1447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descr="Program exit: Provider complete Record Closeout SUPRT A only">
            <a:extLst>
              <a:ext uri="{FF2B5EF4-FFF2-40B4-BE49-F238E27FC236}">
                <a16:creationId xmlns:a16="http://schemas.microsoft.com/office/drawing/2014/main" id="{72B997AB-25C7-D629-03BA-F2529C57B93A}"/>
              </a:ext>
            </a:extLst>
          </p:cNvPr>
          <p:cNvGrpSpPr/>
          <p:nvPr/>
        </p:nvGrpSpPr>
        <p:grpSpPr>
          <a:xfrm>
            <a:off x="8915400" y="2677401"/>
            <a:ext cx="2682603" cy="3007816"/>
            <a:chOff x="8915400" y="2677401"/>
            <a:chExt cx="2682603" cy="3007816"/>
          </a:xfrm>
        </p:grpSpPr>
        <p:grpSp>
          <p:nvGrpSpPr>
            <p:cNvPr id="13" name="Group 12">
              <a:extLst>
                <a:ext uri="{FF2B5EF4-FFF2-40B4-BE49-F238E27FC236}">
                  <a16:creationId xmlns:a16="http://schemas.microsoft.com/office/drawing/2014/main" id="{0750DE4E-ECBC-B9A1-4930-A7AA2E2FCCE0}"/>
                </a:ext>
                <a:ext uri="{C183D7F6-B498-43B3-948B-1728B52AA6E4}">
                  <adec:decorative xmlns:adec="http://schemas.microsoft.com/office/drawing/2017/decorative" val="1"/>
                </a:ext>
              </a:extLst>
            </p:cNvPr>
            <p:cNvGrpSpPr/>
            <p:nvPr/>
          </p:nvGrpSpPr>
          <p:grpSpPr>
            <a:xfrm>
              <a:off x="8915400" y="2677401"/>
              <a:ext cx="2682603" cy="3007816"/>
              <a:chOff x="8915400" y="2075516"/>
              <a:chExt cx="2682603" cy="3007816"/>
            </a:xfrm>
          </p:grpSpPr>
          <p:sp>
            <p:nvSpPr>
              <p:cNvPr id="14" name="Text Placeholder 2">
                <a:extLst>
                  <a:ext uri="{FF2B5EF4-FFF2-40B4-BE49-F238E27FC236}">
                    <a16:creationId xmlns:a16="http://schemas.microsoft.com/office/drawing/2014/main" id="{FD502C6E-1A93-4126-8E99-F89EEE12E816}"/>
                  </a:ext>
                </a:extLst>
              </p:cNvPr>
              <p:cNvSpPr txBox="1">
                <a:spLocks/>
              </p:cNvSpPr>
              <p:nvPr/>
            </p:nvSpPr>
            <p:spPr>
              <a:xfrm>
                <a:off x="8915400" y="2075516"/>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000">
                  <a:solidFill>
                    <a:schemeClr val="bg1"/>
                  </a:solidFill>
                </a:endParaRPr>
              </a:p>
            </p:txBody>
          </p:sp>
          <p:sp>
            <p:nvSpPr>
              <p:cNvPr id="15" name="Text Placeholder 2">
                <a:extLst>
                  <a:ext uri="{FF2B5EF4-FFF2-40B4-BE49-F238E27FC236}">
                    <a16:creationId xmlns:a16="http://schemas.microsoft.com/office/drawing/2014/main" id="{992CC9A7-BD7A-D423-70D3-7A01FBBCD052}"/>
                  </a:ext>
                </a:extLst>
              </p:cNvPr>
              <p:cNvSpPr txBox="1">
                <a:spLocks/>
              </p:cNvSpPr>
              <p:nvPr/>
            </p:nvSpPr>
            <p:spPr>
              <a:xfrm>
                <a:off x="9001760" y="4203144"/>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Case manager completes Record Closeout SUPRT-A only</a:t>
                </a:r>
              </a:p>
              <a:p>
                <a:pPr marL="0" indent="0">
                  <a:buNone/>
                </a:pPr>
                <a:endParaRPr lang="en-US" sz="3200">
                  <a:solidFill>
                    <a:schemeClr val="bg1"/>
                  </a:solidFill>
                </a:endParaRPr>
              </a:p>
            </p:txBody>
          </p:sp>
        </p:grpSp>
        <p:sp>
          <p:nvSpPr>
            <p:cNvPr id="16" name="Star: 4 Points 15">
              <a:extLst>
                <a:ext uri="{FF2B5EF4-FFF2-40B4-BE49-F238E27FC236}">
                  <a16:creationId xmlns:a16="http://schemas.microsoft.com/office/drawing/2014/main" id="{2A5B4D30-8BA7-EBD1-4061-0D818FA97BE5}"/>
                </a:ext>
                <a:ext uri="{C183D7F6-B498-43B3-948B-1728B52AA6E4}">
                  <adec:decorative xmlns:adec="http://schemas.microsoft.com/office/drawing/2017/decorative" val="1"/>
                </a:ext>
              </a:extLst>
            </p:cNvPr>
            <p:cNvSpPr/>
            <p:nvPr/>
          </p:nvSpPr>
          <p:spPr>
            <a:xfrm>
              <a:off x="9829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002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52AC7-860C-4E56-860F-AAAE152C82C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22AE0FE-B34C-B78B-A43F-1BB5384B7EFD}"/>
              </a:ext>
            </a:extLst>
          </p:cNvPr>
          <p:cNvSpPr txBox="1">
            <a:spLocks/>
          </p:cNvSpPr>
          <p:nvPr/>
        </p:nvSpPr>
        <p:spPr>
          <a:xfrm>
            <a:off x="199355" y="-741722"/>
            <a:ext cx="11992645"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Data Collection Schedule, continued  </a:t>
            </a:r>
          </a:p>
        </p:txBody>
      </p:sp>
      <p:sp>
        <p:nvSpPr>
          <p:cNvPr id="25" name="Text Placeholder 2">
            <a:extLst>
              <a:ext uri="{FF2B5EF4-FFF2-40B4-BE49-F238E27FC236}">
                <a16:creationId xmlns:a16="http://schemas.microsoft.com/office/drawing/2014/main" id="{8DF19402-149D-2716-74AB-D5AB0D0E6160}"/>
              </a:ext>
            </a:extLst>
          </p:cNvPr>
          <p:cNvSpPr txBox="1">
            <a:spLocks/>
          </p:cNvSpPr>
          <p:nvPr/>
        </p:nvSpPr>
        <p:spPr>
          <a:xfrm>
            <a:off x="983848" y="683545"/>
            <a:ext cx="9816778"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u="sng">
                <a:solidFill>
                  <a:schemeClr val="bg1"/>
                </a:solidFill>
                <a:latin typeface="Century Gothic" panose="020B0502020202020204" pitchFamily="34" charset="0"/>
              </a:rPr>
              <a:t>Depending on the length of the client’s episode of care</a:t>
            </a:r>
            <a:r>
              <a:rPr lang="en-US" sz="4400">
                <a:solidFill>
                  <a:schemeClr val="bg1"/>
                </a:solidFill>
                <a:latin typeface="Century Gothic" panose="020B0502020202020204" pitchFamily="34" charset="0"/>
              </a:rPr>
              <a:t>:</a:t>
            </a:r>
          </a:p>
        </p:txBody>
      </p:sp>
      <p:grpSp>
        <p:nvGrpSpPr>
          <p:cNvPr id="11" name="Group 10" descr="3 or six months after program intake, if still enrolled, complete a 3- or 6-month Reassessment SUPRT A+C. (Consult your NOFO/GPO to find out if you collect data at 3 or 6 months)">
            <a:extLst>
              <a:ext uri="{FF2B5EF4-FFF2-40B4-BE49-F238E27FC236}">
                <a16:creationId xmlns:a16="http://schemas.microsoft.com/office/drawing/2014/main" id="{A76B6B6D-E843-56EE-55AC-9BC7FB033501}"/>
              </a:ext>
            </a:extLst>
          </p:cNvPr>
          <p:cNvGrpSpPr/>
          <p:nvPr/>
        </p:nvGrpSpPr>
        <p:grpSpPr>
          <a:xfrm>
            <a:off x="2987041" y="4112328"/>
            <a:ext cx="3312160" cy="1907662"/>
            <a:chOff x="2987041" y="4112328"/>
            <a:chExt cx="3312160" cy="1907662"/>
          </a:xfrm>
        </p:grpSpPr>
        <p:grpSp>
          <p:nvGrpSpPr>
            <p:cNvPr id="34" name="Group 33" descr="Three or six months later, if still enrolled, complete 3 and/or 6-month Reassessment SUPRT A+C">
              <a:extLst>
                <a:ext uri="{FF2B5EF4-FFF2-40B4-BE49-F238E27FC236}">
                  <a16:creationId xmlns:a16="http://schemas.microsoft.com/office/drawing/2014/main" id="{9A84DF29-0532-0FCF-692F-41B2D8911AFB}"/>
                </a:ext>
                <a:ext uri="{C183D7F6-B498-43B3-948B-1728B52AA6E4}">
                  <adec:decorative xmlns:adec="http://schemas.microsoft.com/office/drawing/2017/decorative" val="0"/>
                </a:ext>
              </a:extLst>
            </p:cNvPr>
            <p:cNvGrpSpPr/>
            <p:nvPr/>
          </p:nvGrpSpPr>
          <p:grpSpPr>
            <a:xfrm>
              <a:off x="3190239" y="4112328"/>
              <a:ext cx="2946401" cy="1579717"/>
              <a:chOff x="3190239" y="3510443"/>
              <a:chExt cx="2946401" cy="1579717"/>
            </a:xfrm>
          </p:grpSpPr>
          <p:grpSp>
            <p:nvGrpSpPr>
              <p:cNvPr id="27" name="Group 26">
                <a:extLst>
                  <a:ext uri="{FF2B5EF4-FFF2-40B4-BE49-F238E27FC236}">
                    <a16:creationId xmlns:a16="http://schemas.microsoft.com/office/drawing/2014/main" id="{D13D1D1C-B8F5-6DE7-0601-2624BE57BA08}"/>
                  </a:ext>
                </a:extLst>
              </p:cNvPr>
              <p:cNvGrpSpPr/>
              <p:nvPr/>
            </p:nvGrpSpPr>
            <p:grpSpPr>
              <a:xfrm>
                <a:off x="3190239" y="3510443"/>
                <a:ext cx="2946401" cy="1579717"/>
                <a:chOff x="3190239" y="3438523"/>
                <a:chExt cx="2946401" cy="1579717"/>
              </a:xfrm>
            </p:grpSpPr>
            <p:sp>
              <p:nvSpPr>
                <p:cNvPr id="15" name="Left Brace 14">
                  <a:extLst>
                    <a:ext uri="{FF2B5EF4-FFF2-40B4-BE49-F238E27FC236}">
                      <a16:creationId xmlns:a16="http://schemas.microsoft.com/office/drawing/2014/main" id="{3E2A5506-4D0C-0C2C-8BC9-011F954C7118}"/>
                    </a:ext>
                    <a:ext uri="{C183D7F6-B498-43B3-948B-1728B52AA6E4}">
                      <adec:decorative xmlns:adec="http://schemas.microsoft.com/office/drawing/2017/decorative" val="1"/>
                    </a:ext>
                  </a:extLst>
                </p:cNvPr>
                <p:cNvSpPr/>
                <p:nvPr/>
              </p:nvSpPr>
              <p:spPr>
                <a:xfrm rot="16200000">
                  <a:off x="4292685" y="2788199"/>
                  <a:ext cx="756756" cy="2057403"/>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A50A1F"/>
                    </a:solidFill>
                  </a:endParaRPr>
                </a:p>
              </p:txBody>
            </p:sp>
            <p:sp>
              <p:nvSpPr>
                <p:cNvPr id="21" name="Text Placeholder 2">
                  <a:extLst>
                    <a:ext uri="{FF2B5EF4-FFF2-40B4-BE49-F238E27FC236}">
                      <a16:creationId xmlns:a16="http://schemas.microsoft.com/office/drawing/2014/main" id="{E9455AC9-A402-0ED4-E6EE-9B0035A35318}"/>
                    </a:ext>
                  </a:extLst>
                </p:cNvPr>
                <p:cNvSpPr txBox="1">
                  <a:spLocks/>
                </p:cNvSpPr>
                <p:nvPr/>
              </p:nvSpPr>
              <p:spPr>
                <a:xfrm>
                  <a:off x="3190239" y="4138052"/>
                  <a:ext cx="2946401"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6-month Reassessment SUPRT A+C</a:t>
                  </a:r>
                </a:p>
                <a:p>
                  <a:pPr marL="0" indent="0" algn="ctr">
                    <a:buNone/>
                  </a:pPr>
                  <a:endParaRPr lang="en-US" sz="2000" b="0">
                    <a:solidFill>
                      <a:schemeClr val="bg1"/>
                    </a:solidFill>
                  </a:endParaRPr>
                </a:p>
              </p:txBody>
            </p:sp>
          </p:grpSp>
          <p:sp>
            <p:nvSpPr>
              <p:cNvPr id="30" name="TextBox 29">
                <a:extLst>
                  <a:ext uri="{FF2B5EF4-FFF2-40B4-BE49-F238E27FC236}">
                    <a16:creationId xmlns:a16="http://schemas.microsoft.com/office/drawing/2014/main" id="{2F91FA29-ACFD-453F-3FA4-0BBB47C69245}"/>
                  </a:ext>
                </a:extLst>
              </p:cNvPr>
              <p:cNvSpPr txBox="1"/>
              <p:nvPr/>
            </p:nvSpPr>
            <p:spPr>
              <a:xfrm>
                <a:off x="3675034" y="3510445"/>
                <a:ext cx="2012025" cy="369332"/>
              </a:xfrm>
              <a:prstGeom prst="rect">
                <a:avLst/>
              </a:prstGeom>
              <a:noFill/>
            </p:spPr>
            <p:txBody>
              <a:bodyPr wrap="square">
                <a:spAutoFit/>
              </a:bodyPr>
              <a:lstStyle/>
              <a:p>
                <a:pPr algn="ctr"/>
                <a:r>
                  <a:rPr lang="en-US" sz="1800" b="0">
                    <a:solidFill>
                      <a:schemeClr val="bg1"/>
                    </a:solidFill>
                  </a:rPr>
                  <a:t>6 months later</a:t>
                </a:r>
                <a:endParaRPr lang="en-US"/>
              </a:p>
            </p:txBody>
          </p:sp>
        </p:grpSp>
        <p:sp>
          <p:nvSpPr>
            <p:cNvPr id="6" name="TextBox 5">
              <a:extLst>
                <a:ext uri="{FF2B5EF4-FFF2-40B4-BE49-F238E27FC236}">
                  <a16:creationId xmlns:a16="http://schemas.microsoft.com/office/drawing/2014/main" id="{238484B8-7EDB-4135-F149-6B4767E71354}"/>
                </a:ext>
              </a:extLst>
            </p:cNvPr>
            <p:cNvSpPr txBox="1"/>
            <p:nvPr/>
          </p:nvSpPr>
          <p:spPr>
            <a:xfrm>
              <a:off x="2987041" y="5681436"/>
              <a:ext cx="3312160" cy="338554"/>
            </a:xfrm>
            <a:prstGeom prst="rect">
              <a:avLst/>
            </a:prstGeom>
            <a:noFill/>
          </p:spPr>
          <p:txBody>
            <a:bodyPr wrap="square">
              <a:spAutoFit/>
            </a:bodyPr>
            <a:lstStyle/>
            <a:p>
              <a:pPr marL="0" indent="0" algn="ctr">
                <a:buNone/>
              </a:pPr>
              <a:endParaRPr lang="en-US" sz="1600" b="0">
                <a:solidFill>
                  <a:schemeClr val="bg1"/>
                </a:solidFill>
              </a:endParaRPr>
            </a:p>
          </p:txBody>
        </p:sp>
      </p:grpSp>
      <p:grpSp>
        <p:nvGrpSpPr>
          <p:cNvPr id="33" name="Group 32" descr="One year later, if still enrolled, complete Annual Assessment SUPRT A+C (note: adults only)">
            <a:extLst>
              <a:ext uri="{FF2B5EF4-FFF2-40B4-BE49-F238E27FC236}">
                <a16:creationId xmlns:a16="http://schemas.microsoft.com/office/drawing/2014/main" id="{4803AE9A-80A3-FCDA-CFE9-CE4A153F6C20}"/>
              </a:ext>
              <a:ext uri="{C183D7F6-B498-43B3-948B-1728B52AA6E4}">
                <adec:decorative xmlns:adec="http://schemas.microsoft.com/office/drawing/2017/decorative" val="0"/>
              </a:ext>
            </a:extLst>
          </p:cNvPr>
          <p:cNvGrpSpPr/>
          <p:nvPr/>
        </p:nvGrpSpPr>
        <p:grpSpPr>
          <a:xfrm>
            <a:off x="6380480" y="4107085"/>
            <a:ext cx="2844800" cy="1564640"/>
            <a:chOff x="6380480" y="3505200"/>
            <a:chExt cx="2844800" cy="1564640"/>
          </a:xfrm>
        </p:grpSpPr>
        <p:sp>
          <p:nvSpPr>
            <p:cNvPr id="22" name="Text Placeholder 2">
              <a:extLst>
                <a:ext uri="{FF2B5EF4-FFF2-40B4-BE49-F238E27FC236}">
                  <a16:creationId xmlns:a16="http://schemas.microsoft.com/office/drawing/2014/main" id="{6C262A6A-BC8D-9EE2-B782-13DE16F1F87F}"/>
                </a:ext>
              </a:extLst>
            </p:cNvPr>
            <p:cNvSpPr txBox="1">
              <a:spLocks/>
            </p:cNvSpPr>
            <p:nvPr/>
          </p:nvSpPr>
          <p:spPr>
            <a:xfrm>
              <a:off x="6380480" y="4189652"/>
              <a:ext cx="2844800"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If still enrolled,   complete Annual Assessment SUPRT A+C</a:t>
              </a:r>
            </a:p>
          </p:txBody>
        </p:sp>
        <p:sp>
          <p:nvSpPr>
            <p:cNvPr id="31" name="Left Brace 30">
              <a:extLst>
                <a:ext uri="{FF2B5EF4-FFF2-40B4-BE49-F238E27FC236}">
                  <a16:creationId xmlns:a16="http://schemas.microsoft.com/office/drawing/2014/main" id="{4D7F24AA-1946-80A1-77BE-A592111BE2E9}"/>
                </a:ext>
                <a:ext uri="{C183D7F6-B498-43B3-948B-1728B52AA6E4}">
                  <adec:decorative xmlns:adec="http://schemas.microsoft.com/office/drawing/2017/decorative" val="1"/>
                </a:ext>
              </a:extLst>
            </p:cNvPr>
            <p:cNvSpPr/>
            <p:nvPr/>
          </p:nvSpPr>
          <p:spPr>
            <a:xfrm rot="16200000">
              <a:off x="7410485" y="2846200"/>
              <a:ext cx="733995" cy="2062481"/>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EFD7596-2605-1557-91A6-F8D08CAE4184}"/>
                </a:ext>
              </a:extLst>
            </p:cNvPr>
            <p:cNvSpPr txBox="1"/>
            <p:nvPr/>
          </p:nvSpPr>
          <p:spPr>
            <a:xfrm>
              <a:off x="6908800" y="3505200"/>
              <a:ext cx="1828800" cy="369332"/>
            </a:xfrm>
            <a:prstGeom prst="rect">
              <a:avLst/>
            </a:prstGeom>
            <a:noFill/>
          </p:spPr>
          <p:txBody>
            <a:bodyPr wrap="square">
              <a:spAutoFit/>
            </a:bodyPr>
            <a:lstStyle/>
            <a:p>
              <a:pPr algn="ctr"/>
              <a:r>
                <a:rPr lang="en-US">
                  <a:solidFill>
                    <a:schemeClr val="bg1"/>
                  </a:solidFill>
                </a:rPr>
                <a:t>One year later*</a:t>
              </a:r>
              <a:endParaRPr lang="en-US"/>
            </a:p>
          </p:txBody>
        </p:sp>
      </p:grpSp>
      <p:grpSp>
        <p:nvGrpSpPr>
          <p:cNvPr id="10" name="Group 9">
            <a:extLst>
              <a:ext uri="{FF2B5EF4-FFF2-40B4-BE49-F238E27FC236}">
                <a16:creationId xmlns:a16="http://schemas.microsoft.com/office/drawing/2014/main" id="{8915A5F2-6B0D-EB5A-CFC5-D506D867D95B}"/>
              </a:ext>
              <a:ext uri="{C183D7F6-B498-43B3-948B-1728B52AA6E4}">
                <adec:decorative xmlns:adec="http://schemas.microsoft.com/office/drawing/2017/decorative" val="1"/>
              </a:ext>
            </a:extLst>
          </p:cNvPr>
          <p:cNvGrpSpPr/>
          <p:nvPr/>
        </p:nvGrpSpPr>
        <p:grpSpPr>
          <a:xfrm>
            <a:off x="8915400" y="2677401"/>
            <a:ext cx="2682603" cy="3007816"/>
            <a:chOff x="8915400" y="2075516"/>
            <a:chExt cx="2682603" cy="3007816"/>
          </a:xfrm>
        </p:grpSpPr>
        <p:sp>
          <p:nvSpPr>
            <p:cNvPr id="7" name="Text Placeholder 2">
              <a:extLst>
                <a:ext uri="{FF2B5EF4-FFF2-40B4-BE49-F238E27FC236}">
                  <a16:creationId xmlns:a16="http://schemas.microsoft.com/office/drawing/2014/main" id="{5C56A46F-528B-1AC0-1D58-59011079110A}"/>
                </a:ext>
              </a:extLst>
            </p:cNvPr>
            <p:cNvSpPr txBox="1">
              <a:spLocks/>
            </p:cNvSpPr>
            <p:nvPr/>
          </p:nvSpPr>
          <p:spPr>
            <a:xfrm>
              <a:off x="8915400" y="2075516"/>
              <a:ext cx="2590800" cy="645367"/>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2800">
                  <a:solidFill>
                    <a:schemeClr val="bg1"/>
                  </a:solidFill>
                </a:rPr>
                <a:t>Program </a:t>
              </a:r>
            </a:p>
            <a:p>
              <a:pPr marL="0" indent="0" algn="ctr">
                <a:spcBef>
                  <a:spcPts val="0"/>
                </a:spcBef>
                <a:buNone/>
              </a:pPr>
              <a:r>
                <a:rPr lang="en-US" sz="2800">
                  <a:solidFill>
                    <a:schemeClr val="bg1"/>
                  </a:solidFill>
                </a:rPr>
                <a:t>Exit</a:t>
              </a:r>
            </a:p>
            <a:p>
              <a:pPr marL="0" indent="0" algn="ctr">
                <a:spcBef>
                  <a:spcPts val="0"/>
                </a:spcBef>
                <a:buNone/>
              </a:pPr>
              <a:endParaRPr lang="en-US" sz="2000">
                <a:solidFill>
                  <a:schemeClr val="bg1"/>
                </a:solidFill>
              </a:endParaRPr>
            </a:p>
          </p:txBody>
        </p:sp>
        <p:sp>
          <p:nvSpPr>
            <p:cNvPr id="18" name="Text Placeholder 2">
              <a:extLst>
                <a:ext uri="{FF2B5EF4-FFF2-40B4-BE49-F238E27FC236}">
                  <a16:creationId xmlns:a16="http://schemas.microsoft.com/office/drawing/2014/main" id="{D73BDB3C-B18C-FA82-FA2F-D4ABD0FA7F5B}"/>
                </a:ext>
              </a:extLst>
            </p:cNvPr>
            <p:cNvSpPr txBox="1">
              <a:spLocks/>
            </p:cNvSpPr>
            <p:nvPr/>
          </p:nvSpPr>
          <p:spPr>
            <a:xfrm>
              <a:off x="9001760" y="4203144"/>
              <a:ext cx="2596243"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Case manager completes Record Closeout SUPRT-A only</a:t>
              </a:r>
            </a:p>
            <a:p>
              <a:pPr marL="0" indent="0">
                <a:buNone/>
              </a:pPr>
              <a:endParaRPr lang="en-US" sz="3200">
                <a:solidFill>
                  <a:schemeClr val="bg1"/>
                </a:solidFill>
              </a:endParaRPr>
            </a:p>
          </p:txBody>
        </p:sp>
      </p:grpSp>
      <p:cxnSp>
        <p:nvCxnSpPr>
          <p:cNvPr id="2" name="Straight Connector 1">
            <a:extLst>
              <a:ext uri="{FF2B5EF4-FFF2-40B4-BE49-F238E27FC236}">
                <a16:creationId xmlns:a16="http://schemas.microsoft.com/office/drawing/2014/main" id="{457744C0-6711-DAE2-F21F-3522721365B1}"/>
              </a:ext>
              <a:ext uri="{C183D7F6-B498-43B3-948B-1728B52AA6E4}">
                <adec:decorative xmlns:adec="http://schemas.microsoft.com/office/drawing/2017/decorative" val="1"/>
              </a:ext>
            </a:extLst>
          </p:cNvPr>
          <p:cNvCxnSpPr>
            <a:cxnSpLocks/>
          </p:cNvCxnSpPr>
          <p:nvPr/>
        </p:nvCxnSpPr>
        <p:spPr>
          <a:xfrm>
            <a:off x="1600200" y="4068985"/>
            <a:ext cx="8388752"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3" name="Star: 4 Points 2">
            <a:extLst>
              <a:ext uri="{FF2B5EF4-FFF2-40B4-BE49-F238E27FC236}">
                <a16:creationId xmlns:a16="http://schemas.microsoft.com/office/drawing/2014/main" id="{5CA90ADD-5012-B4A8-A84C-089677A64ADE}"/>
              </a:ext>
              <a:ext uri="{C183D7F6-B498-43B3-948B-1728B52AA6E4}">
                <adec:decorative xmlns:adec="http://schemas.microsoft.com/office/drawing/2017/decorative" val="1"/>
              </a:ext>
            </a:extLst>
          </p:cNvPr>
          <p:cNvSpPr/>
          <p:nvPr/>
        </p:nvSpPr>
        <p:spPr>
          <a:xfrm>
            <a:off x="9829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7A56D82-B4C9-07B8-9DE0-FDB188E7BFBC}"/>
              </a:ext>
              <a:ext uri="{C183D7F6-B498-43B3-948B-1728B52AA6E4}">
                <adec:decorative xmlns:adec="http://schemas.microsoft.com/office/drawing/2017/decorative" val="1"/>
              </a:ext>
            </a:extLst>
          </p:cNvPr>
          <p:cNvGrpSpPr/>
          <p:nvPr/>
        </p:nvGrpSpPr>
        <p:grpSpPr>
          <a:xfrm>
            <a:off x="626922" y="2674339"/>
            <a:ext cx="2531918" cy="2996586"/>
            <a:chOff x="626922" y="2674339"/>
            <a:chExt cx="2531918" cy="2996586"/>
          </a:xfrm>
        </p:grpSpPr>
        <p:sp>
          <p:nvSpPr>
            <p:cNvPr id="4" name="Text Placeholder 2">
              <a:extLst>
                <a:ext uri="{FF2B5EF4-FFF2-40B4-BE49-F238E27FC236}">
                  <a16:creationId xmlns:a16="http://schemas.microsoft.com/office/drawing/2014/main" id="{0D2A4E2D-4CE3-0743-53D9-FAE502BE9C8A}"/>
                </a:ext>
              </a:extLst>
            </p:cNvPr>
            <p:cNvSpPr txBox="1">
              <a:spLocks/>
            </p:cNvSpPr>
            <p:nvPr/>
          </p:nvSpPr>
          <p:spPr>
            <a:xfrm>
              <a:off x="626922" y="4790737"/>
              <a:ext cx="253191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0">
                  <a:solidFill>
                    <a:schemeClr val="bg1"/>
                  </a:solidFill>
                </a:rPr>
                <a:t>Case manager and new client complete Baseline Assessment                    SUPRT-A+C</a:t>
              </a:r>
            </a:p>
          </p:txBody>
        </p:sp>
        <p:sp>
          <p:nvSpPr>
            <p:cNvPr id="9" name="Text Placeholder 2">
              <a:extLst>
                <a:ext uri="{FF2B5EF4-FFF2-40B4-BE49-F238E27FC236}">
                  <a16:creationId xmlns:a16="http://schemas.microsoft.com/office/drawing/2014/main" id="{91569DE4-3F04-BDF2-7938-DDFCBAE1EF49}"/>
                </a:ext>
              </a:extLst>
            </p:cNvPr>
            <p:cNvSpPr txBox="1">
              <a:spLocks/>
            </p:cNvSpPr>
            <p:nvPr/>
          </p:nvSpPr>
          <p:spPr>
            <a:xfrm>
              <a:off x="990600" y="2674339"/>
              <a:ext cx="1838326"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800">
                  <a:solidFill>
                    <a:schemeClr val="bg1"/>
                  </a:solidFill>
                </a:rPr>
                <a:t>Program Intake</a:t>
              </a:r>
            </a:p>
          </p:txBody>
        </p:sp>
        <p:sp>
          <p:nvSpPr>
            <p:cNvPr id="13" name="Star: 4 Points 12">
              <a:extLst>
                <a:ext uri="{FF2B5EF4-FFF2-40B4-BE49-F238E27FC236}">
                  <a16:creationId xmlns:a16="http://schemas.microsoft.com/office/drawing/2014/main" id="{88EB6924-509D-28CF-4C23-43B65078F2CB}"/>
                </a:ext>
                <a:ext uri="{C183D7F6-B498-43B3-948B-1728B52AA6E4}">
                  <adec:decorative xmlns:adec="http://schemas.microsoft.com/office/drawing/2017/decorative" val="1"/>
                </a:ext>
              </a:extLst>
            </p:cNvPr>
            <p:cNvSpPr/>
            <p:nvPr/>
          </p:nvSpPr>
          <p:spPr>
            <a:xfrm>
              <a:off x="1447800" y="3564354"/>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244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AC8C330-B0AA-0140-0811-9719B44AF2C6}"/>
              </a:ext>
            </a:extLst>
          </p:cNvPr>
          <p:cNvSpPr txBox="1">
            <a:spLocks/>
          </p:cNvSpPr>
          <p:nvPr/>
        </p:nvSpPr>
        <p:spPr>
          <a:xfrm>
            <a:off x="199355" y="-741722"/>
            <a:ext cx="11992645"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Intro to data collection details</a:t>
            </a:r>
          </a:p>
        </p:txBody>
      </p:sp>
      <p:sp>
        <p:nvSpPr>
          <p:cNvPr id="2" name="Text Placeholder 2">
            <a:extLst>
              <a:ext uri="{FF2B5EF4-FFF2-40B4-BE49-F238E27FC236}">
                <a16:creationId xmlns:a16="http://schemas.microsoft.com/office/drawing/2014/main" id="{203107D5-2A25-418D-2FFD-4BA19FAAEF6A}"/>
              </a:ext>
            </a:extLst>
          </p:cNvPr>
          <p:cNvSpPr txBox="1">
            <a:spLocks/>
          </p:cNvSpPr>
          <p:nvPr/>
        </p:nvSpPr>
        <p:spPr>
          <a:xfrm>
            <a:off x="2587336" y="2479963"/>
            <a:ext cx="7450282"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Let’s take a closer look at the data collection details for each time point…</a:t>
            </a:r>
          </a:p>
        </p:txBody>
      </p:sp>
      <p:pic>
        <p:nvPicPr>
          <p:cNvPr id="4" name="Graphic 3">
            <a:extLst>
              <a:ext uri="{FF2B5EF4-FFF2-40B4-BE49-F238E27FC236}">
                <a16:creationId xmlns:a16="http://schemas.microsoft.com/office/drawing/2014/main" id="{95F68A9C-8810-E9EA-C1FC-9FBF3C48451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1747007152"/>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2055"/>
        </a:solidFill>
        <a:effectLst/>
      </p:bgPr>
    </p:bg>
    <p:spTree>
      <p:nvGrpSpPr>
        <p:cNvPr id="1" name="">
          <a:extLst>
            <a:ext uri="{FF2B5EF4-FFF2-40B4-BE49-F238E27FC236}">
              <a16:creationId xmlns:a16="http://schemas.microsoft.com/office/drawing/2014/main" id="{8506CD31-E103-649C-5400-99CCC9AEA04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376A2EF-7D03-7C3A-6AF2-941C58819524}"/>
              </a:ext>
            </a:extLst>
          </p:cNvPr>
          <p:cNvSpPr txBox="1">
            <a:spLocks/>
          </p:cNvSpPr>
          <p:nvPr/>
        </p:nvSpPr>
        <p:spPr>
          <a:xfrm>
            <a:off x="963284" y="820860"/>
            <a:ext cx="5414367"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Client Intake</a:t>
            </a:r>
          </a:p>
        </p:txBody>
      </p:sp>
      <p:sp>
        <p:nvSpPr>
          <p:cNvPr id="10" name="Text Placeholder 2">
            <a:extLst>
              <a:ext uri="{FF2B5EF4-FFF2-40B4-BE49-F238E27FC236}">
                <a16:creationId xmlns:a16="http://schemas.microsoft.com/office/drawing/2014/main" id="{3CE6383C-2348-478F-B2C7-78B2ADB92644}"/>
              </a:ext>
            </a:extLst>
          </p:cNvPr>
          <p:cNvSpPr txBox="1">
            <a:spLocks/>
          </p:cNvSpPr>
          <p:nvPr/>
        </p:nvSpPr>
        <p:spPr>
          <a:xfrm>
            <a:off x="2438399" y="3298370"/>
            <a:ext cx="7909368" cy="212773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bg1"/>
              </a:buClr>
              <a:buNone/>
            </a:pPr>
            <a:r>
              <a:rPr lang="en-US" sz="3600" b="0">
                <a:solidFill>
                  <a:schemeClr val="bg1"/>
                </a:solidFill>
              </a:rPr>
              <a:t>Assign a unique client ID and then complete a baseline SUPRT assessment (parts A and C) with client </a:t>
            </a:r>
            <a:r>
              <a:rPr lang="en-US" sz="3600" b="0" u="sng">
                <a:solidFill>
                  <a:schemeClr val="bg1"/>
                </a:solidFill>
              </a:rPr>
              <a:t>within one month</a:t>
            </a:r>
            <a:r>
              <a:rPr lang="en-US" sz="3600" b="0">
                <a:solidFill>
                  <a:schemeClr val="bg1"/>
                </a:solidFill>
              </a:rPr>
              <a:t> from when they first receive grant-funded services.</a:t>
            </a:r>
          </a:p>
          <a:p>
            <a:endParaRPr lang="en-US" sz="1200">
              <a:solidFill>
                <a:schemeClr val="bg1"/>
              </a:solidFill>
            </a:endParaRPr>
          </a:p>
          <a:p>
            <a:pPr marL="0" indent="0">
              <a:buNone/>
            </a:pPr>
            <a:endParaRPr lang="en-US" sz="3600">
              <a:solidFill>
                <a:schemeClr val="bg1"/>
              </a:solidFill>
            </a:endParaRPr>
          </a:p>
        </p:txBody>
      </p:sp>
      <p:grpSp>
        <p:nvGrpSpPr>
          <p:cNvPr id="5" name="Group 4" descr="30-day data collection window">
            <a:extLst>
              <a:ext uri="{FF2B5EF4-FFF2-40B4-BE49-F238E27FC236}">
                <a16:creationId xmlns:a16="http://schemas.microsoft.com/office/drawing/2014/main" id="{0B931E16-8B89-78CC-7C63-BFC536DF2F13}"/>
              </a:ext>
              <a:ext uri="{C183D7F6-B498-43B3-948B-1728B52AA6E4}">
                <adec:decorative xmlns:adec="http://schemas.microsoft.com/office/drawing/2017/decorative" val="0"/>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5926228D-C4C7-659E-22B5-DEDC26C893E1}"/>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3D01BE71-73E3-D7C3-E3C1-B7E9F1903385}"/>
                  </a:ext>
                  <a:ext uri="{C183D7F6-B498-43B3-948B-1728B52AA6E4}">
                    <adec:decorative xmlns:adec="http://schemas.microsoft.com/office/drawing/2017/decorative" val="1"/>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632BA221-8AD3-0F26-7D40-45F6B9604CAB}"/>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21FE3316-1CF9-39EB-1D25-5CF9ABBD3A33}"/>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cxnSp>
        <p:nvCxnSpPr>
          <p:cNvPr id="6" name="Straight Connector 5">
            <a:extLst>
              <a:ext uri="{FF2B5EF4-FFF2-40B4-BE49-F238E27FC236}">
                <a16:creationId xmlns:a16="http://schemas.microsoft.com/office/drawing/2014/main" id="{1D4C1F7E-235F-5F93-79A7-36A3CAF2F9B2}"/>
              </a:ext>
              <a:ext uri="{C183D7F6-B498-43B3-948B-1728B52AA6E4}">
                <adec:decorative xmlns:adec="http://schemas.microsoft.com/office/drawing/2017/decorative" val="1"/>
              </a:ext>
            </a:extLst>
          </p:cNvPr>
          <p:cNvCxnSpPr>
            <a:cxnSpLocks/>
          </p:cNvCxnSpPr>
          <p:nvPr/>
        </p:nvCxnSpPr>
        <p:spPr>
          <a:xfrm>
            <a:off x="1295400" y="2209800"/>
            <a:ext cx="109728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9" name="Star: 4 Points 8">
            <a:extLst>
              <a:ext uri="{FF2B5EF4-FFF2-40B4-BE49-F238E27FC236}">
                <a16:creationId xmlns:a16="http://schemas.microsoft.com/office/drawing/2014/main" id="{DFC62633-30FC-EE35-2033-7E9F15668D55}"/>
              </a:ext>
              <a:ext uri="{C183D7F6-B498-43B3-948B-1728B52AA6E4}">
                <adec:decorative xmlns:adec="http://schemas.microsoft.com/office/drawing/2017/decorative" val="1"/>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5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5E6982-4483-565B-22CC-F10C07257516}"/>
              </a:ext>
            </a:extLst>
          </p:cNvPr>
          <p:cNvSpPr txBox="1">
            <a:spLocks/>
          </p:cNvSpPr>
          <p:nvPr/>
        </p:nvSpPr>
        <p:spPr>
          <a:xfrm>
            <a:off x="963284" y="820860"/>
            <a:ext cx="102178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6000"/>
              <a:t>6 Months Later</a:t>
            </a:r>
          </a:p>
        </p:txBody>
      </p:sp>
      <p:cxnSp>
        <p:nvCxnSpPr>
          <p:cNvPr id="2" name="Straight Connector 1">
            <a:extLst>
              <a:ext uri="{FF2B5EF4-FFF2-40B4-BE49-F238E27FC236}">
                <a16:creationId xmlns:a16="http://schemas.microsoft.com/office/drawing/2014/main" id="{05BDACEB-16E2-5AF6-8D92-E6D317716ABF}"/>
              </a:ext>
              <a:ext uri="{C183D7F6-B498-43B3-948B-1728B52AA6E4}">
                <adec:decorative xmlns:adec="http://schemas.microsoft.com/office/drawing/2017/decorative" val="1"/>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4" name="Star: 4 Points 3">
            <a:extLst>
              <a:ext uri="{FF2B5EF4-FFF2-40B4-BE49-F238E27FC236}">
                <a16:creationId xmlns:a16="http://schemas.microsoft.com/office/drawing/2014/main" id="{34BF42B2-E5CA-40FC-E4CA-0A95F0391EF3}"/>
              </a:ext>
              <a:ext uri="{C183D7F6-B498-43B3-948B-1728B52AA6E4}">
                <adec:decorative xmlns:adec="http://schemas.microsoft.com/office/drawing/2017/decorative" val="1"/>
              </a:ext>
            </a:extLst>
          </p:cNvPr>
          <p:cNvSpPr/>
          <p:nvPr/>
        </p:nvSpPr>
        <p:spPr>
          <a:xfrm>
            <a:off x="5679440" y="1714500"/>
            <a:ext cx="838200" cy="990600"/>
          </a:xfrm>
          <a:prstGeom prst="star4">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585F9FD3-62BF-877A-4919-BD9DE0446E8B}"/>
              </a:ext>
            </a:extLst>
          </p:cNvPr>
          <p:cNvSpPr txBox="1">
            <a:spLocks/>
          </p:cNvSpPr>
          <p:nvPr/>
        </p:nvSpPr>
        <p:spPr>
          <a:xfrm>
            <a:off x="1858292" y="3175916"/>
            <a:ext cx="8272297"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u="sng">
                <a:solidFill>
                  <a:schemeClr val="bg1"/>
                </a:solidFill>
              </a:rPr>
              <a:t>If the client is still receiving services</a:t>
            </a:r>
            <a:r>
              <a:rPr lang="en-US" sz="3600" b="0">
                <a:solidFill>
                  <a:schemeClr val="bg1"/>
                </a:solidFill>
              </a:rPr>
              <a:t>, complete the Reassessment (SUPRT A+C) up to one month before and after the     6-month mark.</a:t>
            </a:r>
          </a:p>
          <a:p>
            <a:pPr marL="0" indent="0">
              <a:buNone/>
            </a:pPr>
            <a:endParaRPr lang="en-US" sz="3600">
              <a:solidFill>
                <a:schemeClr val="bg1"/>
              </a:solidFill>
            </a:endParaRPr>
          </a:p>
          <a:p>
            <a:endParaRPr lang="en-US" sz="3600" b="0">
              <a:solidFill>
                <a:schemeClr val="bg1"/>
              </a:solidFill>
            </a:endParaRPr>
          </a:p>
          <a:p>
            <a:endParaRPr lang="en-US" sz="1600">
              <a:solidFill>
                <a:schemeClr val="bg1"/>
              </a:solidFill>
            </a:endParaRPr>
          </a:p>
        </p:txBody>
      </p:sp>
      <p:grpSp>
        <p:nvGrpSpPr>
          <p:cNvPr id="6" name="Group 5" descr="60-day data collection window">
            <a:extLst>
              <a:ext uri="{FF2B5EF4-FFF2-40B4-BE49-F238E27FC236}">
                <a16:creationId xmlns:a16="http://schemas.microsoft.com/office/drawing/2014/main" id="{2C3A68BE-AD56-0F84-52DD-B6809D259ABA}"/>
              </a:ext>
              <a:ext uri="{C183D7F6-B498-43B3-948B-1728B52AA6E4}">
                <adec:decorative xmlns:adec="http://schemas.microsoft.com/office/drawing/2017/decorative" val="0"/>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CB86CA40-78E3-E741-19C8-B6C17EE831D8}"/>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BF4E5292-DEDB-52F5-B706-C9BD4C75712A}"/>
                  </a:ext>
                  <a:ext uri="{C183D7F6-B498-43B3-948B-1728B52AA6E4}">
                    <adec:decorative xmlns:adec="http://schemas.microsoft.com/office/drawing/2017/decorative" val="1"/>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F54952E4-0038-EBBC-335E-CFC6A3A4AAC8}"/>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32EDD574-7480-DA6D-1393-FF3EB8B2DC01}"/>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spTree>
    <p:extLst>
      <p:ext uri="{BB962C8B-B14F-4D97-AF65-F5344CB8AC3E}">
        <p14:creationId xmlns:p14="http://schemas.microsoft.com/office/powerpoint/2010/main" val="2029695184"/>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3657483-E919-AFA7-B046-86BD684BC8A0}"/>
              </a:ext>
            </a:extLst>
          </p:cNvPr>
          <p:cNvSpPr txBox="1">
            <a:spLocks/>
          </p:cNvSpPr>
          <p:nvPr/>
        </p:nvSpPr>
        <p:spPr>
          <a:xfrm>
            <a:off x="590653" y="463409"/>
            <a:ext cx="7241382" cy="143668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rgbClr val="252055"/>
                </a:solidFill>
                <a:latin typeface="Century Gothic" panose="020B0502020202020204" pitchFamily="34" charset="0"/>
                <a:ea typeface="+mj-ea"/>
                <a:cs typeface="+mj-cs"/>
              </a:defRPr>
            </a:lvl1pPr>
          </a:lstStyle>
          <a:p>
            <a:r>
              <a:rPr lang="en-US" sz="6000"/>
              <a:t>Training provider</a:t>
            </a:r>
          </a:p>
        </p:txBody>
      </p:sp>
      <p:sp>
        <p:nvSpPr>
          <p:cNvPr id="7" name="Text Placeholder 2">
            <a:extLst>
              <a:ext uri="{FF2B5EF4-FFF2-40B4-BE49-F238E27FC236}">
                <a16:creationId xmlns:a16="http://schemas.microsoft.com/office/drawing/2014/main" id="{3CD5AC6D-1B6A-B053-7748-3A3AD1E96C90}"/>
              </a:ext>
            </a:extLst>
          </p:cNvPr>
          <p:cNvSpPr txBox="1">
            <a:spLocks/>
          </p:cNvSpPr>
          <p:nvPr/>
        </p:nvSpPr>
        <p:spPr>
          <a:xfrm>
            <a:off x="585999" y="1691721"/>
            <a:ext cx="6649687" cy="99866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This training is provided by              The Policy &amp; Research Group (PRG), a private research and evaluation firm</a:t>
            </a:r>
          </a:p>
          <a:p>
            <a:r>
              <a:rPr lang="en-US" sz="3200"/>
              <a:t>PRG developed PRG Insight, the web-based system for grant-required data collection and reporting described in this training</a:t>
            </a:r>
          </a:p>
          <a:p>
            <a:pPr marL="0" indent="0">
              <a:buNone/>
            </a:pPr>
            <a:endParaRPr lang="en-US" sz="3200"/>
          </a:p>
        </p:txBody>
      </p:sp>
      <p:pic>
        <p:nvPicPr>
          <p:cNvPr id="9" name="Picture 8" descr="The Policy &amp; Research Group logo">
            <a:extLst>
              <a:ext uri="{FF2B5EF4-FFF2-40B4-BE49-F238E27FC236}">
                <a16:creationId xmlns:a16="http://schemas.microsoft.com/office/drawing/2014/main" id="{D23611FA-2FB4-A9C9-9CBB-8B4508FBA926}"/>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130209" y="1679713"/>
            <a:ext cx="3461112" cy="1878369"/>
          </a:xfrm>
          <a:prstGeom prst="rect">
            <a:avLst/>
          </a:prstGeom>
        </p:spPr>
      </p:pic>
      <p:pic>
        <p:nvPicPr>
          <p:cNvPr id="13" name="Picture 12">
            <a:extLst>
              <a:ext uri="{FF2B5EF4-FFF2-40B4-BE49-F238E27FC236}">
                <a16:creationId xmlns:a16="http://schemas.microsoft.com/office/drawing/2014/main" id="{C61AFB91-B8F1-573B-1150-B87372317E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9044013" flipH="1" flipV="1">
            <a:off x="6966776" y="1211438"/>
            <a:ext cx="1080898" cy="1630898"/>
          </a:xfrm>
          <a:prstGeom prst="rect">
            <a:avLst/>
          </a:prstGeom>
        </p:spPr>
      </p:pic>
      <p:grpSp>
        <p:nvGrpSpPr>
          <p:cNvPr id="18" name="Group 17">
            <a:extLst>
              <a:ext uri="{FF2B5EF4-FFF2-40B4-BE49-F238E27FC236}">
                <a16:creationId xmlns:a16="http://schemas.microsoft.com/office/drawing/2014/main" id="{F14ECB89-A29D-5CC3-82D4-58DCBFA2E4CE}"/>
              </a:ext>
            </a:extLst>
          </p:cNvPr>
          <p:cNvGrpSpPr/>
          <p:nvPr/>
        </p:nvGrpSpPr>
        <p:grpSpPr>
          <a:xfrm>
            <a:off x="1023463" y="3120887"/>
            <a:ext cx="10998439" cy="3027507"/>
            <a:chOff x="1023463" y="3120887"/>
            <a:chExt cx="10998439" cy="3027507"/>
          </a:xfrm>
        </p:grpSpPr>
        <p:grpSp>
          <p:nvGrpSpPr>
            <p:cNvPr id="10" name="Group 9" descr="Learn more on our website: www.policyandresearch.com">
              <a:extLst>
                <a:ext uri="{FF2B5EF4-FFF2-40B4-BE49-F238E27FC236}">
                  <a16:creationId xmlns:a16="http://schemas.microsoft.com/office/drawing/2014/main" id="{ED1E91F8-855F-453F-EC7F-668F4C78C6F2}"/>
                </a:ext>
                <a:ext uri="{C183D7F6-B498-43B3-948B-1728B52AA6E4}">
                  <adec:decorative xmlns:adec="http://schemas.microsoft.com/office/drawing/2017/decorative" val="0"/>
                </a:ext>
              </a:extLst>
            </p:cNvPr>
            <p:cNvGrpSpPr/>
            <p:nvPr/>
          </p:nvGrpSpPr>
          <p:grpSpPr>
            <a:xfrm>
              <a:off x="1023463" y="5508314"/>
              <a:ext cx="3092865" cy="640080"/>
              <a:chOff x="1067303" y="5546096"/>
              <a:chExt cx="3092865" cy="640080"/>
            </a:xfrm>
          </p:grpSpPr>
          <p:sp>
            <p:nvSpPr>
              <p:cNvPr id="6" name="Flowchart: Alternate Process 5">
                <a:extLst>
                  <a:ext uri="{FF2B5EF4-FFF2-40B4-BE49-F238E27FC236}">
                    <a16:creationId xmlns:a16="http://schemas.microsoft.com/office/drawing/2014/main" id="{F954F9C5-8B8B-5399-716F-8C6956315E87}"/>
                  </a:ext>
                </a:extLst>
              </p:cNvPr>
              <p:cNvSpPr/>
              <p:nvPr/>
            </p:nvSpPr>
            <p:spPr>
              <a:xfrm>
                <a:off x="1220375" y="5672739"/>
                <a:ext cx="2939793" cy="389747"/>
              </a:xfrm>
              <a:prstGeom prst="flowChartAlternateProcess">
                <a:avLst/>
              </a:prstGeom>
              <a:solidFill>
                <a:schemeClr val="bg1">
                  <a:lumMod val="95000"/>
                </a:schemeClr>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rgbClr val="A50A1F"/>
                    </a:solidFill>
                  </a:rPr>
                  <a:t>        Learn more on our </a:t>
                </a:r>
                <a:r>
                  <a:rPr lang="en-US" sz="1600">
                    <a:solidFill>
                      <a:srgbClr val="A50A1F"/>
                    </a:solidFill>
                    <a:hlinkClick r:id="rId5">
                      <a:extLst>
                        <a:ext uri="{A12FA001-AC4F-418D-AE19-62706E023703}">
                          <ahyp:hlinkClr xmlns:ahyp="http://schemas.microsoft.com/office/drawing/2018/hyperlinkcolor" val="tx"/>
                        </a:ext>
                      </a:extLst>
                    </a:hlinkClick>
                  </a:rPr>
                  <a:t>website</a:t>
                </a:r>
                <a:r>
                  <a:rPr lang="en-US" sz="1600">
                    <a:solidFill>
                      <a:srgbClr val="A50A1F"/>
                    </a:solidFill>
                  </a:rPr>
                  <a:t>. </a:t>
                </a:r>
              </a:p>
            </p:txBody>
          </p:sp>
          <p:pic>
            <p:nvPicPr>
              <p:cNvPr id="8" name="Graphic 7" descr="Information with solid fill">
                <a:extLst>
                  <a:ext uri="{FF2B5EF4-FFF2-40B4-BE49-F238E27FC236}">
                    <a16:creationId xmlns:a16="http://schemas.microsoft.com/office/drawing/2014/main" id="{23E8BF2E-F5D1-48DB-8AC7-A75024318D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303" y="5546096"/>
                <a:ext cx="640080" cy="640080"/>
              </a:xfrm>
              <a:prstGeom prst="rect">
                <a:avLst/>
              </a:prstGeom>
            </p:spPr>
          </p:pic>
        </p:grpSp>
        <p:grpSp>
          <p:nvGrpSpPr>
            <p:cNvPr id="17" name="Group 16">
              <a:extLst>
                <a:ext uri="{FF2B5EF4-FFF2-40B4-BE49-F238E27FC236}">
                  <a16:creationId xmlns:a16="http://schemas.microsoft.com/office/drawing/2014/main" id="{BBDD9CC5-2D59-1461-DE77-E2C1710B7DCD}"/>
                </a:ext>
              </a:extLst>
            </p:cNvPr>
            <p:cNvGrpSpPr/>
            <p:nvPr/>
          </p:nvGrpSpPr>
          <p:grpSpPr>
            <a:xfrm>
              <a:off x="6933982" y="3120887"/>
              <a:ext cx="5087920" cy="2927242"/>
              <a:chOff x="6933982" y="3120887"/>
              <a:chExt cx="5087920" cy="2927242"/>
            </a:xfrm>
          </p:grpSpPr>
          <p:pic>
            <p:nvPicPr>
              <p:cNvPr id="11" name="Picture 10" descr="PRG Insight Logo">
                <a:extLst>
                  <a:ext uri="{FF2B5EF4-FFF2-40B4-BE49-F238E27FC236}">
                    <a16:creationId xmlns:a16="http://schemas.microsoft.com/office/drawing/2014/main" id="{629D93DE-3404-6EB4-FE6F-C91CBE914AC1}"/>
                  </a:ext>
                </a:extLst>
              </p:cNvPr>
              <p:cNvPicPr>
                <a:picLocks noChangeAspect="1"/>
              </p:cNvPicPr>
              <p:nvPr/>
            </p:nvPicPr>
            <p:blipFill>
              <a:blip r:embed="rId8"/>
              <a:stretch>
                <a:fillRect/>
              </a:stretch>
            </p:blipFill>
            <p:spPr>
              <a:xfrm>
                <a:off x="7911548" y="3120887"/>
                <a:ext cx="4110354" cy="2927242"/>
              </a:xfrm>
              <a:prstGeom prst="rect">
                <a:avLst/>
              </a:prstGeom>
            </p:spPr>
          </p:pic>
          <p:pic>
            <p:nvPicPr>
              <p:cNvPr id="16" name="Picture 15">
                <a:extLst>
                  <a:ext uri="{FF2B5EF4-FFF2-40B4-BE49-F238E27FC236}">
                    <a16:creationId xmlns:a16="http://schemas.microsoft.com/office/drawing/2014/main" id="{6587291E-CF36-E539-F1E8-60B8167252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9044013" flipH="1" flipV="1">
                <a:off x="6933982" y="3736648"/>
                <a:ext cx="1080898" cy="1630898"/>
              </a:xfrm>
              <a:prstGeom prst="rect">
                <a:avLst/>
              </a:prstGeom>
            </p:spPr>
          </p:pic>
        </p:grpSp>
      </p:grpSp>
    </p:spTree>
    <p:extLst>
      <p:ext uri="{BB962C8B-B14F-4D97-AF65-F5344CB8AC3E}">
        <p14:creationId xmlns:p14="http://schemas.microsoft.com/office/powerpoint/2010/main" val="191780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E235-C792-2311-0CB3-991C6B676F83}"/>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62B40EC-1172-0031-5941-0A78D28F1BF6}"/>
              </a:ext>
              <a:ext uri="{C183D7F6-B498-43B3-948B-1728B52AA6E4}">
                <adec:decorative xmlns:adec="http://schemas.microsoft.com/office/drawing/2017/decorative" val="1"/>
              </a:ext>
            </a:extLst>
          </p:cNvPr>
          <p:cNvCxnSpPr>
            <a:cxnSpLocks/>
          </p:cNvCxnSpPr>
          <p:nvPr/>
        </p:nvCxnSpPr>
        <p:spPr>
          <a:xfrm>
            <a:off x="-76200" y="2209800"/>
            <a:ext cx="1234440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4" name="Star: 4 Points 3">
            <a:extLst>
              <a:ext uri="{FF2B5EF4-FFF2-40B4-BE49-F238E27FC236}">
                <a16:creationId xmlns:a16="http://schemas.microsoft.com/office/drawing/2014/main" id="{77CD6BE2-2025-59E3-D190-BA33E98C6891}"/>
              </a:ext>
              <a:ext uri="{C183D7F6-B498-43B3-948B-1728B52AA6E4}">
                <adec:decorative xmlns:adec="http://schemas.microsoft.com/office/drawing/2017/decorative" val="1"/>
              </a:ext>
            </a:extLst>
          </p:cNvPr>
          <p:cNvSpPr/>
          <p:nvPr/>
        </p:nvSpPr>
        <p:spPr>
          <a:xfrm>
            <a:off x="56769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F539454-E800-1530-95FB-10C4157C51DD}"/>
              </a:ext>
            </a:extLst>
          </p:cNvPr>
          <p:cNvSpPr txBox="1">
            <a:spLocks/>
          </p:cNvSpPr>
          <p:nvPr/>
        </p:nvSpPr>
        <p:spPr>
          <a:xfrm>
            <a:off x="963284" y="820860"/>
            <a:ext cx="102178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6000"/>
              <a:t>One Year Later </a:t>
            </a:r>
          </a:p>
        </p:txBody>
      </p:sp>
      <p:sp>
        <p:nvSpPr>
          <p:cNvPr id="11" name="Text Placeholder 2">
            <a:extLst>
              <a:ext uri="{FF2B5EF4-FFF2-40B4-BE49-F238E27FC236}">
                <a16:creationId xmlns:a16="http://schemas.microsoft.com/office/drawing/2014/main" id="{DADAFECE-3827-1DAD-A9EF-0DB6E6DA3F74}"/>
              </a:ext>
            </a:extLst>
          </p:cNvPr>
          <p:cNvSpPr txBox="1">
            <a:spLocks/>
          </p:cNvSpPr>
          <p:nvPr/>
        </p:nvSpPr>
        <p:spPr>
          <a:xfrm>
            <a:off x="772160" y="2981317"/>
            <a:ext cx="10708639" cy="200724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0" u="sng">
                <a:solidFill>
                  <a:schemeClr val="bg1"/>
                </a:solidFill>
              </a:rPr>
              <a:t>If the client is still receiving services</a:t>
            </a:r>
            <a:r>
              <a:rPr lang="en-US" sz="3200" b="0">
                <a:solidFill>
                  <a:schemeClr val="bg1"/>
                </a:solidFill>
              </a:rPr>
              <a:t>, complete the Annual Assessment (SUPRT A+C) up to one month before and after the 12-month mark.</a:t>
            </a:r>
          </a:p>
        </p:txBody>
      </p:sp>
      <p:grpSp>
        <p:nvGrpSpPr>
          <p:cNvPr id="17" name="Group 16" descr="Going forward, complete an Annual Assessment each year the client is still enrolled.">
            <a:extLst>
              <a:ext uri="{FF2B5EF4-FFF2-40B4-BE49-F238E27FC236}">
                <a16:creationId xmlns:a16="http://schemas.microsoft.com/office/drawing/2014/main" id="{26C7DD1D-07AD-72DC-FB58-FECC6AFBCBEA}"/>
              </a:ext>
              <a:ext uri="{C183D7F6-B498-43B3-948B-1728B52AA6E4}">
                <adec:decorative xmlns:adec="http://schemas.microsoft.com/office/drawing/2017/decorative" val="0"/>
              </a:ext>
            </a:extLst>
          </p:cNvPr>
          <p:cNvGrpSpPr/>
          <p:nvPr/>
        </p:nvGrpSpPr>
        <p:grpSpPr>
          <a:xfrm>
            <a:off x="1267348" y="753394"/>
            <a:ext cx="10820400" cy="5510155"/>
            <a:chOff x="629808" y="217658"/>
            <a:chExt cx="10820400" cy="5319683"/>
          </a:xfrm>
        </p:grpSpPr>
        <p:sp>
          <p:nvSpPr>
            <p:cNvPr id="15" name="TextBox 14">
              <a:extLst>
                <a:ext uri="{FF2B5EF4-FFF2-40B4-BE49-F238E27FC236}">
                  <a16:creationId xmlns:a16="http://schemas.microsoft.com/office/drawing/2014/main" id="{8189D3D3-105F-65B6-F51C-C74BDE9717C0}"/>
                </a:ext>
              </a:extLst>
            </p:cNvPr>
            <p:cNvSpPr txBox="1"/>
            <p:nvPr/>
          </p:nvSpPr>
          <p:spPr>
            <a:xfrm>
              <a:off x="629808" y="5121349"/>
              <a:ext cx="10820400" cy="415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*Going forward, complete an Annual </a:t>
              </a:r>
              <a:r>
                <a:rPr lang="en-US" sz="2200">
                  <a:solidFill>
                    <a:prstClr val="white"/>
                  </a:solidFill>
                  <a:latin typeface="Calibri" panose="020F0502020204030204"/>
                </a:rPr>
                <a:t>A</a:t>
              </a:r>
              <a:r>
                <a:rPr kumimoji="0" lang="en-US" sz="2200" b="0" i="0" u="none" strike="noStrike" kern="1200" cap="none" spc="0" normalizeH="0" baseline="0" noProof="0" err="1">
                  <a:ln>
                    <a:noFill/>
                  </a:ln>
                  <a:solidFill>
                    <a:prstClr val="white"/>
                  </a:solidFill>
                  <a:effectLst/>
                  <a:uLnTx/>
                  <a:uFillTx/>
                  <a:latin typeface="Calibri" panose="020F0502020204030204"/>
                  <a:ea typeface="+mn-ea"/>
                  <a:cs typeface="+mn-cs"/>
                </a:rPr>
                <a:t>ssessment</a:t>
              </a:r>
              <a:r>
                <a:rPr kumimoji="0" lang="en-US" sz="2200" b="0" i="0" u="none" strike="noStrike" kern="1200" cap="none" spc="0" normalizeH="0" baseline="0" noProof="0">
                  <a:ln>
                    <a:noFill/>
                  </a:ln>
                  <a:solidFill>
                    <a:prstClr val="white"/>
                  </a:solidFill>
                  <a:effectLst/>
                  <a:uLnTx/>
                  <a:uFillTx/>
                  <a:latin typeface="Calibri" panose="020F0502020204030204"/>
                  <a:ea typeface="+mn-ea"/>
                  <a:cs typeface="+mn-cs"/>
                </a:rPr>
                <a:t> each year the client is still enrolled. </a:t>
              </a:r>
            </a:p>
          </p:txBody>
        </p:sp>
        <p:sp>
          <p:nvSpPr>
            <p:cNvPr id="16" name="Text Placeholder 2">
              <a:extLst>
                <a:ext uri="{FF2B5EF4-FFF2-40B4-BE49-F238E27FC236}">
                  <a16:creationId xmlns:a16="http://schemas.microsoft.com/office/drawing/2014/main" id="{4983C858-0FFA-02D1-CCC4-BA7731C0B37C}"/>
                </a:ext>
              </a:extLst>
            </p:cNvPr>
            <p:cNvSpPr txBox="1">
              <a:spLocks/>
            </p:cNvSpPr>
            <p:nvPr/>
          </p:nvSpPr>
          <p:spPr>
            <a:xfrm>
              <a:off x="7383365" y="217658"/>
              <a:ext cx="225741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buNone/>
              </a:pPr>
              <a:r>
                <a:rPr lang="en-US" sz="6000">
                  <a:solidFill>
                    <a:schemeClr val="bg1"/>
                  </a:solidFill>
                </a:rPr>
                <a:t>*</a:t>
              </a:r>
            </a:p>
          </p:txBody>
        </p:sp>
      </p:grpSp>
      <p:grpSp>
        <p:nvGrpSpPr>
          <p:cNvPr id="6" name="Group 5" descr="60-day data collection window">
            <a:extLst>
              <a:ext uri="{FF2B5EF4-FFF2-40B4-BE49-F238E27FC236}">
                <a16:creationId xmlns:a16="http://schemas.microsoft.com/office/drawing/2014/main" id="{96A04605-15EF-1B49-A0D8-09AF1E99DCFA}"/>
              </a:ext>
            </a:extLst>
          </p:cNvPr>
          <p:cNvGrpSpPr/>
          <p:nvPr/>
        </p:nvGrpSpPr>
        <p:grpSpPr>
          <a:xfrm>
            <a:off x="2133600" y="2209800"/>
            <a:ext cx="9144000" cy="1779543"/>
            <a:chOff x="3505200" y="3510442"/>
            <a:chExt cx="2529568" cy="1518758"/>
          </a:xfrm>
        </p:grpSpPr>
        <p:grpSp>
          <p:nvGrpSpPr>
            <p:cNvPr id="7" name="Group 6">
              <a:extLst>
                <a:ext uri="{FF2B5EF4-FFF2-40B4-BE49-F238E27FC236}">
                  <a16:creationId xmlns:a16="http://schemas.microsoft.com/office/drawing/2014/main" id="{A770F4D1-6150-D7EC-3E5B-782706036B8E}"/>
                </a:ext>
              </a:extLst>
            </p:cNvPr>
            <p:cNvGrpSpPr/>
            <p:nvPr/>
          </p:nvGrpSpPr>
          <p:grpSpPr>
            <a:xfrm>
              <a:off x="3505200" y="3510442"/>
              <a:ext cx="2529568" cy="1518758"/>
              <a:chOff x="3505200" y="3438522"/>
              <a:chExt cx="2529568" cy="1518758"/>
            </a:xfrm>
          </p:grpSpPr>
          <p:sp>
            <p:nvSpPr>
              <p:cNvPr id="9" name="Left Brace 8">
                <a:extLst>
                  <a:ext uri="{FF2B5EF4-FFF2-40B4-BE49-F238E27FC236}">
                    <a16:creationId xmlns:a16="http://schemas.microsoft.com/office/drawing/2014/main" id="{5B2A1513-506D-6230-8149-7106963820A8}"/>
                  </a:ext>
                  <a:ext uri="{C183D7F6-B498-43B3-948B-1728B52AA6E4}">
                    <adec:decorative xmlns:adec="http://schemas.microsoft.com/office/drawing/2017/decorative" val="1"/>
                  </a:ext>
                </a:extLst>
              </p:cNvPr>
              <p:cNvSpPr/>
              <p:nvPr/>
            </p:nvSpPr>
            <p:spPr>
              <a:xfrm rot="16200000">
                <a:off x="4223023" y="2868257"/>
                <a:ext cx="756756" cy="1897286"/>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2">
                <a:extLst>
                  <a:ext uri="{FF2B5EF4-FFF2-40B4-BE49-F238E27FC236}">
                    <a16:creationId xmlns:a16="http://schemas.microsoft.com/office/drawing/2014/main" id="{4F8808A6-E3C0-D5B0-9167-542FA62F9C35}"/>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BF7E80F0-ACB3-4136-03CB-238D814FE20D}"/>
                </a:ext>
              </a:extLst>
            </p:cNvPr>
            <p:cNvSpPr txBox="1"/>
            <p:nvPr/>
          </p:nvSpPr>
          <p:spPr>
            <a:xfrm>
              <a:off x="3745844" y="3540736"/>
              <a:ext cx="1698691" cy="315208"/>
            </a:xfrm>
            <a:prstGeom prst="rect">
              <a:avLst/>
            </a:prstGeom>
            <a:noFill/>
          </p:spPr>
          <p:txBody>
            <a:bodyPr wrap="square">
              <a:spAutoFit/>
            </a:bodyPr>
            <a:lstStyle/>
            <a:p>
              <a:pPr algn="ctr"/>
              <a:r>
                <a:rPr lang="en-US">
                  <a:solidFill>
                    <a:schemeClr val="bg1"/>
                  </a:solidFill>
                </a:rPr>
                <a:t>6</a:t>
              </a:r>
              <a:r>
                <a:rPr lang="en-US" sz="1800" b="0">
                  <a:solidFill>
                    <a:schemeClr val="bg1"/>
                  </a:solidFill>
                </a:rPr>
                <a:t>0-day data collection window</a:t>
              </a:r>
              <a:endParaRPr lang="en-US"/>
            </a:p>
          </p:txBody>
        </p:sp>
      </p:grpSp>
    </p:spTree>
    <p:extLst>
      <p:ext uri="{BB962C8B-B14F-4D97-AF65-F5344CB8AC3E}">
        <p14:creationId xmlns:p14="http://schemas.microsoft.com/office/powerpoint/2010/main" val="32106783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BF9F5-BCEC-AB74-C3EE-E38A5C0EA8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F6F8464-4D05-F006-7359-83238A8DC885}"/>
              </a:ext>
              <a:ext uri="{C183D7F6-B498-43B3-948B-1728B52AA6E4}">
                <adec:decorative xmlns:adec="http://schemas.microsoft.com/office/drawing/2017/decorative" val="1"/>
              </a:ext>
            </a:extLst>
          </p:cNvPr>
          <p:cNvSpPr/>
          <p:nvPr/>
        </p:nvSpPr>
        <p:spPr>
          <a:xfrm>
            <a:off x="-381000" y="0"/>
            <a:ext cx="1257300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C4199C44-BC72-5D66-09DE-E4B39F2589AA}"/>
              </a:ext>
            </a:extLst>
          </p:cNvPr>
          <p:cNvSpPr txBox="1">
            <a:spLocks/>
          </p:cNvSpPr>
          <p:nvPr/>
        </p:nvSpPr>
        <p:spPr>
          <a:xfrm>
            <a:off x="-1722043" y="878734"/>
            <a:ext cx="102178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pPr algn="ctr"/>
            <a:r>
              <a:rPr lang="en-US" sz="6000"/>
              <a:t>Program Exit </a:t>
            </a:r>
          </a:p>
        </p:txBody>
      </p:sp>
      <p:cxnSp>
        <p:nvCxnSpPr>
          <p:cNvPr id="6" name="Straight Connector 5">
            <a:extLst>
              <a:ext uri="{FF2B5EF4-FFF2-40B4-BE49-F238E27FC236}">
                <a16:creationId xmlns:a16="http://schemas.microsoft.com/office/drawing/2014/main" id="{0BBF6AFC-448F-0441-65F3-C9C36EEF226D}"/>
              </a:ext>
              <a:ext uri="{C183D7F6-B498-43B3-948B-1728B52AA6E4}">
                <adec:decorative xmlns:adec="http://schemas.microsoft.com/office/drawing/2017/decorative" val="1"/>
              </a:ext>
            </a:extLst>
          </p:cNvPr>
          <p:cNvCxnSpPr>
            <a:cxnSpLocks/>
          </p:cNvCxnSpPr>
          <p:nvPr/>
        </p:nvCxnSpPr>
        <p:spPr>
          <a:xfrm>
            <a:off x="1295400" y="2209800"/>
            <a:ext cx="10972800" cy="0"/>
          </a:xfrm>
          <a:prstGeom prst="line">
            <a:avLst/>
          </a:prstGeom>
          <a:ln w="76200">
            <a:solidFill>
              <a:srgbClr val="374A83"/>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D71A893-93AA-40F6-8E0B-A6EB15803E5D}"/>
              </a:ext>
              <a:ext uri="{C183D7F6-B498-43B3-948B-1728B52AA6E4}">
                <adec:decorative xmlns:adec="http://schemas.microsoft.com/office/drawing/2017/decorative" val="1"/>
              </a:ext>
            </a:extLst>
          </p:cNvPr>
          <p:cNvCxnSpPr>
            <a:cxnSpLocks/>
          </p:cNvCxnSpPr>
          <p:nvPr/>
        </p:nvCxnSpPr>
        <p:spPr>
          <a:xfrm>
            <a:off x="-152400" y="2209800"/>
            <a:ext cx="1188720" cy="0"/>
          </a:xfrm>
          <a:prstGeom prst="line">
            <a:avLst/>
          </a:prstGeom>
          <a:ln w="76200">
            <a:solidFill>
              <a:srgbClr val="AFBCE2"/>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0B0AF333-F012-98AA-36C8-5293B6F9F6ED}"/>
              </a:ext>
            </a:extLst>
          </p:cNvPr>
          <p:cNvSpPr txBox="1">
            <a:spLocks/>
          </p:cNvSpPr>
          <p:nvPr/>
        </p:nvSpPr>
        <p:spPr>
          <a:xfrm>
            <a:off x="1981199" y="3276600"/>
            <a:ext cx="7815943" cy="148327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0">
                <a:solidFill>
                  <a:schemeClr val="bg1"/>
                </a:solidFill>
              </a:rPr>
              <a:t>Complete SUPRT-A (Record Closeout) for client within one month of program exit/discharge.</a:t>
            </a:r>
          </a:p>
          <a:p>
            <a:pPr marL="0" indent="0">
              <a:buNone/>
            </a:pPr>
            <a:endParaRPr lang="en-US" sz="1200">
              <a:solidFill>
                <a:schemeClr val="bg1"/>
              </a:solidFill>
            </a:endParaRPr>
          </a:p>
          <a:p>
            <a:pPr marL="0" indent="0">
              <a:buNone/>
            </a:pPr>
            <a:endParaRPr lang="en-US" sz="3600">
              <a:solidFill>
                <a:schemeClr val="bg1"/>
              </a:solidFill>
            </a:endParaRPr>
          </a:p>
        </p:txBody>
      </p:sp>
      <p:grpSp>
        <p:nvGrpSpPr>
          <p:cNvPr id="5" name="Group 4" descr="30-day data collection window">
            <a:extLst>
              <a:ext uri="{FF2B5EF4-FFF2-40B4-BE49-F238E27FC236}">
                <a16:creationId xmlns:a16="http://schemas.microsoft.com/office/drawing/2014/main" id="{DA0E6EDC-FAA3-4805-8093-3B57F64ACDA5}"/>
              </a:ext>
              <a:ext uri="{C183D7F6-B498-43B3-948B-1728B52AA6E4}">
                <adec:decorative xmlns:adec="http://schemas.microsoft.com/office/drawing/2017/decorative" val="0"/>
              </a:ext>
            </a:extLst>
          </p:cNvPr>
          <p:cNvGrpSpPr/>
          <p:nvPr/>
        </p:nvGrpSpPr>
        <p:grpSpPr>
          <a:xfrm>
            <a:off x="838200" y="2220957"/>
            <a:ext cx="4343400" cy="1779543"/>
            <a:chOff x="3505200" y="3510442"/>
            <a:chExt cx="2529568" cy="1518758"/>
          </a:xfrm>
        </p:grpSpPr>
        <p:grpSp>
          <p:nvGrpSpPr>
            <p:cNvPr id="7" name="Group 6">
              <a:extLst>
                <a:ext uri="{FF2B5EF4-FFF2-40B4-BE49-F238E27FC236}">
                  <a16:creationId xmlns:a16="http://schemas.microsoft.com/office/drawing/2014/main" id="{1797D9DF-E8C3-9C9B-C464-D67ADF9EAF56}"/>
                </a:ext>
              </a:extLst>
            </p:cNvPr>
            <p:cNvGrpSpPr/>
            <p:nvPr/>
          </p:nvGrpSpPr>
          <p:grpSpPr>
            <a:xfrm>
              <a:off x="3505200" y="3510442"/>
              <a:ext cx="2529568" cy="1518758"/>
              <a:chOff x="3505200" y="3438522"/>
              <a:chExt cx="2529568" cy="1518758"/>
            </a:xfrm>
          </p:grpSpPr>
          <p:sp>
            <p:nvSpPr>
              <p:cNvPr id="11" name="Left Brace 10">
                <a:extLst>
                  <a:ext uri="{FF2B5EF4-FFF2-40B4-BE49-F238E27FC236}">
                    <a16:creationId xmlns:a16="http://schemas.microsoft.com/office/drawing/2014/main" id="{205C8986-0CC4-7042-0FE7-7AF8C70B4A49}"/>
                  </a:ext>
                  <a:ext uri="{C183D7F6-B498-43B3-948B-1728B52AA6E4}">
                    <adec:decorative xmlns:adec="http://schemas.microsoft.com/office/drawing/2017/decorative" val="1"/>
                  </a:ext>
                </a:extLst>
              </p:cNvPr>
              <p:cNvSpPr/>
              <p:nvPr/>
            </p:nvSpPr>
            <p:spPr>
              <a:xfrm rot="16200000">
                <a:off x="4215812" y="2861046"/>
                <a:ext cx="756756" cy="1911707"/>
              </a:xfrm>
              <a:prstGeom prst="leftBrace">
                <a:avLst>
                  <a:gd name="adj1" fmla="val 8333"/>
                  <a:gd name="adj2" fmla="val 50000"/>
                </a:avLst>
              </a:prstGeom>
              <a:solidFill>
                <a:srgbClr val="A50A1F"/>
              </a:solidFill>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 Placeholder 2">
                <a:extLst>
                  <a:ext uri="{FF2B5EF4-FFF2-40B4-BE49-F238E27FC236}">
                    <a16:creationId xmlns:a16="http://schemas.microsoft.com/office/drawing/2014/main" id="{4D29CB5A-D0B3-C8E8-C0EE-562DD0CDB39E}"/>
                  </a:ext>
                </a:extLst>
              </p:cNvPr>
              <p:cNvSpPr txBox="1">
                <a:spLocks/>
              </p:cNvSpPr>
              <p:nvPr/>
            </p:nvSpPr>
            <p:spPr>
              <a:xfrm>
                <a:off x="3505200" y="4077092"/>
                <a:ext cx="2529568" cy="88018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sz="2800" b="0">
                  <a:solidFill>
                    <a:schemeClr val="bg1"/>
                  </a:solidFill>
                </a:endParaRPr>
              </a:p>
            </p:txBody>
          </p:sp>
        </p:grpSp>
        <p:sp>
          <p:nvSpPr>
            <p:cNvPr id="8" name="TextBox 7">
              <a:extLst>
                <a:ext uri="{FF2B5EF4-FFF2-40B4-BE49-F238E27FC236}">
                  <a16:creationId xmlns:a16="http://schemas.microsoft.com/office/drawing/2014/main" id="{AAC4B91B-6947-099E-69BE-30D4A3FE39F1}"/>
                </a:ext>
              </a:extLst>
            </p:cNvPr>
            <p:cNvSpPr txBox="1"/>
            <p:nvPr/>
          </p:nvSpPr>
          <p:spPr>
            <a:xfrm>
              <a:off x="3723655" y="3565952"/>
              <a:ext cx="1867329" cy="315208"/>
            </a:xfrm>
            <a:prstGeom prst="rect">
              <a:avLst/>
            </a:prstGeom>
            <a:noFill/>
          </p:spPr>
          <p:txBody>
            <a:bodyPr wrap="square">
              <a:spAutoFit/>
            </a:bodyPr>
            <a:lstStyle/>
            <a:p>
              <a:r>
                <a:rPr lang="en-US" sz="1800" b="0">
                  <a:solidFill>
                    <a:schemeClr val="bg1"/>
                  </a:solidFill>
                </a:rPr>
                <a:t>30-day data collection window</a:t>
              </a:r>
              <a:endParaRPr lang="en-US"/>
            </a:p>
          </p:txBody>
        </p:sp>
      </p:grpSp>
      <p:sp>
        <p:nvSpPr>
          <p:cNvPr id="9" name="Star: 4 Points 8">
            <a:extLst>
              <a:ext uri="{FF2B5EF4-FFF2-40B4-BE49-F238E27FC236}">
                <a16:creationId xmlns:a16="http://schemas.microsoft.com/office/drawing/2014/main" id="{EE129AD3-B73F-E3F0-2019-A68A8B75B88C}"/>
              </a:ext>
              <a:ext uri="{C183D7F6-B498-43B3-948B-1728B52AA6E4}">
                <adec:decorative xmlns:adec="http://schemas.microsoft.com/office/drawing/2017/decorative" val="1"/>
              </a:ext>
            </a:extLst>
          </p:cNvPr>
          <p:cNvSpPr/>
          <p:nvPr/>
        </p:nvSpPr>
        <p:spPr>
          <a:xfrm>
            <a:off x="685800" y="1714500"/>
            <a:ext cx="838200" cy="990600"/>
          </a:xfrm>
          <a:prstGeom prst="star4">
            <a:avLst/>
          </a:prstGeom>
          <a:solidFill>
            <a:srgbClr val="A50A1F"/>
          </a:solid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250734"/>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BA48E-73E9-A940-70F5-8AC25F09B80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753F12-C8A9-BEEE-02E2-0EBC63B4C8CE}"/>
              </a:ext>
            </a:extLst>
          </p:cNvPr>
          <p:cNvSpPr txBox="1">
            <a:spLocks/>
          </p:cNvSpPr>
          <p:nvPr/>
        </p:nvSpPr>
        <p:spPr>
          <a:xfrm>
            <a:off x="1692489" y="1295422"/>
            <a:ext cx="11992645"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Reminder:</a:t>
            </a:r>
          </a:p>
        </p:txBody>
      </p:sp>
      <p:sp>
        <p:nvSpPr>
          <p:cNvPr id="3" name="Text Placeholder 3" descr="Remember that a reassessment SUPRT is only required for clients still enrolled (receiving grant-funded program services) at the time the window opens.&#10;">
            <a:extLst>
              <a:ext uri="{FF2B5EF4-FFF2-40B4-BE49-F238E27FC236}">
                <a16:creationId xmlns:a16="http://schemas.microsoft.com/office/drawing/2014/main" id="{3C377AB1-55F4-7C08-78CB-FC0F6601A613}"/>
              </a:ext>
            </a:extLst>
          </p:cNvPr>
          <p:cNvSpPr txBox="1">
            <a:spLocks/>
          </p:cNvSpPr>
          <p:nvPr/>
        </p:nvSpPr>
        <p:spPr>
          <a:xfrm>
            <a:off x="1688074" y="2061017"/>
            <a:ext cx="8865337" cy="4462580"/>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pPr marL="0" marR="0" lvl="0" indent="0" algn="l" defTabSz="914377" rtl="0" eaLnBrk="1" fontAlgn="auto" latinLnBrk="0" hangingPunct="1">
              <a:lnSpc>
                <a:spcPct val="90000"/>
              </a:lnSpc>
              <a:spcBef>
                <a:spcPts val="1000"/>
              </a:spcBef>
              <a:spcAft>
                <a:spcPts val="600"/>
              </a:spcAft>
              <a:buClr>
                <a:srgbClr val="FFFFFF"/>
              </a:buClr>
              <a:buSzPct val="120000"/>
              <a:buFontTx/>
              <a:buNone/>
              <a:tabLst/>
              <a:defRPr/>
            </a:pPr>
            <a:r>
              <a:rPr kumimoji="0" lang="en-US" sz="4400" b="1" i="0" u="none" strike="noStrike" kern="1200" cap="none" spc="0" normalizeH="0" baseline="0" noProof="0">
                <a:ln>
                  <a:noFill/>
                </a:ln>
                <a:effectLst/>
                <a:uLnTx/>
                <a:uFillTx/>
                <a:latin typeface="Century Gothic" panose="020B0502020202020204" pitchFamily="34" charset="0"/>
                <a:ea typeface="+mn-ea"/>
                <a:cs typeface="+mn-cs"/>
              </a:rPr>
              <a:t>A reassessment SUPRT is only required if the client is still enrolled in grant-funded program services when their data collection window opens.</a:t>
            </a:r>
          </a:p>
        </p:txBody>
      </p:sp>
      <p:pic>
        <p:nvPicPr>
          <p:cNvPr id="2" name="Graphic 1">
            <a:extLst>
              <a:ext uri="{FF2B5EF4-FFF2-40B4-BE49-F238E27FC236}">
                <a16:creationId xmlns:a16="http://schemas.microsoft.com/office/drawing/2014/main" id="{FF720F9C-4005-F3CD-7E73-D352FFE9BF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7377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7DA57-7A98-3316-2E8E-7935D5399F4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D76B6C8-8DD9-B7CF-226D-A52110178914}"/>
              </a:ext>
            </a:extLst>
          </p:cNvPr>
          <p:cNvSpPr txBox="1">
            <a:spLocks/>
          </p:cNvSpPr>
          <p:nvPr/>
        </p:nvSpPr>
        <p:spPr>
          <a:xfrm>
            <a:off x="199355" y="-973215"/>
            <a:ext cx="11992645"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Missed data collection point</a:t>
            </a:r>
          </a:p>
        </p:txBody>
      </p:sp>
      <p:sp>
        <p:nvSpPr>
          <p:cNvPr id="2" name="Text Placeholder 2">
            <a:extLst>
              <a:ext uri="{FF2B5EF4-FFF2-40B4-BE49-F238E27FC236}">
                <a16:creationId xmlns:a16="http://schemas.microsoft.com/office/drawing/2014/main" id="{D38EC331-AEB5-5EB5-34F3-BF27BE21BC26}"/>
              </a:ext>
            </a:extLst>
          </p:cNvPr>
          <p:cNvSpPr txBox="1">
            <a:spLocks/>
          </p:cNvSpPr>
          <p:nvPr/>
        </p:nvSpPr>
        <p:spPr>
          <a:xfrm>
            <a:off x="1232222" y="980889"/>
            <a:ext cx="9982200" cy="358303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r>
              <a:rPr lang="en-US" sz="4400" b="1">
                <a:solidFill>
                  <a:schemeClr val="bg1"/>
                </a:solidFill>
                <a:latin typeface="Century Gothic" panose="020B0502020202020204" pitchFamily="34" charset="0"/>
              </a:rPr>
              <a:t>If 6-month or annual assessments are not completed during the data collection window, assessment records for those timepoints are </a:t>
            </a:r>
            <a:r>
              <a:rPr lang="en-US" sz="4400" b="1" u="sng">
                <a:solidFill>
                  <a:schemeClr val="bg1"/>
                </a:solidFill>
                <a:latin typeface="Century Gothic" panose="020B0502020202020204" pitchFamily="34" charset="0"/>
              </a:rPr>
              <a:t>not required</a:t>
            </a:r>
            <a:r>
              <a:rPr lang="en-US" sz="4400" b="1">
                <a:solidFill>
                  <a:schemeClr val="bg1"/>
                </a:solidFill>
                <a:latin typeface="Century Gothic" panose="020B0502020202020204" pitchFamily="34" charset="0"/>
              </a:rPr>
              <a:t> by SAMHSA. Instead, case managers should complete the next assessment due.</a:t>
            </a:r>
          </a:p>
        </p:txBody>
      </p:sp>
      <p:pic>
        <p:nvPicPr>
          <p:cNvPr id="4" name="Graphic 3">
            <a:extLst>
              <a:ext uri="{FF2B5EF4-FFF2-40B4-BE49-F238E27FC236}">
                <a16:creationId xmlns:a16="http://schemas.microsoft.com/office/drawing/2014/main" id="{0F171989-2836-F6A5-4F76-17ADB3C71B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25778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A8CEE-3C4D-5A2D-D1E1-F40712D6873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1ED0A78-F7EC-1D7D-65DE-F3580EB97EB3}"/>
              </a:ext>
            </a:extLst>
          </p:cNvPr>
          <p:cNvSpPr txBox="1">
            <a:spLocks/>
          </p:cNvSpPr>
          <p:nvPr/>
        </p:nvSpPr>
        <p:spPr>
          <a:xfrm>
            <a:off x="199355" y="-973215"/>
            <a:ext cx="12474923"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Missed data collection example</a:t>
            </a:r>
          </a:p>
        </p:txBody>
      </p:sp>
      <p:sp>
        <p:nvSpPr>
          <p:cNvPr id="2" name="Text Placeholder 2">
            <a:extLst>
              <a:ext uri="{FF2B5EF4-FFF2-40B4-BE49-F238E27FC236}">
                <a16:creationId xmlns:a16="http://schemas.microsoft.com/office/drawing/2014/main" id="{C28E7064-8BED-F124-BBB5-DD05578A5FA2}"/>
              </a:ext>
            </a:extLst>
          </p:cNvPr>
          <p:cNvSpPr txBox="1">
            <a:spLocks/>
          </p:cNvSpPr>
          <p:nvPr/>
        </p:nvSpPr>
        <p:spPr>
          <a:xfrm>
            <a:off x="1162773" y="1478601"/>
            <a:ext cx="9982200" cy="358303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189" lvl="1" indent="0">
              <a:buNone/>
            </a:pPr>
            <a:endParaRPr lang="en-US" sz="2400" b="1">
              <a:solidFill>
                <a:schemeClr val="bg1"/>
              </a:solidFill>
              <a:latin typeface="Century Gothic" panose="020B0502020202020204" pitchFamily="34" charset="0"/>
            </a:endParaRPr>
          </a:p>
          <a:p>
            <a:pPr marL="457189" lvl="1" indent="0">
              <a:buNone/>
            </a:pPr>
            <a:r>
              <a:rPr lang="en-US" sz="4400" b="1">
                <a:solidFill>
                  <a:schemeClr val="bg1"/>
                </a:solidFill>
                <a:latin typeface="Century Gothic" panose="020B0502020202020204" pitchFamily="34" charset="0"/>
              </a:rPr>
              <a:t>For example, if the 6-month window is missed and the client is still in care at 12 months, complete an Annual Assessment when that window opens.</a:t>
            </a:r>
          </a:p>
          <a:p>
            <a:endParaRPr lang="en-US" sz="6600">
              <a:solidFill>
                <a:schemeClr val="bg1"/>
              </a:solidFill>
              <a:latin typeface="Century Gothic" panose="020B0502020202020204" pitchFamily="34" charset="0"/>
            </a:endParaRPr>
          </a:p>
        </p:txBody>
      </p:sp>
      <p:pic>
        <p:nvPicPr>
          <p:cNvPr id="4" name="Graphic 3">
            <a:extLst>
              <a:ext uri="{FF2B5EF4-FFF2-40B4-BE49-F238E27FC236}">
                <a16:creationId xmlns:a16="http://schemas.microsoft.com/office/drawing/2014/main" id="{7515216D-B9A9-B2FA-B178-F0A79C29BD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60647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174B-FD88-91D3-BAA5-F2EC632BDDE5}"/>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D1C0960-8E3F-18C8-01FB-90489B9067F9}"/>
              </a:ext>
              <a:ext uri="{C183D7F6-B498-43B3-948B-1728B52AA6E4}">
                <adec:decorative xmlns:adec="http://schemas.microsoft.com/office/drawing/2017/decorative" val="1"/>
              </a:ext>
            </a:extLst>
          </p:cNvPr>
          <p:cNvSpPr/>
          <p:nvPr/>
        </p:nvSpPr>
        <p:spPr>
          <a:xfrm>
            <a:off x="2185989" y="1604151"/>
            <a:ext cx="9558337" cy="3854371"/>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EECB718-A2BC-53FF-7F48-7EAD943C2DE1}"/>
              </a:ext>
            </a:extLst>
          </p:cNvPr>
          <p:cNvSpPr txBox="1">
            <a:spLocks/>
          </p:cNvSpPr>
          <p:nvPr/>
        </p:nvSpPr>
        <p:spPr>
          <a:xfrm>
            <a:off x="558171" y="523614"/>
            <a:ext cx="7528560"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Learning Checkpoint 3:</a:t>
            </a:r>
          </a:p>
        </p:txBody>
      </p:sp>
      <p:sp>
        <p:nvSpPr>
          <p:cNvPr id="2" name="Title 1">
            <a:extLst>
              <a:ext uri="{FF2B5EF4-FFF2-40B4-BE49-F238E27FC236}">
                <a16:creationId xmlns:a16="http://schemas.microsoft.com/office/drawing/2014/main" id="{22B0271D-F89B-D539-C5AC-2FF3B2DCC2A3}"/>
              </a:ext>
            </a:extLst>
          </p:cNvPr>
          <p:cNvSpPr txBox="1">
            <a:spLocks/>
          </p:cNvSpPr>
          <p:nvPr/>
        </p:nvSpPr>
        <p:spPr>
          <a:xfrm>
            <a:off x="0" y="5378287"/>
            <a:ext cx="7996545"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endParaRPr lang="en-US" sz="4400">
              <a:solidFill>
                <a:srgbClr val="252055"/>
              </a:solidFill>
            </a:endParaRPr>
          </a:p>
        </p:txBody>
      </p:sp>
      <p:sp>
        <p:nvSpPr>
          <p:cNvPr id="6" name="Rectangle: Rounded Corners 5">
            <a:extLst>
              <a:ext uri="{FF2B5EF4-FFF2-40B4-BE49-F238E27FC236}">
                <a16:creationId xmlns:a16="http://schemas.microsoft.com/office/drawing/2014/main" id="{F2FD1BB0-6379-EADF-0481-4EA14E818AB7}"/>
              </a:ext>
            </a:extLst>
          </p:cNvPr>
          <p:cNvSpPr/>
          <p:nvPr/>
        </p:nvSpPr>
        <p:spPr>
          <a:xfrm>
            <a:off x="659067" y="2119109"/>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451E07C-B94A-F482-22E4-63D0C49CB5FE}"/>
              </a:ext>
            </a:extLst>
          </p:cNvPr>
          <p:cNvSpPr/>
          <p:nvPr/>
        </p:nvSpPr>
        <p:spPr>
          <a:xfrm>
            <a:off x="509342" y="19037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E89509-B3FE-B1C3-56E6-9B1F22EF4B49}"/>
              </a:ext>
            </a:extLst>
          </p:cNvPr>
          <p:cNvSpPr txBox="1"/>
          <p:nvPr/>
        </p:nvSpPr>
        <p:spPr>
          <a:xfrm>
            <a:off x="1181924" y="1771493"/>
            <a:ext cx="1734432"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t>
            </a:r>
          </a:p>
        </p:txBody>
      </p:sp>
      <p:sp>
        <p:nvSpPr>
          <p:cNvPr id="11" name="TextBox 10">
            <a:extLst>
              <a:ext uri="{FF2B5EF4-FFF2-40B4-BE49-F238E27FC236}">
                <a16:creationId xmlns:a16="http://schemas.microsoft.com/office/drawing/2014/main" id="{E08B5923-0158-A181-8645-0C92293091C7}"/>
              </a:ext>
            </a:extLst>
          </p:cNvPr>
          <p:cNvSpPr txBox="1"/>
          <p:nvPr/>
        </p:nvSpPr>
        <p:spPr>
          <a:xfrm>
            <a:off x="3692324" y="1835264"/>
            <a:ext cx="7627717" cy="3477875"/>
          </a:xfrm>
          <a:prstGeom prst="rect">
            <a:avLst/>
          </a:prstGeom>
          <a:noFill/>
        </p:spPr>
        <p:txBody>
          <a:bodyPr wrap="square">
            <a:spAutoFit/>
          </a:bodyPr>
          <a:lstStyle/>
          <a:p>
            <a:r>
              <a:rPr lang="en-US" sz="4400" b="1">
                <a:solidFill>
                  <a:srgbClr val="252055"/>
                </a:solidFill>
                <a:latin typeface="Century Gothic" panose="020B0502020202020204" pitchFamily="34" charset="0"/>
              </a:rPr>
              <a:t>If a client had a Record Closeout assessment before their reassessment window opens, is the reassessment still required?</a:t>
            </a:r>
          </a:p>
        </p:txBody>
      </p:sp>
    </p:spTree>
    <p:extLst>
      <p:ext uri="{BB962C8B-B14F-4D97-AF65-F5344CB8AC3E}">
        <p14:creationId xmlns:p14="http://schemas.microsoft.com/office/powerpoint/2010/main" val="7871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F4147-4B2E-F83B-087C-CA81E165DE1E}"/>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FD90562-BB58-5CE5-BFB2-D30BE8034F07}"/>
              </a:ext>
              <a:ext uri="{C183D7F6-B498-43B3-948B-1728B52AA6E4}">
                <adec:decorative xmlns:adec="http://schemas.microsoft.com/office/drawing/2017/decorative" val="1"/>
              </a:ext>
            </a:extLst>
          </p:cNvPr>
          <p:cNvSpPr/>
          <p:nvPr/>
        </p:nvSpPr>
        <p:spPr>
          <a:xfrm>
            <a:off x="2286000" y="1428706"/>
            <a:ext cx="9311640" cy="4572000"/>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F00ACBB-9421-0A57-B40A-E57F3AB34491}"/>
              </a:ext>
              <a:ext uri="{C183D7F6-B498-43B3-948B-1728B52AA6E4}">
                <adec:decorative xmlns:adec="http://schemas.microsoft.com/office/drawing/2017/decorative" val="1"/>
              </a:ext>
            </a:extLst>
          </p:cNvPr>
          <p:cNvSpPr/>
          <p:nvPr/>
        </p:nvSpPr>
        <p:spPr>
          <a:xfrm>
            <a:off x="883920" y="2164080"/>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11A0557-B243-2C76-5C68-09C208C769AC}"/>
              </a:ext>
              <a:ext uri="{C183D7F6-B498-43B3-948B-1728B52AA6E4}">
                <adec:decorative xmlns:adec="http://schemas.microsoft.com/office/drawing/2017/decorative" val="1"/>
              </a:ext>
            </a:extLst>
          </p:cNvPr>
          <p:cNvSpPr/>
          <p:nvPr/>
        </p:nvSpPr>
        <p:spPr>
          <a:xfrm>
            <a:off x="794478" y="22085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C43998-34AD-00E6-2F5A-EBC78D554DFE}"/>
              </a:ext>
              <a:ext uri="{C183D7F6-B498-43B3-948B-1728B52AA6E4}">
                <adec:decorative xmlns:adec="http://schemas.microsoft.com/office/drawing/2017/decorative" val="1"/>
              </a:ext>
            </a:extLst>
          </p:cNvPr>
          <p:cNvSpPr txBox="1"/>
          <p:nvPr/>
        </p:nvSpPr>
        <p:spPr>
          <a:xfrm>
            <a:off x="1296237" y="2001363"/>
            <a:ext cx="2110153"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a:t>
            </a:r>
          </a:p>
        </p:txBody>
      </p:sp>
      <p:sp>
        <p:nvSpPr>
          <p:cNvPr id="11" name="Title 1">
            <a:extLst>
              <a:ext uri="{FF2B5EF4-FFF2-40B4-BE49-F238E27FC236}">
                <a16:creationId xmlns:a16="http://schemas.microsoft.com/office/drawing/2014/main" id="{9CCF0E73-96BB-B24C-A48E-6E151A6AC13C}"/>
              </a:ext>
            </a:extLst>
          </p:cNvPr>
          <p:cNvSpPr txBox="1">
            <a:spLocks/>
          </p:cNvSpPr>
          <p:nvPr/>
        </p:nvSpPr>
        <p:spPr>
          <a:xfrm>
            <a:off x="558171" y="523614"/>
            <a:ext cx="10356756"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Answer to Learning Checkpoint 3:</a:t>
            </a:r>
          </a:p>
        </p:txBody>
      </p:sp>
      <p:sp>
        <p:nvSpPr>
          <p:cNvPr id="9" name="TextBox 8">
            <a:extLst>
              <a:ext uri="{FF2B5EF4-FFF2-40B4-BE49-F238E27FC236}">
                <a16:creationId xmlns:a16="http://schemas.microsoft.com/office/drawing/2014/main" id="{554C10FA-BFB9-5C33-6BA2-302257832CA5}"/>
              </a:ext>
            </a:extLst>
          </p:cNvPr>
          <p:cNvSpPr txBox="1"/>
          <p:nvPr/>
        </p:nvSpPr>
        <p:spPr>
          <a:xfrm>
            <a:off x="3984587" y="1441973"/>
            <a:ext cx="8087810" cy="4524315"/>
          </a:xfrm>
          <a:prstGeom prst="rect">
            <a:avLst/>
          </a:prstGeom>
          <a:noFill/>
        </p:spPr>
        <p:txBody>
          <a:bodyPr wrap="square">
            <a:spAutoFit/>
          </a:bodyPr>
          <a:lstStyle>
            <a:defPPr>
              <a:defRPr lang="ru-RU"/>
            </a:defPPr>
            <a:lvl1pPr>
              <a:defRPr sz="4400" b="1">
                <a:solidFill>
                  <a:srgbClr val="252055"/>
                </a:solidFill>
                <a:latin typeface="Century Gothic" panose="020B0502020202020204" pitchFamily="34" charset="0"/>
              </a:defRPr>
            </a:lvl1pPr>
          </a:lstStyle>
          <a:p>
            <a:r>
              <a:rPr lang="en-US" sz="3600"/>
              <a:t>No. Record closeout assessments are completed when the client is no longer receiving services through the grant program. Once </a:t>
            </a:r>
          </a:p>
          <a:p>
            <a:r>
              <a:rPr lang="en-US" sz="3600"/>
              <a:t>a record closeout is completed, any reassessment or annual assessments are no longer required. </a:t>
            </a:r>
          </a:p>
        </p:txBody>
      </p:sp>
    </p:spTree>
    <p:extLst>
      <p:ext uri="{BB962C8B-B14F-4D97-AF65-F5344CB8AC3E}">
        <p14:creationId xmlns:p14="http://schemas.microsoft.com/office/powerpoint/2010/main" val="73439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52055"/>
        </a:solidFill>
        <a:effectLst/>
      </p:bgPr>
    </p:bg>
    <p:spTree>
      <p:nvGrpSpPr>
        <p:cNvPr id="1" name="">
          <a:extLst>
            <a:ext uri="{FF2B5EF4-FFF2-40B4-BE49-F238E27FC236}">
              <a16:creationId xmlns:a16="http://schemas.microsoft.com/office/drawing/2014/main" id="{25E048B8-A158-C8FF-64E2-18F01010A8BD}"/>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89DB8CBD-C6EF-0A2A-EB3E-DAE02CD4C12B}"/>
              </a:ext>
            </a:extLst>
          </p:cNvPr>
          <p:cNvSpPr txBox="1">
            <a:spLocks/>
          </p:cNvSpPr>
          <p:nvPr/>
        </p:nvSpPr>
        <p:spPr>
          <a:xfrm>
            <a:off x="1087120" y="690714"/>
            <a:ext cx="9920316" cy="110665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t>Note:</a:t>
            </a:r>
          </a:p>
        </p:txBody>
      </p:sp>
      <p:sp>
        <p:nvSpPr>
          <p:cNvPr id="17" name="Text Placeholder 2">
            <a:extLst>
              <a:ext uri="{FF2B5EF4-FFF2-40B4-BE49-F238E27FC236}">
                <a16:creationId xmlns:a16="http://schemas.microsoft.com/office/drawing/2014/main" id="{8CB9A0CE-A6C6-CE6D-58AB-D1DE96A019BA}"/>
              </a:ext>
            </a:extLst>
          </p:cNvPr>
          <p:cNvSpPr txBox="1">
            <a:spLocks/>
          </p:cNvSpPr>
          <p:nvPr/>
        </p:nvSpPr>
        <p:spPr>
          <a:xfrm>
            <a:off x="1107440" y="1711728"/>
            <a:ext cx="3881250" cy="444684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FF"/>
              </a:buClr>
              <a:buNone/>
            </a:pPr>
            <a:r>
              <a:rPr lang="en-US" sz="2800" b="0">
                <a:solidFill>
                  <a:schemeClr val="bg1"/>
                </a:solidFill>
              </a:rPr>
              <a:t>To support program staff in tracking their clients’ SUPRTs due and completed, we include a ‘Client Tracking’ tab on the PRG Insight data dashboard. We go over how to use this tool in Part 3 of this training.</a:t>
            </a:r>
            <a:endParaRPr lang="en-US" sz="3200" b="0">
              <a:solidFill>
                <a:schemeClr val="bg1"/>
              </a:solidFill>
            </a:endParaRPr>
          </a:p>
          <a:p>
            <a:pPr>
              <a:spcAft>
                <a:spcPts val="600"/>
              </a:spcAft>
              <a:buClr>
                <a:srgbClr val="FFFFFF"/>
              </a:buClr>
            </a:pPr>
            <a:endParaRPr lang="en-US" sz="3200" b="0">
              <a:solidFill>
                <a:schemeClr val="bg1"/>
              </a:solidFill>
            </a:endParaRPr>
          </a:p>
          <a:p>
            <a:pPr>
              <a:spcAft>
                <a:spcPts val="600"/>
              </a:spcAft>
              <a:buClr>
                <a:srgbClr val="FFFFFF"/>
              </a:buClr>
            </a:pPr>
            <a:endParaRPr lang="en-US" sz="3200" b="0">
              <a:solidFill>
                <a:schemeClr val="bg1"/>
              </a:solidFill>
            </a:endParaRPr>
          </a:p>
          <a:p>
            <a:pPr>
              <a:spcAft>
                <a:spcPts val="600"/>
              </a:spcAft>
              <a:buClr>
                <a:srgbClr val="FFFFFF"/>
              </a:buClr>
            </a:pPr>
            <a:endParaRPr lang="en-US" sz="3000" b="0">
              <a:solidFill>
                <a:schemeClr val="bg1"/>
              </a:solidFill>
            </a:endParaRPr>
          </a:p>
        </p:txBody>
      </p:sp>
      <p:grpSp>
        <p:nvGrpSpPr>
          <p:cNvPr id="7" name="Group 6">
            <a:extLst>
              <a:ext uri="{FF2B5EF4-FFF2-40B4-BE49-F238E27FC236}">
                <a16:creationId xmlns:a16="http://schemas.microsoft.com/office/drawing/2014/main" id="{D81EB1C8-DDB2-9FA3-89FE-EB6142315FF7}"/>
              </a:ext>
              <a:ext uri="{C183D7F6-B498-43B3-948B-1728B52AA6E4}">
                <adec:decorative xmlns:adec="http://schemas.microsoft.com/office/drawing/2017/decorative" val="1"/>
              </a:ext>
            </a:extLst>
          </p:cNvPr>
          <p:cNvGrpSpPr/>
          <p:nvPr/>
        </p:nvGrpSpPr>
        <p:grpSpPr>
          <a:xfrm>
            <a:off x="5045911" y="1776967"/>
            <a:ext cx="6591613" cy="3931920"/>
            <a:chOff x="5045911" y="1510747"/>
            <a:chExt cx="6591613" cy="3931920"/>
          </a:xfrm>
        </p:grpSpPr>
        <p:grpSp>
          <p:nvGrpSpPr>
            <p:cNvPr id="15" name="Group 14">
              <a:extLst>
                <a:ext uri="{FF2B5EF4-FFF2-40B4-BE49-F238E27FC236}">
                  <a16:creationId xmlns:a16="http://schemas.microsoft.com/office/drawing/2014/main" id="{A8698EEF-0F60-E8D9-EB5C-7348EF33A39B}"/>
                </a:ext>
              </a:extLst>
            </p:cNvPr>
            <p:cNvGrpSpPr>
              <a:grpSpLocks noChangeAspect="1"/>
            </p:cNvGrpSpPr>
            <p:nvPr/>
          </p:nvGrpSpPr>
          <p:grpSpPr>
            <a:xfrm>
              <a:off x="5045911" y="1510747"/>
              <a:ext cx="6591613" cy="3931920"/>
              <a:chOff x="6759512" y="3548269"/>
              <a:chExt cx="5004715" cy="2985328"/>
            </a:xfrm>
          </p:grpSpPr>
          <p:pic>
            <p:nvPicPr>
              <p:cNvPr id="8" name="Picture 7">
                <a:extLst>
                  <a:ext uri="{FF2B5EF4-FFF2-40B4-BE49-F238E27FC236}">
                    <a16:creationId xmlns:a16="http://schemas.microsoft.com/office/drawing/2014/main" id="{57ECBF8C-DB3D-DB54-A442-7BF84D418344}"/>
                  </a:ext>
                </a:extLst>
              </p:cNvPr>
              <p:cNvPicPr>
                <a:picLocks noChangeAspect="1"/>
              </p:cNvPicPr>
              <p:nvPr/>
            </p:nvPicPr>
            <p:blipFill>
              <a:blip r:embed="rId2"/>
              <a:stretch>
                <a:fillRect/>
              </a:stretch>
            </p:blipFill>
            <p:spPr>
              <a:xfrm>
                <a:off x="6828184" y="3548269"/>
                <a:ext cx="4936043" cy="2622273"/>
              </a:xfrm>
              <a:prstGeom prst="roundRect">
                <a:avLst>
                  <a:gd name="adj" fmla="val 1306"/>
                </a:avLst>
              </a:prstGeom>
              <a:solidFill>
                <a:srgbClr val="FFFFFF">
                  <a:shade val="85000"/>
                </a:srgbClr>
              </a:solidFill>
              <a:ln>
                <a:noFill/>
              </a:ln>
              <a:effectLst/>
            </p:spPr>
          </p:pic>
          <p:sp>
            <p:nvSpPr>
              <p:cNvPr id="11" name="TextBox 10">
                <a:extLst>
                  <a:ext uri="{FF2B5EF4-FFF2-40B4-BE49-F238E27FC236}">
                    <a16:creationId xmlns:a16="http://schemas.microsoft.com/office/drawing/2014/main" id="{293F2166-68D8-369B-7932-37E8A90F7A64}"/>
                  </a:ext>
                </a:extLst>
              </p:cNvPr>
              <p:cNvSpPr txBox="1"/>
              <p:nvPr/>
            </p:nvSpPr>
            <p:spPr>
              <a:xfrm>
                <a:off x="6759512" y="6225820"/>
                <a:ext cx="4710546" cy="307777"/>
              </a:xfrm>
              <a:prstGeom prst="rect">
                <a:avLst/>
              </a:prstGeom>
              <a:noFill/>
            </p:spPr>
            <p:txBody>
              <a:bodyPr wrap="square">
                <a:spAutoFit/>
              </a:bodyPr>
              <a:lstStyle/>
              <a:p>
                <a:r>
                  <a:rPr lang="en-US" sz="1400">
                    <a:solidFill>
                      <a:schemeClr val="bg1"/>
                    </a:solidFill>
                  </a:rPr>
                  <a:t>Client Tracking tab of the PRG Insight data dashboard.</a:t>
                </a:r>
              </a:p>
            </p:txBody>
          </p:sp>
        </p:grpSp>
        <p:sp>
          <p:nvSpPr>
            <p:cNvPr id="2" name="Rectangle 1">
              <a:extLst>
                <a:ext uri="{FF2B5EF4-FFF2-40B4-BE49-F238E27FC236}">
                  <a16:creationId xmlns:a16="http://schemas.microsoft.com/office/drawing/2014/main" id="{F4E9A097-15B4-7AFE-BC1A-CC87F83FCFE6}"/>
                </a:ext>
              </a:extLst>
            </p:cNvPr>
            <p:cNvSpPr/>
            <p:nvPr/>
          </p:nvSpPr>
          <p:spPr>
            <a:xfrm>
              <a:off x="11106150" y="1706880"/>
              <a:ext cx="369570" cy="156210"/>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1B6F3690-839C-E2DA-CCB7-8AD2D1936B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95029" y="266220"/>
            <a:ext cx="2551059" cy="1816769"/>
          </a:xfrm>
          <a:prstGeom prst="rect">
            <a:avLst/>
          </a:prstGeom>
        </p:spPr>
      </p:pic>
    </p:spTree>
    <p:extLst>
      <p:ext uri="{BB962C8B-B14F-4D97-AF65-F5344CB8AC3E}">
        <p14:creationId xmlns:p14="http://schemas.microsoft.com/office/powerpoint/2010/main" val="307874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0601-F53E-AF71-819B-4D7158566C12}"/>
              </a:ext>
            </a:extLst>
          </p:cNvPr>
          <p:cNvSpPr>
            <a:spLocks noGrp="1"/>
          </p:cNvSpPr>
          <p:nvPr>
            <p:ph type="title"/>
          </p:nvPr>
        </p:nvSpPr>
        <p:spPr>
          <a:xfrm>
            <a:off x="1028699" y="2773368"/>
            <a:ext cx="8541327" cy="1311263"/>
          </a:xfrm>
        </p:spPr>
        <p:txBody>
          <a:bodyPr/>
          <a:lstStyle/>
          <a:p>
            <a:r>
              <a:rPr lang="en-US" sz="6000"/>
              <a:t>Part 3: SUPRT Materials</a:t>
            </a:r>
          </a:p>
        </p:txBody>
      </p:sp>
      <p:pic>
        <p:nvPicPr>
          <p:cNvPr id="3" name="Graphic 2">
            <a:extLst>
              <a:ext uri="{FF2B5EF4-FFF2-40B4-BE49-F238E27FC236}">
                <a16:creationId xmlns:a16="http://schemas.microsoft.com/office/drawing/2014/main" id="{CC740F62-5B47-386B-4C56-4470B1D1DE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2773495776"/>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E9C8-C2AB-7962-AA3C-4E537C2ACBAF}"/>
              </a:ext>
            </a:extLst>
          </p:cNvPr>
          <p:cNvSpPr txBox="1">
            <a:spLocks/>
          </p:cNvSpPr>
          <p:nvPr/>
        </p:nvSpPr>
        <p:spPr>
          <a:xfrm>
            <a:off x="683565" y="2959287"/>
            <a:ext cx="57912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Data Collection Materials</a:t>
            </a:r>
          </a:p>
        </p:txBody>
      </p:sp>
      <p:sp>
        <p:nvSpPr>
          <p:cNvPr id="3" name="Flowchart: Alternate Process 2">
            <a:extLst>
              <a:ext uri="{FF2B5EF4-FFF2-40B4-BE49-F238E27FC236}">
                <a16:creationId xmlns:a16="http://schemas.microsoft.com/office/drawing/2014/main" id="{4F1507C2-8CE6-D03E-55B4-C95A3FEBD169}"/>
              </a:ext>
              <a:ext uri="{C183D7F6-B498-43B3-948B-1728B52AA6E4}">
                <adec:decorative xmlns:adec="http://schemas.microsoft.com/office/drawing/2017/decorative" val="0"/>
              </a:ext>
            </a:extLst>
          </p:cNvPr>
          <p:cNvSpPr/>
          <p:nvPr/>
        </p:nvSpPr>
        <p:spPr>
          <a:xfrm>
            <a:off x="5558541" y="1394209"/>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IDs</a:t>
            </a:r>
          </a:p>
        </p:txBody>
      </p:sp>
      <p:sp>
        <p:nvSpPr>
          <p:cNvPr id="4" name="Flowchart: Alternate Process 3">
            <a:extLst>
              <a:ext uri="{FF2B5EF4-FFF2-40B4-BE49-F238E27FC236}">
                <a16:creationId xmlns:a16="http://schemas.microsoft.com/office/drawing/2014/main" id="{B1061743-558D-1045-D55B-09B4BE3D1413}"/>
              </a:ext>
              <a:ext uri="{C183D7F6-B498-43B3-948B-1728B52AA6E4}">
                <adec:decorative xmlns:adec="http://schemas.microsoft.com/office/drawing/2017/decorative" val="0"/>
              </a:ext>
            </a:extLst>
          </p:cNvPr>
          <p:cNvSpPr/>
          <p:nvPr/>
        </p:nvSpPr>
        <p:spPr>
          <a:xfrm>
            <a:off x="5562600" y="2461009"/>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sp>
        <p:nvSpPr>
          <p:cNvPr id="5" name="Flowchart: Alternate Process 4">
            <a:extLst>
              <a:ext uri="{FF2B5EF4-FFF2-40B4-BE49-F238E27FC236}">
                <a16:creationId xmlns:a16="http://schemas.microsoft.com/office/drawing/2014/main" id="{6F9FC021-10BC-126E-33C7-3BD4E259A9FB}"/>
              </a:ext>
              <a:ext uri="{C183D7F6-B498-43B3-948B-1728B52AA6E4}">
                <adec:decorative xmlns:adec="http://schemas.microsoft.com/office/drawing/2017/decorative" val="0"/>
              </a:ext>
            </a:extLst>
          </p:cNvPr>
          <p:cNvSpPr/>
          <p:nvPr/>
        </p:nvSpPr>
        <p:spPr>
          <a:xfrm>
            <a:off x="5562600" y="3527809"/>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sp>
        <p:nvSpPr>
          <p:cNvPr id="11" name="Flowchart: Alternate Process 10">
            <a:extLst>
              <a:ext uri="{FF2B5EF4-FFF2-40B4-BE49-F238E27FC236}">
                <a16:creationId xmlns:a16="http://schemas.microsoft.com/office/drawing/2014/main" id="{B5EFD108-1FCC-5647-64B9-7D649B50CE9D}"/>
              </a:ext>
              <a:ext uri="{C183D7F6-B498-43B3-948B-1728B52AA6E4}">
                <adec:decorative xmlns:adec="http://schemas.microsoft.com/office/drawing/2017/decorative" val="0"/>
              </a:ext>
            </a:extLst>
          </p:cNvPr>
          <p:cNvSpPr/>
          <p:nvPr/>
        </p:nvSpPr>
        <p:spPr>
          <a:xfrm>
            <a:off x="5547852" y="4614274"/>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pic>
        <p:nvPicPr>
          <p:cNvPr id="7" name="Picture 6">
            <a:extLst>
              <a:ext uri="{FF2B5EF4-FFF2-40B4-BE49-F238E27FC236}">
                <a16:creationId xmlns:a16="http://schemas.microsoft.com/office/drawing/2014/main" id="{1BAD401F-1F26-CABE-F476-63A2F6380FA6}"/>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354560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5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25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p:stCondLst>
                              <p:cond delay="175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FE49-E19B-0824-BD41-16192D626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0188E-8ABD-94C5-4AC5-C78ED5A85B4A}"/>
              </a:ext>
            </a:extLst>
          </p:cNvPr>
          <p:cNvSpPr txBox="1">
            <a:spLocks/>
          </p:cNvSpPr>
          <p:nvPr/>
        </p:nvSpPr>
        <p:spPr>
          <a:xfrm>
            <a:off x="146552" y="-584655"/>
            <a:ext cx="10510346"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Disclaimer</a:t>
            </a:r>
          </a:p>
        </p:txBody>
      </p:sp>
      <p:sp>
        <p:nvSpPr>
          <p:cNvPr id="6" name="Text Placeholder 2">
            <a:extLst>
              <a:ext uri="{FF2B5EF4-FFF2-40B4-BE49-F238E27FC236}">
                <a16:creationId xmlns:a16="http://schemas.microsoft.com/office/drawing/2014/main" id="{21435C25-F19D-E6A8-9AE8-5E859F4DE5B0}"/>
              </a:ext>
            </a:extLst>
          </p:cNvPr>
          <p:cNvSpPr txBox="1">
            <a:spLocks/>
          </p:cNvSpPr>
          <p:nvPr/>
        </p:nvSpPr>
        <p:spPr>
          <a:xfrm>
            <a:off x="1072800" y="2086761"/>
            <a:ext cx="9924064" cy="3031339"/>
          </a:xfrm>
          <a:prstGeom prst="rect">
            <a:avLst/>
          </a:prstGeom>
        </p:spPr>
        <p:txBody>
          <a:bodyPr vert="horz" lIns="91440" tIns="45720" rIns="91440" bIns="45720" rtlCol="0">
            <a:normAutofit fontScale="92500" lnSpcReduction="10000"/>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defTabSz="914400">
              <a:lnSpc>
                <a:spcPct val="100000"/>
              </a:lnSpc>
              <a:spcBef>
                <a:spcPts val="0"/>
              </a:spcBef>
              <a:buClrTx/>
              <a:buSzTx/>
              <a:buNone/>
              <a:defRPr/>
            </a:pPr>
            <a:r>
              <a:rPr lang="en-US" sz="4400" u="sng">
                <a:latin typeface="Century Gothic" panose="020B0502020202020204" pitchFamily="34" charset="0"/>
              </a:rPr>
              <a:t>Disclaimer</a:t>
            </a:r>
            <a:r>
              <a:rPr lang="en-US" sz="4400">
                <a:latin typeface="Century Gothic" panose="020B0502020202020204" pitchFamily="34" charset="0"/>
              </a:rPr>
              <a:t>: PRG is not affiliated with nor do we represent SAMHSA. Please consult your SAMHSA project officer and the official SUPRT guidance as the authority.</a:t>
            </a:r>
          </a:p>
        </p:txBody>
      </p:sp>
      <p:sp>
        <p:nvSpPr>
          <p:cNvPr id="3" name="Rectangle 2">
            <a:extLst>
              <a:ext uri="{FF2B5EF4-FFF2-40B4-BE49-F238E27FC236}">
                <a16:creationId xmlns:a16="http://schemas.microsoft.com/office/drawing/2014/main" id="{AB593A4D-B2F9-977F-ED77-6C26E7B526D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6167120"/>
            <a:ext cx="12191999" cy="690880"/>
          </a:xfrm>
          <a:prstGeom prst="rect">
            <a:avLst/>
          </a:prstGeom>
          <a:solidFill>
            <a:srgbClr val="252055"/>
          </a:solidFill>
          <a:ln>
            <a:solidFill>
              <a:srgbClr val="2520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68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84B-1C20-EAA8-035B-A8B7BEEC22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E47A5E6-EDC6-74C2-3F18-C3B5DD0C805D}"/>
              </a:ext>
            </a:extLst>
          </p:cNvPr>
          <p:cNvSpPr txBox="1">
            <a:spLocks/>
          </p:cNvSpPr>
          <p:nvPr/>
        </p:nvSpPr>
        <p:spPr>
          <a:xfrm>
            <a:off x="284553" y="-964320"/>
            <a:ext cx="113366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Client IDs</a:t>
            </a:r>
          </a:p>
        </p:txBody>
      </p:sp>
      <p:sp>
        <p:nvSpPr>
          <p:cNvPr id="10" name="TextBox 9">
            <a:extLst>
              <a:ext uri="{FF2B5EF4-FFF2-40B4-BE49-F238E27FC236}">
                <a16:creationId xmlns:a16="http://schemas.microsoft.com/office/drawing/2014/main" id="{C101842F-F964-7F64-690B-84ACB24CF76C}"/>
              </a:ext>
            </a:extLst>
          </p:cNvPr>
          <p:cNvSpPr txBox="1"/>
          <p:nvPr/>
        </p:nvSpPr>
        <p:spPr>
          <a:xfrm>
            <a:off x="567585" y="1891219"/>
            <a:ext cx="5760720" cy="476907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vl1pPr>
              <a:defRPr>
                <a:solidFill>
                  <a:schemeClr val="lt1"/>
                </a:solidFill>
              </a:defRPr>
            </a:lvl1pPr>
            <a:lvl2pPr marL="548640" lvl="1" indent="-365760">
              <a:buSzPct val="120000"/>
              <a:buFont typeface="Wingdings" panose="05000000000000000000" pitchFamily="2" charset="2"/>
              <a:buChar char="§"/>
              <a:defRPr sz="2800">
                <a:solidFill>
                  <a:srgbClr val="252055"/>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endParaRPr lang="en-US" sz="2400"/>
          </a:p>
          <a:p>
            <a:pPr lvl="1"/>
            <a:endParaRPr lang="en-US" sz="2400"/>
          </a:p>
          <a:p>
            <a:pPr lvl="1"/>
            <a:r>
              <a:rPr lang="en-US" sz="2400"/>
              <a:t>Case managers must assign a </a:t>
            </a:r>
            <a:r>
              <a:rPr lang="en-US" sz="2400" u="sng"/>
              <a:t>unique client ID</a:t>
            </a:r>
            <a:r>
              <a:rPr lang="en-US" sz="2400"/>
              <a:t> to each client at their baseline   assessment.</a:t>
            </a:r>
          </a:p>
          <a:p>
            <a:pPr lvl="1"/>
            <a:r>
              <a:rPr lang="en-US" sz="2400"/>
              <a:t>“Unique" means that the ID has not been assigned to any prior or current client served by this grant program.</a:t>
            </a:r>
          </a:p>
          <a:p>
            <a:pPr lvl="1"/>
            <a:r>
              <a:rPr lang="en-US" sz="2400"/>
              <a:t>case managers must use the </a:t>
            </a:r>
            <a:r>
              <a:rPr lang="en-US" sz="2400" u="sng"/>
              <a:t>same ID</a:t>
            </a:r>
            <a:r>
              <a:rPr lang="en-US" sz="2400"/>
              <a:t> on all subsequent assessments for that client.</a:t>
            </a:r>
          </a:p>
          <a:p>
            <a:pPr lvl="1"/>
            <a:r>
              <a:rPr lang="en-US" sz="2400"/>
              <a:t>This ensures identifying client information is never submitted to PRG or SAMHSA.</a:t>
            </a:r>
          </a:p>
          <a:p>
            <a:pPr lvl="1"/>
            <a:endParaRPr lang="en-US" sz="2400"/>
          </a:p>
        </p:txBody>
      </p:sp>
      <p:sp>
        <p:nvSpPr>
          <p:cNvPr id="7" name="Flowchart: Alternate Process 6">
            <a:extLst>
              <a:ext uri="{FF2B5EF4-FFF2-40B4-BE49-F238E27FC236}">
                <a16:creationId xmlns:a16="http://schemas.microsoft.com/office/drawing/2014/main" id="{492BDE46-1EA4-41BE-F619-333BE3902EA8}"/>
              </a:ext>
              <a:ext uri="{C183D7F6-B498-43B3-948B-1728B52AA6E4}">
                <adec:decorative xmlns:adec="http://schemas.microsoft.com/office/drawing/2017/decorative" val="1"/>
              </a:ext>
            </a:extLst>
          </p:cNvPr>
          <p:cNvSpPr/>
          <p:nvPr/>
        </p:nvSpPr>
        <p:spPr>
          <a:xfrm>
            <a:off x="563737" y="1191313"/>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IDs</a:t>
            </a:r>
          </a:p>
        </p:txBody>
      </p:sp>
      <p:pic>
        <p:nvPicPr>
          <p:cNvPr id="4" name="Picture 3">
            <a:extLst>
              <a:ext uri="{FF2B5EF4-FFF2-40B4-BE49-F238E27FC236}">
                <a16:creationId xmlns:a16="http://schemas.microsoft.com/office/drawing/2014/main" id="{3D85AC91-989D-64B9-6A76-0C856D96498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09974" flipH="1" flipV="1">
            <a:off x="6026752" y="1600272"/>
            <a:ext cx="1092751" cy="1414565"/>
          </a:xfrm>
          <a:prstGeom prst="rect">
            <a:avLst/>
          </a:prstGeom>
        </p:spPr>
      </p:pic>
      <p:grpSp>
        <p:nvGrpSpPr>
          <p:cNvPr id="2" name="Group 1">
            <a:extLst>
              <a:ext uri="{FF2B5EF4-FFF2-40B4-BE49-F238E27FC236}">
                <a16:creationId xmlns:a16="http://schemas.microsoft.com/office/drawing/2014/main" id="{C1BC1EB1-2377-3F0D-254B-811D4B4DFCCB}"/>
              </a:ext>
            </a:extLst>
          </p:cNvPr>
          <p:cNvGrpSpPr/>
          <p:nvPr/>
        </p:nvGrpSpPr>
        <p:grpSpPr>
          <a:xfrm>
            <a:off x="6981308" y="1126020"/>
            <a:ext cx="4789514" cy="5202506"/>
            <a:chOff x="6981308" y="1126020"/>
            <a:chExt cx="4789514" cy="5202506"/>
          </a:xfrm>
        </p:grpSpPr>
        <p:sp>
          <p:nvSpPr>
            <p:cNvPr id="9" name="TextBox 8">
              <a:extLst>
                <a:ext uri="{FF2B5EF4-FFF2-40B4-BE49-F238E27FC236}">
                  <a16:creationId xmlns:a16="http://schemas.microsoft.com/office/drawing/2014/main" id="{3EF3B702-41B5-E829-2970-84255E607E9C}"/>
                </a:ext>
              </a:extLst>
            </p:cNvPr>
            <p:cNvSpPr txBox="1"/>
            <p:nvPr/>
          </p:nvSpPr>
          <p:spPr>
            <a:xfrm>
              <a:off x="6981308" y="1126020"/>
              <a:ext cx="4789514" cy="4031873"/>
            </a:xfrm>
            <a:prstGeom prst="rect">
              <a:avLst/>
            </a:prstGeom>
            <a:noFill/>
          </p:spPr>
          <p:txBody>
            <a:bodyPr wrap="square">
              <a:spAutoFit/>
            </a:bodyPr>
            <a:lstStyle/>
            <a:p>
              <a:pPr marL="182880" lvl="1"/>
              <a:r>
                <a:rPr lang="en-US" sz="2400" b="1">
                  <a:solidFill>
                    <a:srgbClr val="A50A1F"/>
                  </a:solidFill>
                  <a:latin typeface="Century Gothic" panose="020B0502020202020204" pitchFamily="34" charset="0"/>
                </a:rPr>
                <a:t>ID Requirements</a:t>
              </a:r>
            </a:p>
            <a:p>
              <a:pPr marL="182880" lvl="1"/>
              <a:endParaRPr lang="en-US" sz="800" b="1">
                <a:solidFill>
                  <a:srgbClr val="A50A1F"/>
                </a:solidFill>
              </a:endParaRPr>
            </a:p>
            <a:p>
              <a:pPr marL="182880" lvl="1"/>
              <a:r>
                <a:rPr lang="en-US" sz="2400" b="1">
                  <a:solidFill>
                    <a:srgbClr val="A50A1F"/>
                  </a:solidFill>
                </a:rPr>
                <a:t>Client IDs should:</a:t>
              </a:r>
            </a:p>
            <a:p>
              <a:pPr marL="548640" lvl="1" indent="-228600">
                <a:buSzPct val="120000"/>
                <a:buFont typeface="Wingdings" panose="05000000000000000000" pitchFamily="2" charset="2"/>
                <a:buChar char="§"/>
              </a:pPr>
              <a:r>
                <a:rPr lang="en-US" sz="2400">
                  <a:solidFill>
                    <a:srgbClr val="A50A1F"/>
                  </a:solidFill>
                </a:rPr>
                <a:t>Include letters and/or numbers (up to 9 characters)</a:t>
              </a:r>
            </a:p>
            <a:p>
              <a:pPr marL="548640" lvl="1" indent="-228600">
                <a:buSzPct val="120000"/>
                <a:buFont typeface="Wingdings" panose="05000000000000000000" pitchFamily="2" charset="2"/>
                <a:buChar char="§"/>
              </a:pPr>
              <a:r>
                <a:rPr lang="en-US" sz="2400">
                  <a:solidFill>
                    <a:srgbClr val="A50A1F"/>
                  </a:solidFill>
                </a:rPr>
                <a:t>Be securely stored for future use</a:t>
              </a:r>
            </a:p>
            <a:p>
              <a:pPr marL="182880" lvl="1"/>
              <a:endParaRPr lang="en-US" sz="800" b="1">
                <a:solidFill>
                  <a:srgbClr val="A50A1F"/>
                </a:solidFill>
              </a:endParaRPr>
            </a:p>
            <a:p>
              <a:pPr marL="182880" lvl="1"/>
              <a:r>
                <a:rPr lang="en-US" sz="2400" b="1">
                  <a:solidFill>
                    <a:srgbClr val="A50A1F"/>
                  </a:solidFill>
                </a:rPr>
                <a:t>Client IDs should </a:t>
              </a:r>
              <a:r>
                <a:rPr lang="en-US" sz="2400" b="1" u="sng">
                  <a:solidFill>
                    <a:srgbClr val="A50A1F"/>
                  </a:solidFill>
                </a:rPr>
                <a:t>NOT</a:t>
              </a:r>
              <a:r>
                <a:rPr lang="en-US" sz="2400" b="1">
                  <a:solidFill>
                    <a:srgbClr val="A50A1F"/>
                  </a:solidFill>
                </a:rPr>
                <a:t>:</a:t>
              </a:r>
            </a:p>
            <a:p>
              <a:pPr marL="548640" lvl="1" indent="-228600">
                <a:buSzPct val="120000"/>
                <a:buFont typeface="Wingdings" panose="05000000000000000000" pitchFamily="2" charset="2"/>
                <a:buChar char="§"/>
              </a:pPr>
              <a:r>
                <a:rPr lang="en-US" sz="2400">
                  <a:solidFill>
                    <a:srgbClr val="A50A1F"/>
                  </a:solidFill>
                </a:rPr>
                <a:t>Include special characters </a:t>
              </a:r>
            </a:p>
            <a:p>
              <a:pPr marL="548640" lvl="1" indent="-228600">
                <a:buSzPct val="120000"/>
                <a:buFont typeface="Wingdings" panose="05000000000000000000" pitchFamily="2" charset="2"/>
                <a:buChar char="§"/>
              </a:pPr>
              <a:r>
                <a:rPr lang="en-US" sz="2400">
                  <a:solidFill>
                    <a:srgbClr val="A50A1F"/>
                  </a:solidFill>
                </a:rPr>
                <a:t>Contain identifying information (e.g., SNN, date of birth)</a:t>
              </a:r>
            </a:p>
            <a:p>
              <a:pPr marL="548640" lvl="1" indent="-228600">
                <a:buSzPct val="120000"/>
                <a:buFont typeface="Wingdings" panose="05000000000000000000" pitchFamily="2" charset="2"/>
                <a:buChar char="§"/>
              </a:pPr>
              <a:r>
                <a:rPr lang="en-US" sz="2400">
                  <a:solidFill>
                    <a:srgbClr val="A50A1F"/>
                  </a:solidFill>
                </a:rPr>
                <a:t>Be duplicated or re-used </a:t>
              </a:r>
            </a:p>
          </p:txBody>
        </p:sp>
        <p:sp>
          <p:nvSpPr>
            <p:cNvPr id="8" name="TextBox 7">
              <a:extLst>
                <a:ext uri="{FF2B5EF4-FFF2-40B4-BE49-F238E27FC236}">
                  <a16:creationId xmlns:a16="http://schemas.microsoft.com/office/drawing/2014/main" id="{2BF651A3-48D2-48D7-3F4A-5299625FD631}"/>
                </a:ext>
              </a:extLst>
            </p:cNvPr>
            <p:cNvSpPr txBox="1"/>
            <p:nvPr/>
          </p:nvSpPr>
          <p:spPr>
            <a:xfrm>
              <a:off x="7144789" y="5312863"/>
              <a:ext cx="4542905" cy="1015663"/>
            </a:xfrm>
            <a:prstGeom prst="rect">
              <a:avLst/>
            </a:prstGeom>
            <a:noFill/>
          </p:spPr>
          <p:txBody>
            <a:bodyPr wrap="square">
              <a:spAutoFit/>
            </a:bodyPr>
            <a:lstStyle/>
            <a:p>
              <a:pPr marL="182880" lvl="1"/>
              <a:r>
                <a:rPr lang="en-US" sz="2000" b="1">
                  <a:solidFill>
                    <a:srgbClr val="A50A1F"/>
                  </a:solidFill>
                </a:rPr>
                <a:t>Note: Check with your supervisor if you are not sure about your organization’s process for assigning client IDs.</a:t>
              </a:r>
              <a:endParaRPr lang="en-US" sz="1600" b="1">
                <a:solidFill>
                  <a:srgbClr val="A50A1F"/>
                </a:solidFill>
              </a:endParaRPr>
            </a:p>
          </p:txBody>
        </p:sp>
      </p:grpSp>
    </p:spTree>
    <p:extLst>
      <p:ext uri="{BB962C8B-B14F-4D97-AF65-F5344CB8AC3E}">
        <p14:creationId xmlns:p14="http://schemas.microsoft.com/office/powerpoint/2010/main" val="3609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ACC5-0C1F-C282-E2E1-0831AAFDC48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8429DCF-0444-78D1-959C-854E3C0E7B97}"/>
              </a:ext>
            </a:extLst>
          </p:cNvPr>
          <p:cNvSpPr txBox="1">
            <a:spLocks/>
          </p:cNvSpPr>
          <p:nvPr/>
        </p:nvSpPr>
        <p:spPr>
          <a:xfrm>
            <a:off x="284553" y="-964320"/>
            <a:ext cx="113366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Online Form</a:t>
            </a:r>
          </a:p>
        </p:txBody>
      </p:sp>
      <p:sp>
        <p:nvSpPr>
          <p:cNvPr id="21" name="TextBox 20">
            <a:extLst>
              <a:ext uri="{FF2B5EF4-FFF2-40B4-BE49-F238E27FC236}">
                <a16:creationId xmlns:a16="http://schemas.microsoft.com/office/drawing/2014/main" id="{9D27138A-6266-3A43-A7DB-3EC40E033C4A}"/>
              </a:ext>
            </a:extLst>
          </p:cNvPr>
          <p:cNvSpPr txBox="1"/>
          <p:nvPr/>
        </p:nvSpPr>
        <p:spPr>
          <a:xfrm>
            <a:off x="576625" y="1813104"/>
            <a:ext cx="5760720" cy="3009014"/>
          </a:xfrm>
          <a:prstGeom prst="rect">
            <a:avLst/>
          </a:prstGeom>
          <a:solidFill>
            <a:schemeClr val="accent3">
              <a:lumMod val="20000"/>
              <a:lumOff val="80000"/>
            </a:schemeClr>
          </a:solidFill>
          <a:ln>
            <a:solidFill>
              <a:srgbClr val="2520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vl1pPr>
              <a:defRPr>
                <a:solidFill>
                  <a:schemeClr val="lt1"/>
                </a:solidFill>
              </a:defRPr>
            </a:lvl1pPr>
            <a:lvl2pPr marL="548640" lvl="1" indent="-365760">
              <a:buSzPct val="120000"/>
              <a:buFont typeface="Wingdings" panose="05000000000000000000" pitchFamily="2" charset="2"/>
              <a:buChar char="§"/>
              <a:defRPr sz="2800">
                <a:solidFill>
                  <a:srgbClr val="252055"/>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a:endParaRPr lang="en-US"/>
          </a:p>
          <a:p>
            <a:pPr lvl="1"/>
            <a:r>
              <a:rPr lang="en-US" sz="2400"/>
              <a:t>PRG will give case managers a link to the SUPRT Online Form.</a:t>
            </a:r>
          </a:p>
          <a:p>
            <a:pPr lvl="1"/>
            <a:r>
              <a:rPr lang="en-US" sz="2400"/>
              <a:t>Case managers will also have access to SUPRT PDFs that can be printed if needed to accommodate client needs.</a:t>
            </a:r>
          </a:p>
        </p:txBody>
      </p:sp>
      <p:sp>
        <p:nvSpPr>
          <p:cNvPr id="22" name="TextBox 21">
            <a:extLst>
              <a:ext uri="{FF2B5EF4-FFF2-40B4-BE49-F238E27FC236}">
                <a16:creationId xmlns:a16="http://schemas.microsoft.com/office/drawing/2014/main" id="{969A1CE6-7B73-0038-8E42-F3998BF5831A}"/>
              </a:ext>
            </a:extLst>
          </p:cNvPr>
          <p:cNvSpPr txBox="1"/>
          <p:nvPr/>
        </p:nvSpPr>
        <p:spPr>
          <a:xfrm>
            <a:off x="6453673" y="570742"/>
            <a:ext cx="4542905" cy="1015663"/>
          </a:xfrm>
          <a:prstGeom prst="rect">
            <a:avLst/>
          </a:prstGeom>
          <a:noFill/>
        </p:spPr>
        <p:txBody>
          <a:bodyPr wrap="square">
            <a:spAutoFit/>
          </a:bodyPr>
          <a:lstStyle/>
          <a:p>
            <a:pPr marL="182880" lvl="1"/>
            <a:r>
              <a:rPr lang="en-US" sz="2000" b="1">
                <a:solidFill>
                  <a:srgbClr val="A50A1F"/>
                </a:solidFill>
              </a:rPr>
              <a:t>Bookmark the SUPRT Online Form link in your browser for easy access each time you need it!</a:t>
            </a:r>
          </a:p>
        </p:txBody>
      </p:sp>
      <p:sp>
        <p:nvSpPr>
          <p:cNvPr id="7" name="Flowchart: Alternate Process 6">
            <a:extLst>
              <a:ext uri="{FF2B5EF4-FFF2-40B4-BE49-F238E27FC236}">
                <a16:creationId xmlns:a16="http://schemas.microsoft.com/office/drawing/2014/main" id="{D1AB3A1F-D920-3D8E-4275-078C12218693}"/>
              </a:ext>
              <a:ext uri="{C183D7F6-B498-43B3-948B-1728B52AA6E4}">
                <adec:decorative xmlns:adec="http://schemas.microsoft.com/office/drawing/2017/decorative" val="1"/>
              </a:ext>
            </a:extLst>
          </p:cNvPr>
          <p:cNvSpPr/>
          <p:nvPr/>
        </p:nvSpPr>
        <p:spPr>
          <a:xfrm>
            <a:off x="573570" y="1733801"/>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Online Form</a:t>
            </a:r>
          </a:p>
        </p:txBody>
      </p:sp>
      <p:grpSp>
        <p:nvGrpSpPr>
          <p:cNvPr id="2" name="Group 1">
            <a:extLst>
              <a:ext uri="{FF2B5EF4-FFF2-40B4-BE49-F238E27FC236}">
                <a16:creationId xmlns:a16="http://schemas.microsoft.com/office/drawing/2014/main" id="{F21F6AB0-9BD9-6D72-B310-2207909AF3F7}"/>
              </a:ext>
            </a:extLst>
          </p:cNvPr>
          <p:cNvGrpSpPr/>
          <p:nvPr/>
        </p:nvGrpSpPr>
        <p:grpSpPr>
          <a:xfrm>
            <a:off x="6617369" y="0"/>
            <a:ext cx="5367259" cy="6212792"/>
            <a:chOff x="6617369" y="0"/>
            <a:chExt cx="5367259" cy="6212792"/>
          </a:xfrm>
        </p:grpSpPr>
        <p:grpSp>
          <p:nvGrpSpPr>
            <p:cNvPr id="11" name="Group 10">
              <a:extLst>
                <a:ext uri="{FF2B5EF4-FFF2-40B4-BE49-F238E27FC236}">
                  <a16:creationId xmlns:a16="http://schemas.microsoft.com/office/drawing/2014/main" id="{250C409D-1DA0-85E9-1743-F4ECF49B6156}"/>
                </a:ext>
                <a:ext uri="{C183D7F6-B498-43B3-948B-1728B52AA6E4}">
                  <adec:decorative xmlns:adec="http://schemas.microsoft.com/office/drawing/2017/decorative" val="1"/>
                </a:ext>
              </a:extLst>
            </p:cNvPr>
            <p:cNvGrpSpPr/>
            <p:nvPr/>
          </p:nvGrpSpPr>
          <p:grpSpPr>
            <a:xfrm>
              <a:off x="6676539" y="1706656"/>
              <a:ext cx="5120640" cy="3534358"/>
              <a:chOff x="6737500" y="1716816"/>
              <a:chExt cx="5112429" cy="3534358"/>
            </a:xfrm>
          </p:grpSpPr>
          <p:pic>
            <p:nvPicPr>
              <p:cNvPr id="14" name="Picture 13">
                <a:extLst>
                  <a:ext uri="{FF2B5EF4-FFF2-40B4-BE49-F238E27FC236}">
                    <a16:creationId xmlns:a16="http://schemas.microsoft.com/office/drawing/2014/main" id="{59EC3695-798C-779D-AD3E-00587A0EEC74}"/>
                  </a:ext>
                </a:extLst>
              </p:cNvPr>
              <p:cNvPicPr>
                <a:picLocks noChangeAspect="1"/>
              </p:cNvPicPr>
              <p:nvPr/>
            </p:nvPicPr>
            <p:blipFill>
              <a:blip r:embed="rId2"/>
              <a:stretch>
                <a:fillRect/>
              </a:stretch>
            </p:blipFill>
            <p:spPr>
              <a:xfrm>
                <a:off x="6737500" y="1716816"/>
                <a:ext cx="5112429" cy="3534358"/>
              </a:xfrm>
              <a:prstGeom prst="roundRect">
                <a:avLst>
                  <a:gd name="adj" fmla="val 987"/>
                </a:avLst>
              </a:prstGeom>
              <a:solidFill>
                <a:srgbClr val="FFFFFF">
                  <a:shade val="85000"/>
                </a:srgbClr>
              </a:solidFill>
              <a:ln>
                <a:noFill/>
              </a:ln>
              <a:effectLst/>
            </p:spPr>
          </p:pic>
          <p:sp>
            <p:nvSpPr>
              <p:cNvPr id="15" name="Rectangle 14">
                <a:extLst>
                  <a:ext uri="{FF2B5EF4-FFF2-40B4-BE49-F238E27FC236}">
                    <a16:creationId xmlns:a16="http://schemas.microsoft.com/office/drawing/2014/main" id="{3BE748AB-65AE-BC84-456D-21A3DD9DE7FB}"/>
                  </a:ext>
                </a:extLst>
              </p:cNvPr>
              <p:cNvSpPr/>
              <p:nvPr/>
            </p:nvSpPr>
            <p:spPr>
              <a:xfrm>
                <a:off x="6810375" y="2152650"/>
                <a:ext cx="5019675" cy="247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6B3C92-0507-54CE-E7C6-911F5FD155D1}"/>
                  </a:ext>
                </a:extLst>
              </p:cNvPr>
              <p:cNvSpPr/>
              <p:nvPr/>
            </p:nvSpPr>
            <p:spPr>
              <a:xfrm>
                <a:off x="11313320" y="1909763"/>
                <a:ext cx="380999" cy="154781"/>
              </a:xfrm>
              <a:prstGeom prst="rect">
                <a:avLst/>
              </a:prstGeom>
              <a:solidFill>
                <a:srgbClr val="F4FB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9A7E113-43BF-D4A4-72F0-3E681801C14E}"/>
                </a:ext>
                <a:ext uri="{C183D7F6-B498-43B3-948B-1728B52AA6E4}">
                  <adec:decorative xmlns:adec="http://schemas.microsoft.com/office/drawing/2017/decorative" val="1"/>
                </a:ext>
              </a:extLst>
            </p:cNvPr>
            <p:cNvGrpSpPr/>
            <p:nvPr/>
          </p:nvGrpSpPr>
          <p:grpSpPr>
            <a:xfrm>
              <a:off x="6617369" y="0"/>
              <a:ext cx="5367259" cy="2423084"/>
              <a:chOff x="-104683" y="-574239"/>
              <a:chExt cx="5367259" cy="2423084"/>
            </a:xfrm>
          </p:grpSpPr>
          <p:sp>
            <p:nvSpPr>
              <p:cNvPr id="4" name="Flowchart: Process 3">
                <a:extLst>
                  <a:ext uri="{FF2B5EF4-FFF2-40B4-BE49-F238E27FC236}">
                    <a16:creationId xmlns:a16="http://schemas.microsoft.com/office/drawing/2014/main" id="{8836A088-48BC-9508-ABAB-DA33CA97EBDA}"/>
                  </a:ext>
                </a:extLst>
              </p:cNvPr>
              <p:cNvSpPr/>
              <p:nvPr/>
            </p:nvSpPr>
            <p:spPr>
              <a:xfrm>
                <a:off x="-104683" y="-574239"/>
                <a:ext cx="4202121" cy="2423084"/>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endParaRPr lang="en-US">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0" name="Picture 9" descr="A red arrow pointing to the left&#10;&#10;AI-generated content may be incorrect.">
                <a:extLst>
                  <a:ext uri="{FF2B5EF4-FFF2-40B4-BE49-F238E27FC236}">
                    <a16:creationId xmlns:a16="http://schemas.microsoft.com/office/drawing/2014/main" id="{E4EF4C87-C11E-54E7-2C18-58D56D07B19F}"/>
                  </a:ext>
                </a:extLst>
              </p:cNvPr>
              <p:cNvPicPr>
                <a:picLocks noChangeAspect="1"/>
              </p:cNvPicPr>
              <p:nvPr/>
            </p:nvPicPr>
            <p:blipFill>
              <a:blip r:embed="rId3"/>
              <a:stretch>
                <a:fillRect/>
              </a:stretch>
            </p:blipFill>
            <p:spPr>
              <a:xfrm rot="3677675">
                <a:off x="3781266" y="-57923"/>
                <a:ext cx="1291184" cy="1671436"/>
              </a:xfrm>
              <a:prstGeom prst="rect">
                <a:avLst/>
              </a:prstGeom>
            </p:spPr>
          </p:pic>
        </p:grpSp>
        <p:grpSp>
          <p:nvGrpSpPr>
            <p:cNvPr id="17" name="Group 16" descr="Link to learn how to create bookmarks in Chrome.">
              <a:extLst>
                <a:ext uri="{FF2B5EF4-FFF2-40B4-BE49-F238E27FC236}">
                  <a16:creationId xmlns:a16="http://schemas.microsoft.com/office/drawing/2014/main" id="{86D681B0-1B27-7A8D-825F-2DD444F4620B}"/>
                </a:ext>
              </a:extLst>
            </p:cNvPr>
            <p:cNvGrpSpPr/>
            <p:nvPr/>
          </p:nvGrpSpPr>
          <p:grpSpPr>
            <a:xfrm>
              <a:off x="7625650" y="5572712"/>
              <a:ext cx="3984825" cy="640080"/>
              <a:chOff x="7589555" y="5476459"/>
              <a:chExt cx="3984825" cy="640080"/>
            </a:xfrm>
          </p:grpSpPr>
          <p:sp>
            <p:nvSpPr>
              <p:cNvPr id="12" name="Flowchart: Alternate Process 11">
                <a:extLst>
                  <a:ext uri="{FF2B5EF4-FFF2-40B4-BE49-F238E27FC236}">
                    <a16:creationId xmlns:a16="http://schemas.microsoft.com/office/drawing/2014/main" id="{EC6F0656-4ECD-8369-3F43-04F52C608B1F}"/>
                  </a:ext>
                </a:extLst>
              </p:cNvPr>
              <p:cNvSpPr/>
              <p:nvPr/>
            </p:nvSpPr>
            <p:spPr>
              <a:xfrm>
                <a:off x="7808496" y="5570622"/>
                <a:ext cx="3765884" cy="445168"/>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rgbClr val="A50A1F"/>
                    </a:solidFill>
                  </a:rPr>
                  <a:t>        </a:t>
                </a:r>
                <a:r>
                  <a:rPr lang="en-US" sz="1600">
                    <a:solidFill>
                      <a:srgbClr val="A50A1F"/>
                    </a:solidFill>
                    <a:hlinkClick r:id="rId4">
                      <a:extLst>
                        <a:ext uri="{A12FA001-AC4F-418D-AE19-62706E023703}">
                          <ahyp:hlinkClr xmlns:ahyp="http://schemas.microsoft.com/office/drawing/2018/hyperlinkcolor" val="tx"/>
                        </a:ext>
                      </a:extLst>
                    </a:hlinkClick>
                  </a:rPr>
                  <a:t>How to create bookmarks in Chrome</a:t>
                </a:r>
                <a:r>
                  <a:rPr lang="en-US" sz="1600">
                    <a:solidFill>
                      <a:srgbClr val="A50A1F"/>
                    </a:solidFill>
                  </a:rPr>
                  <a:t>.                                                                                  </a:t>
                </a:r>
              </a:p>
            </p:txBody>
          </p:sp>
          <p:pic>
            <p:nvPicPr>
              <p:cNvPr id="13" name="Graphic 12" descr="Information with solid fill">
                <a:extLst>
                  <a:ext uri="{FF2B5EF4-FFF2-40B4-BE49-F238E27FC236}">
                    <a16:creationId xmlns:a16="http://schemas.microsoft.com/office/drawing/2014/main" id="{3AC5717A-212F-E3C5-2F0C-E0E7AB0181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9555" y="5476459"/>
                <a:ext cx="640080" cy="640080"/>
              </a:xfrm>
              <a:prstGeom prst="rect">
                <a:avLst/>
              </a:prstGeom>
            </p:spPr>
          </p:pic>
        </p:grpSp>
      </p:grpSp>
      <p:sp>
        <p:nvSpPr>
          <p:cNvPr id="8" name="Flowchart: Alternate Process 7">
            <a:extLst>
              <a:ext uri="{FF2B5EF4-FFF2-40B4-BE49-F238E27FC236}">
                <a16:creationId xmlns:a16="http://schemas.microsoft.com/office/drawing/2014/main" id="{65D1FD5D-09E3-0A15-B9CB-684A0D9C3B88}"/>
              </a:ext>
              <a:ext uri="{C183D7F6-B498-43B3-948B-1728B52AA6E4}">
                <adec:decorative xmlns:adec="http://schemas.microsoft.com/office/drawing/2017/decorative" val="1"/>
              </a:ext>
            </a:extLst>
          </p:cNvPr>
          <p:cNvSpPr/>
          <p:nvPr/>
        </p:nvSpPr>
        <p:spPr>
          <a:xfrm>
            <a:off x="573570" y="691579"/>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IDs</a:t>
            </a:r>
          </a:p>
        </p:txBody>
      </p:sp>
    </p:spTree>
    <p:extLst>
      <p:ext uri="{BB962C8B-B14F-4D97-AF65-F5344CB8AC3E}">
        <p14:creationId xmlns:p14="http://schemas.microsoft.com/office/powerpoint/2010/main" val="4827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6333-E68F-452B-04F5-CD655C0E30DD}"/>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860D50C-945C-675D-76E2-9E99ADE8C35F}"/>
              </a:ext>
            </a:extLst>
          </p:cNvPr>
          <p:cNvSpPr txBox="1">
            <a:spLocks/>
          </p:cNvSpPr>
          <p:nvPr/>
        </p:nvSpPr>
        <p:spPr>
          <a:xfrm>
            <a:off x="284553" y="-964320"/>
            <a:ext cx="113366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Client Tracking Dashboard</a:t>
            </a:r>
          </a:p>
        </p:txBody>
      </p:sp>
      <p:sp>
        <p:nvSpPr>
          <p:cNvPr id="7" name="Flowchart: Alternate Process 6">
            <a:extLst>
              <a:ext uri="{FF2B5EF4-FFF2-40B4-BE49-F238E27FC236}">
                <a16:creationId xmlns:a16="http://schemas.microsoft.com/office/drawing/2014/main" id="{CDB7745A-B844-C3BD-A7D3-6FAFEFC74260}"/>
              </a:ext>
              <a:ext uri="{C183D7F6-B498-43B3-948B-1728B52AA6E4}">
                <adec:decorative xmlns:adec="http://schemas.microsoft.com/office/drawing/2017/decorative" val="1"/>
              </a:ext>
            </a:extLst>
          </p:cNvPr>
          <p:cNvSpPr/>
          <p:nvPr/>
        </p:nvSpPr>
        <p:spPr>
          <a:xfrm>
            <a:off x="602078" y="787275"/>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IDs</a:t>
            </a:r>
          </a:p>
        </p:txBody>
      </p:sp>
      <p:sp>
        <p:nvSpPr>
          <p:cNvPr id="14" name="TextBox 13">
            <a:extLst>
              <a:ext uri="{FF2B5EF4-FFF2-40B4-BE49-F238E27FC236}">
                <a16:creationId xmlns:a16="http://schemas.microsoft.com/office/drawing/2014/main" id="{416CF4E1-DB22-A548-0678-FB2774727299}"/>
              </a:ext>
            </a:extLst>
          </p:cNvPr>
          <p:cNvSpPr txBox="1"/>
          <p:nvPr/>
        </p:nvSpPr>
        <p:spPr>
          <a:xfrm>
            <a:off x="610117" y="3397531"/>
            <a:ext cx="5760720" cy="215840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vl1pPr>
              <a:defRPr>
                <a:solidFill>
                  <a:schemeClr val="lt1"/>
                </a:solidFill>
              </a:defRPr>
            </a:lvl1pPr>
            <a:lvl2pPr marL="548640" lvl="1" indent="-365760">
              <a:buSzPct val="120000"/>
              <a:buFont typeface="Wingdings" panose="05000000000000000000" pitchFamily="2" charset="2"/>
              <a:buChar char="§"/>
              <a:defRPr sz="2800">
                <a:solidFill>
                  <a:srgbClr val="252055"/>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82880" lvl="1" indent="0">
              <a:buNone/>
            </a:pPr>
            <a:r>
              <a:rPr lang="en-US" sz="2400"/>
              <a:t>PRG will give case managers a link to access the PRG Insight data dashboard, including a Client Tracking tab – a tool to monitor which clients are due for assessments.</a:t>
            </a:r>
            <a:endParaRPr lang="en-US"/>
          </a:p>
        </p:txBody>
      </p:sp>
      <p:sp>
        <p:nvSpPr>
          <p:cNvPr id="8" name="Flowchart: Alternate Process 7">
            <a:extLst>
              <a:ext uri="{FF2B5EF4-FFF2-40B4-BE49-F238E27FC236}">
                <a16:creationId xmlns:a16="http://schemas.microsoft.com/office/drawing/2014/main" id="{5D56C4B8-3BAC-EF59-1D42-8BFF845F780B}"/>
              </a:ext>
              <a:ext uri="{C183D7F6-B498-43B3-948B-1728B52AA6E4}">
                <adec:decorative xmlns:adec="http://schemas.microsoft.com/office/drawing/2017/decorative" val="1"/>
              </a:ext>
            </a:extLst>
          </p:cNvPr>
          <p:cNvSpPr/>
          <p:nvPr/>
        </p:nvSpPr>
        <p:spPr>
          <a:xfrm>
            <a:off x="606137" y="2856968"/>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Client Tracking Dashboard</a:t>
            </a:r>
          </a:p>
        </p:txBody>
      </p:sp>
      <p:sp>
        <p:nvSpPr>
          <p:cNvPr id="12" name="Flowchart: Alternate Process 11">
            <a:extLst>
              <a:ext uri="{FF2B5EF4-FFF2-40B4-BE49-F238E27FC236}">
                <a16:creationId xmlns:a16="http://schemas.microsoft.com/office/drawing/2014/main" id="{B14C5CB9-A13A-EFBE-BE4E-939B344C3BCF}"/>
              </a:ext>
              <a:ext uri="{C183D7F6-B498-43B3-948B-1728B52AA6E4}">
                <adec:decorative xmlns:adec="http://schemas.microsoft.com/office/drawing/2017/decorative" val="1"/>
              </a:ext>
            </a:extLst>
          </p:cNvPr>
          <p:cNvSpPr/>
          <p:nvPr/>
        </p:nvSpPr>
        <p:spPr>
          <a:xfrm>
            <a:off x="606992" y="1854073"/>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grpSp>
        <p:nvGrpSpPr>
          <p:cNvPr id="3" name="Group 2">
            <a:extLst>
              <a:ext uri="{FF2B5EF4-FFF2-40B4-BE49-F238E27FC236}">
                <a16:creationId xmlns:a16="http://schemas.microsoft.com/office/drawing/2014/main" id="{DC3D07E0-B9BB-D012-9960-641AC4FA9F3C}"/>
              </a:ext>
              <a:ext uri="{C183D7F6-B498-43B3-948B-1728B52AA6E4}">
                <adec:decorative xmlns:adec="http://schemas.microsoft.com/office/drawing/2017/decorative" val="1"/>
              </a:ext>
            </a:extLst>
          </p:cNvPr>
          <p:cNvGrpSpPr>
            <a:grpSpLocks noChangeAspect="1"/>
          </p:cNvGrpSpPr>
          <p:nvPr/>
        </p:nvGrpSpPr>
        <p:grpSpPr>
          <a:xfrm>
            <a:off x="6540882" y="2618795"/>
            <a:ext cx="5212080" cy="3096275"/>
            <a:chOff x="5045911" y="1510747"/>
            <a:chExt cx="6591613" cy="3915791"/>
          </a:xfrm>
        </p:grpSpPr>
        <p:grpSp>
          <p:nvGrpSpPr>
            <p:cNvPr id="4" name="Group 3">
              <a:extLst>
                <a:ext uri="{FF2B5EF4-FFF2-40B4-BE49-F238E27FC236}">
                  <a16:creationId xmlns:a16="http://schemas.microsoft.com/office/drawing/2014/main" id="{0F784541-FD44-D9FE-6AAC-868F91A479CF}"/>
                </a:ext>
              </a:extLst>
            </p:cNvPr>
            <p:cNvGrpSpPr>
              <a:grpSpLocks noChangeAspect="1"/>
            </p:cNvGrpSpPr>
            <p:nvPr/>
          </p:nvGrpSpPr>
          <p:grpSpPr>
            <a:xfrm>
              <a:off x="5045911" y="1510747"/>
              <a:ext cx="6591613" cy="3915791"/>
              <a:chOff x="6759512" y="3548269"/>
              <a:chExt cx="5004715" cy="2973082"/>
            </a:xfrm>
          </p:grpSpPr>
          <p:pic>
            <p:nvPicPr>
              <p:cNvPr id="15" name="Picture 14">
                <a:extLst>
                  <a:ext uri="{FF2B5EF4-FFF2-40B4-BE49-F238E27FC236}">
                    <a16:creationId xmlns:a16="http://schemas.microsoft.com/office/drawing/2014/main" id="{31E34BF2-86B0-9DBF-9F93-073909D760EA}"/>
                  </a:ext>
                </a:extLst>
              </p:cNvPr>
              <p:cNvPicPr>
                <a:picLocks noChangeAspect="1"/>
              </p:cNvPicPr>
              <p:nvPr/>
            </p:nvPicPr>
            <p:blipFill>
              <a:blip r:embed="rId2"/>
              <a:stretch>
                <a:fillRect/>
              </a:stretch>
            </p:blipFill>
            <p:spPr>
              <a:xfrm>
                <a:off x="6828184" y="3548269"/>
                <a:ext cx="4936043" cy="2622273"/>
              </a:xfrm>
              <a:prstGeom prst="roundRect">
                <a:avLst>
                  <a:gd name="adj" fmla="val 1306"/>
                </a:avLst>
              </a:prstGeom>
              <a:solidFill>
                <a:srgbClr val="FFFFFF">
                  <a:shade val="85000"/>
                </a:srgbClr>
              </a:solidFill>
              <a:ln>
                <a:solidFill>
                  <a:schemeClr val="bg1">
                    <a:lumMod val="65000"/>
                  </a:schemeClr>
                </a:solidFill>
              </a:ln>
              <a:effectLst/>
            </p:spPr>
          </p:pic>
          <p:sp>
            <p:nvSpPr>
              <p:cNvPr id="16" name="TextBox 15">
                <a:extLst>
                  <a:ext uri="{FF2B5EF4-FFF2-40B4-BE49-F238E27FC236}">
                    <a16:creationId xmlns:a16="http://schemas.microsoft.com/office/drawing/2014/main" id="{526C42D2-24D1-C919-97E2-D52CA2741FDA}"/>
                  </a:ext>
                </a:extLst>
              </p:cNvPr>
              <p:cNvSpPr txBox="1"/>
              <p:nvPr/>
            </p:nvSpPr>
            <p:spPr>
              <a:xfrm>
                <a:off x="6759512" y="6225820"/>
                <a:ext cx="4710546" cy="295531"/>
              </a:xfrm>
              <a:prstGeom prst="rect">
                <a:avLst/>
              </a:prstGeom>
              <a:noFill/>
              <a:ln>
                <a:noFill/>
              </a:ln>
            </p:spPr>
            <p:txBody>
              <a:bodyPr wrap="square">
                <a:spAutoFit/>
              </a:bodyPr>
              <a:lstStyle/>
              <a:p>
                <a:r>
                  <a:rPr lang="en-US" sz="1400">
                    <a:solidFill>
                      <a:srgbClr val="252055"/>
                    </a:solidFill>
                  </a:rPr>
                  <a:t>Client Tracking tab of the PRG Insight data dashboard</a:t>
                </a:r>
              </a:p>
            </p:txBody>
          </p:sp>
        </p:grpSp>
        <p:sp>
          <p:nvSpPr>
            <p:cNvPr id="9" name="Rectangle 8">
              <a:extLst>
                <a:ext uri="{FF2B5EF4-FFF2-40B4-BE49-F238E27FC236}">
                  <a16:creationId xmlns:a16="http://schemas.microsoft.com/office/drawing/2014/main" id="{64623405-4E02-E86F-832B-D9DFE67927BA}"/>
                </a:ext>
              </a:extLst>
            </p:cNvPr>
            <p:cNvSpPr/>
            <p:nvPr/>
          </p:nvSpPr>
          <p:spPr>
            <a:xfrm>
              <a:off x="11106150" y="1706880"/>
              <a:ext cx="369570" cy="156210"/>
            </a:xfrm>
            <a:prstGeom prst="rect">
              <a:avLst/>
            </a:prstGeom>
            <a:solidFill>
              <a:srgbClr val="F4FBF8"/>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C85E4D7D-0B5E-64AD-BA90-90FCBA65DC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206299">
            <a:off x="9757678" y="1227780"/>
            <a:ext cx="1447153" cy="1873337"/>
          </a:xfrm>
          <a:prstGeom prst="rect">
            <a:avLst/>
          </a:prstGeom>
        </p:spPr>
      </p:pic>
      <p:sp>
        <p:nvSpPr>
          <p:cNvPr id="13" name="TextBox 12">
            <a:extLst>
              <a:ext uri="{FF2B5EF4-FFF2-40B4-BE49-F238E27FC236}">
                <a16:creationId xmlns:a16="http://schemas.microsoft.com/office/drawing/2014/main" id="{401387D2-3DEC-112C-CB50-AE7FD1D388D2}"/>
              </a:ext>
            </a:extLst>
          </p:cNvPr>
          <p:cNvSpPr txBox="1"/>
          <p:nvPr/>
        </p:nvSpPr>
        <p:spPr>
          <a:xfrm>
            <a:off x="6503799" y="1299156"/>
            <a:ext cx="3764215" cy="707886"/>
          </a:xfrm>
          <a:prstGeom prst="rect">
            <a:avLst/>
          </a:prstGeom>
          <a:noFill/>
        </p:spPr>
        <p:txBody>
          <a:bodyPr wrap="square">
            <a:spAutoFit/>
          </a:bodyPr>
          <a:lstStyle/>
          <a:p>
            <a:pPr marL="182880" lvl="1"/>
            <a:r>
              <a:rPr lang="en-US" sz="2000" b="1">
                <a:solidFill>
                  <a:srgbClr val="A50A1F"/>
                </a:solidFill>
              </a:rPr>
              <a:t>Add another bookmark for the Client Tracking Dashboard!</a:t>
            </a:r>
          </a:p>
        </p:txBody>
      </p:sp>
    </p:spTree>
    <p:extLst>
      <p:ext uri="{BB962C8B-B14F-4D97-AF65-F5344CB8AC3E}">
        <p14:creationId xmlns:p14="http://schemas.microsoft.com/office/powerpoint/2010/main" val="24019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5A3B9-3CD8-5EB6-72FD-4E349DDD328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015088-4F60-93E5-005E-8CA679CB4887}"/>
              </a:ext>
            </a:extLst>
          </p:cNvPr>
          <p:cNvSpPr txBox="1">
            <a:spLocks/>
          </p:cNvSpPr>
          <p:nvPr/>
        </p:nvSpPr>
        <p:spPr>
          <a:xfrm>
            <a:off x="284553" y="-964320"/>
            <a:ext cx="113366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SUPRT Resources</a:t>
            </a:r>
          </a:p>
        </p:txBody>
      </p:sp>
      <p:sp>
        <p:nvSpPr>
          <p:cNvPr id="6" name="TextBox 5">
            <a:extLst>
              <a:ext uri="{FF2B5EF4-FFF2-40B4-BE49-F238E27FC236}">
                <a16:creationId xmlns:a16="http://schemas.microsoft.com/office/drawing/2014/main" id="{1A3AAF5F-12D7-223E-10F9-B79D312D368B}"/>
              </a:ext>
            </a:extLst>
          </p:cNvPr>
          <p:cNvSpPr txBox="1"/>
          <p:nvPr/>
        </p:nvSpPr>
        <p:spPr>
          <a:xfrm>
            <a:off x="553674" y="4352778"/>
            <a:ext cx="5760720" cy="1160789"/>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vl1pPr>
              <a:defRPr>
                <a:solidFill>
                  <a:schemeClr val="lt1"/>
                </a:solidFill>
              </a:defRPr>
            </a:lvl1pPr>
            <a:lvl2pPr marL="548640" lvl="1" indent="-365760">
              <a:buSzPct val="120000"/>
              <a:buFont typeface="Wingdings" panose="05000000000000000000" pitchFamily="2" charset="2"/>
              <a:buChar char="§"/>
              <a:defRPr sz="2800">
                <a:solidFill>
                  <a:srgbClr val="252055"/>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r>
              <a:rPr lang="en-US" sz="2400"/>
              <a:t>User Guide &amp; Resources tab contains guides to help you complete the SUPRT. </a:t>
            </a:r>
          </a:p>
        </p:txBody>
      </p:sp>
      <p:sp>
        <p:nvSpPr>
          <p:cNvPr id="10" name="Flowchart: Alternate Process 9">
            <a:extLst>
              <a:ext uri="{FF2B5EF4-FFF2-40B4-BE49-F238E27FC236}">
                <a16:creationId xmlns:a16="http://schemas.microsoft.com/office/drawing/2014/main" id="{CECBFF26-F5C7-BC30-A4F6-2D57F513EC0D}"/>
              </a:ext>
              <a:ext uri="{C183D7F6-B498-43B3-948B-1728B52AA6E4}">
                <adec:decorative xmlns:adec="http://schemas.microsoft.com/office/drawing/2017/decorative" val="1"/>
              </a:ext>
            </a:extLst>
          </p:cNvPr>
          <p:cNvSpPr/>
          <p:nvPr/>
        </p:nvSpPr>
        <p:spPr>
          <a:xfrm>
            <a:off x="559341" y="3639093"/>
            <a:ext cx="576072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252055"/>
                </a:solidFill>
                <a:latin typeface="Century Gothic" panose="020B0502020202020204" pitchFamily="34" charset="0"/>
              </a:rPr>
              <a:t>SUPRT Resources</a:t>
            </a:r>
          </a:p>
        </p:txBody>
      </p:sp>
      <p:grpSp>
        <p:nvGrpSpPr>
          <p:cNvPr id="2" name="Group 1">
            <a:extLst>
              <a:ext uri="{FF2B5EF4-FFF2-40B4-BE49-F238E27FC236}">
                <a16:creationId xmlns:a16="http://schemas.microsoft.com/office/drawing/2014/main" id="{CCB5FC47-4A00-44BC-5BF4-33ACFB69A83A}"/>
              </a:ext>
            </a:extLst>
          </p:cNvPr>
          <p:cNvGrpSpPr/>
          <p:nvPr/>
        </p:nvGrpSpPr>
        <p:grpSpPr>
          <a:xfrm>
            <a:off x="7143959" y="575673"/>
            <a:ext cx="4564467" cy="5844803"/>
            <a:chOff x="7143959" y="575673"/>
            <a:chExt cx="4564467" cy="5844803"/>
          </a:xfrm>
        </p:grpSpPr>
        <p:pic>
          <p:nvPicPr>
            <p:cNvPr id="13" name="Picture 12">
              <a:extLst>
                <a:ext uri="{FF2B5EF4-FFF2-40B4-BE49-F238E27FC236}">
                  <a16:creationId xmlns:a16="http://schemas.microsoft.com/office/drawing/2014/main" id="{F313EB77-BFDB-D59C-B111-F7D2E9570D6F}"/>
                </a:ext>
                <a:ext uri="{C183D7F6-B498-43B3-948B-1728B52AA6E4}">
                  <adec:decorative xmlns:adec="http://schemas.microsoft.com/office/drawing/2017/decorative" val="1"/>
                </a:ext>
              </a:extLst>
            </p:cNvPr>
            <p:cNvPicPr>
              <a:picLocks noChangeAspect="1"/>
            </p:cNvPicPr>
            <p:nvPr/>
          </p:nvPicPr>
          <p:blipFill>
            <a:blip r:embed="rId3"/>
            <a:srcRect l="34973" t="19762" r="35353" b="8665"/>
            <a:stretch>
              <a:fillRect/>
            </a:stretch>
          </p:blipFill>
          <p:spPr>
            <a:xfrm>
              <a:off x="7588308" y="575673"/>
              <a:ext cx="2469093" cy="3171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descr="Links to resources like the SUPRT Question by Question guides are included in the Help Desk Tab of the dashboard">
              <a:extLst>
                <a:ext uri="{FF2B5EF4-FFF2-40B4-BE49-F238E27FC236}">
                  <a16:creationId xmlns:a16="http://schemas.microsoft.com/office/drawing/2014/main" id="{07C7E2E3-F9EA-9938-CCEC-2139A376E388}"/>
                </a:ext>
              </a:extLst>
            </p:cNvPr>
            <p:cNvGrpSpPr/>
            <p:nvPr/>
          </p:nvGrpSpPr>
          <p:grpSpPr>
            <a:xfrm>
              <a:off x="7143959" y="3862304"/>
              <a:ext cx="4030860" cy="2558172"/>
              <a:chOff x="-52782" y="3769707"/>
              <a:chExt cx="4030860" cy="2558172"/>
            </a:xfrm>
          </p:grpSpPr>
          <p:sp>
            <p:nvSpPr>
              <p:cNvPr id="11" name="Flowchart: Process 10">
                <a:extLst>
                  <a:ext uri="{FF2B5EF4-FFF2-40B4-BE49-F238E27FC236}">
                    <a16:creationId xmlns:a16="http://schemas.microsoft.com/office/drawing/2014/main" id="{3D0B2CF0-2839-570F-5712-D6879FF8989B}"/>
                  </a:ext>
                </a:extLst>
              </p:cNvPr>
              <p:cNvSpPr/>
              <p:nvPr/>
            </p:nvSpPr>
            <p:spPr>
              <a:xfrm>
                <a:off x="-52782" y="5202949"/>
                <a:ext cx="4030860" cy="1124930"/>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40080" lvl="1" indent="-457200">
                  <a:buFont typeface="Wingdings" panose="05000000000000000000" pitchFamily="2" charset="2"/>
                  <a:buChar char="§"/>
                </a:pPr>
                <a:endParaRPr lang="en-US">
                  <a:solidFill>
                    <a:srgbClr val="252055"/>
                  </a:solidFill>
                </a:endParaRPr>
              </a:p>
              <a:p>
                <a:pPr marL="182880" lvl="1"/>
                <a:r>
                  <a:rPr lang="en-US" sz="2000" b="1">
                    <a:solidFill>
                      <a:srgbClr val="A50A1F"/>
                    </a:solidFill>
                  </a:rPr>
                  <a:t>Links to these resources are included in the User Guide &amp; Resources tab of the dashboard.</a:t>
                </a:r>
                <a:endParaRPr lang="en-US" sz="2000">
                  <a:solidFill>
                    <a:srgbClr val="252055"/>
                  </a:solidFill>
                </a:endParaRPr>
              </a:p>
              <a:p>
                <a:pPr marL="640080" indent="-457200">
                  <a:buFont typeface="Wingdings" panose="05000000000000000000" pitchFamily="2" charset="2"/>
                  <a:buChar char="§"/>
                </a:pPr>
                <a:endParaRPr lang="en-US" b="1">
                  <a:solidFill>
                    <a:srgbClr val="252055"/>
                  </a:solidFill>
                  <a:latin typeface="Century Gothic" panose="020B0502020202020204" pitchFamily="34" charset="0"/>
                </a:endParaRPr>
              </a:p>
            </p:txBody>
          </p:sp>
          <p:pic>
            <p:nvPicPr>
              <p:cNvPr id="12" name="Picture 11" descr="A red arrow pointing to the left&#10;&#10;AI-generated content may be incorrect.">
                <a:extLst>
                  <a:ext uri="{FF2B5EF4-FFF2-40B4-BE49-F238E27FC236}">
                    <a16:creationId xmlns:a16="http://schemas.microsoft.com/office/drawing/2014/main" id="{4E2033EB-3128-CAF7-97B3-EE3BA8670295}"/>
                  </a:ext>
                </a:extLst>
              </p:cNvPr>
              <p:cNvPicPr>
                <a:picLocks noChangeAspect="1"/>
              </p:cNvPicPr>
              <p:nvPr/>
            </p:nvPicPr>
            <p:blipFill>
              <a:blip r:embed="rId4"/>
              <a:stretch>
                <a:fillRect/>
              </a:stretch>
            </p:blipFill>
            <p:spPr>
              <a:xfrm rot="16734901">
                <a:off x="392229" y="3546101"/>
                <a:ext cx="1518554" cy="1965766"/>
              </a:xfrm>
              <a:prstGeom prst="rect">
                <a:avLst/>
              </a:prstGeom>
            </p:spPr>
          </p:pic>
        </p:grpSp>
        <p:pic>
          <p:nvPicPr>
            <p:cNvPr id="21" name="Picture 20">
              <a:extLst>
                <a:ext uri="{FF2B5EF4-FFF2-40B4-BE49-F238E27FC236}">
                  <a16:creationId xmlns:a16="http://schemas.microsoft.com/office/drawing/2014/main" id="{C67CFF29-B954-185F-AE18-C740FA85BE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01952" y="1744717"/>
              <a:ext cx="2506474" cy="3172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6" name="Flowchart: Alternate Process 15">
            <a:extLst>
              <a:ext uri="{FF2B5EF4-FFF2-40B4-BE49-F238E27FC236}">
                <a16:creationId xmlns:a16="http://schemas.microsoft.com/office/drawing/2014/main" id="{70418B03-2372-C66C-A65E-42BD39A05CCC}"/>
              </a:ext>
              <a:ext uri="{C183D7F6-B498-43B3-948B-1728B52AA6E4}">
                <adec:decorative xmlns:adec="http://schemas.microsoft.com/office/drawing/2017/decorative" val="1"/>
              </a:ext>
            </a:extLst>
          </p:cNvPr>
          <p:cNvSpPr/>
          <p:nvPr/>
        </p:nvSpPr>
        <p:spPr>
          <a:xfrm>
            <a:off x="573570" y="532098"/>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IDs</a:t>
            </a:r>
          </a:p>
        </p:txBody>
      </p:sp>
      <p:sp>
        <p:nvSpPr>
          <p:cNvPr id="17" name="Flowchart: Alternate Process 16">
            <a:extLst>
              <a:ext uri="{FF2B5EF4-FFF2-40B4-BE49-F238E27FC236}">
                <a16:creationId xmlns:a16="http://schemas.microsoft.com/office/drawing/2014/main" id="{A5149B36-D149-79AD-79A2-1FC1746DFC9A}"/>
              </a:ext>
              <a:ext uri="{C183D7F6-B498-43B3-948B-1728B52AA6E4}">
                <adec:decorative xmlns:adec="http://schemas.microsoft.com/office/drawing/2017/decorative" val="1"/>
              </a:ext>
            </a:extLst>
          </p:cNvPr>
          <p:cNvSpPr/>
          <p:nvPr/>
        </p:nvSpPr>
        <p:spPr>
          <a:xfrm>
            <a:off x="578484" y="1598896"/>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SUPRT Online Form</a:t>
            </a:r>
          </a:p>
        </p:txBody>
      </p:sp>
      <p:sp>
        <p:nvSpPr>
          <p:cNvPr id="18" name="Flowchart: Alternate Process 17">
            <a:extLst>
              <a:ext uri="{FF2B5EF4-FFF2-40B4-BE49-F238E27FC236}">
                <a16:creationId xmlns:a16="http://schemas.microsoft.com/office/drawing/2014/main" id="{BA9CC354-39E7-E76F-8A87-03C555DF8934}"/>
              </a:ext>
              <a:ext uri="{C183D7F6-B498-43B3-948B-1728B52AA6E4}">
                <adec:decorative xmlns:adec="http://schemas.microsoft.com/office/drawing/2017/decorative" val="1"/>
              </a:ext>
            </a:extLst>
          </p:cNvPr>
          <p:cNvSpPr/>
          <p:nvPr/>
        </p:nvSpPr>
        <p:spPr>
          <a:xfrm>
            <a:off x="583401" y="2636200"/>
            <a:ext cx="5760720" cy="856270"/>
          </a:xfrm>
          <a:prstGeom prst="flowChartAlternateProcess">
            <a:avLst/>
          </a:prstGeom>
          <a:noFill/>
          <a:ln>
            <a:solidFill>
              <a:srgbClr val="AFBC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AFBCE2"/>
                </a:solidFill>
                <a:latin typeface="Century Gothic" panose="020B0502020202020204" pitchFamily="34" charset="0"/>
              </a:rPr>
              <a:t>Client Tracking Dashboard</a:t>
            </a:r>
          </a:p>
        </p:txBody>
      </p:sp>
    </p:spTree>
    <p:extLst>
      <p:ext uri="{BB962C8B-B14F-4D97-AF65-F5344CB8AC3E}">
        <p14:creationId xmlns:p14="http://schemas.microsoft.com/office/powerpoint/2010/main" val="96008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FE41A-B7B2-5E31-D3D0-0436D3FC9D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F3C6D-B05C-DDB9-132E-20066E072079}"/>
              </a:ext>
            </a:extLst>
          </p:cNvPr>
          <p:cNvSpPr>
            <a:spLocks noGrp="1"/>
          </p:cNvSpPr>
          <p:nvPr>
            <p:ph type="title"/>
          </p:nvPr>
        </p:nvSpPr>
        <p:spPr>
          <a:xfrm>
            <a:off x="561339" y="2773368"/>
            <a:ext cx="9273541" cy="1311263"/>
          </a:xfrm>
        </p:spPr>
        <p:txBody>
          <a:bodyPr/>
          <a:lstStyle/>
          <a:p>
            <a:r>
              <a:rPr lang="en-US" sz="6000"/>
              <a:t>Part 4: SUPRT Instructions</a:t>
            </a:r>
          </a:p>
        </p:txBody>
      </p:sp>
      <p:pic>
        <p:nvPicPr>
          <p:cNvPr id="3" name="Graphic 2">
            <a:extLst>
              <a:ext uri="{FF2B5EF4-FFF2-40B4-BE49-F238E27FC236}">
                <a16:creationId xmlns:a16="http://schemas.microsoft.com/office/drawing/2014/main" id="{32C34B8C-B4FE-74AD-98A6-CF214D49FA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654615875"/>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B8C36-6DC9-0644-FC2E-633B86AC2D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9F507BE-C99C-7EB8-0120-C89956A21B3E}"/>
              </a:ext>
            </a:extLst>
          </p:cNvPr>
          <p:cNvSpPr txBox="1">
            <a:spLocks/>
          </p:cNvSpPr>
          <p:nvPr/>
        </p:nvSpPr>
        <p:spPr>
          <a:xfrm>
            <a:off x="805966" y="931172"/>
            <a:ext cx="850063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Overview of SUPRT Instructions</a:t>
            </a:r>
          </a:p>
        </p:txBody>
      </p:sp>
      <p:sp>
        <p:nvSpPr>
          <p:cNvPr id="5" name="TextBox 4">
            <a:extLst>
              <a:ext uri="{FF2B5EF4-FFF2-40B4-BE49-F238E27FC236}">
                <a16:creationId xmlns:a16="http://schemas.microsoft.com/office/drawing/2014/main" id="{7B702784-C5BF-FF4B-50D5-60E68D33C3C8}"/>
              </a:ext>
            </a:extLst>
          </p:cNvPr>
          <p:cNvSpPr txBox="1"/>
          <p:nvPr/>
        </p:nvSpPr>
        <p:spPr>
          <a:xfrm>
            <a:off x="825062" y="2187878"/>
            <a:ext cx="10526110" cy="3008126"/>
          </a:xfrm>
          <a:prstGeom prst="rect">
            <a:avLst/>
          </a:prstGeom>
        </p:spPr>
        <p:txBody>
          <a:bodyPr/>
          <a:lstStyle>
            <a:defPPr>
              <a:defRPr lang="ru-RU"/>
            </a:defPPr>
            <a:lvl1pPr marL="457189" indent="-457189" defTabSz="914377">
              <a:lnSpc>
                <a:spcPct val="90000"/>
              </a:lnSpc>
              <a:spcBef>
                <a:spcPts val="1000"/>
              </a:spcBef>
              <a:buClr>
                <a:srgbClr val="252055"/>
              </a:buClr>
              <a:buSzPct val="120000"/>
              <a:buFontTx/>
              <a:buChar char="■"/>
              <a:defRPr sz="3200" b="0">
                <a:solidFill>
                  <a:srgbClr val="252055"/>
                </a:solidFill>
              </a:defRPr>
            </a:lvl1pPr>
            <a:lvl2pPr marL="685783" lvl="1" indent="-228594" defTabSz="914377">
              <a:lnSpc>
                <a:spcPct val="90000"/>
              </a:lnSpc>
              <a:spcBef>
                <a:spcPts val="500"/>
              </a:spcBef>
              <a:buSzPct val="100000"/>
              <a:buFont typeface="Wingdings" panose="05000000000000000000" pitchFamily="2" charset="2"/>
              <a:buChar char="§"/>
              <a:defRPr sz="27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pPr>
              <a:spcBef>
                <a:spcPts val="600"/>
              </a:spcBef>
              <a:spcAft>
                <a:spcPts val="600"/>
              </a:spcAft>
              <a:buSzPct val="100000"/>
              <a:buFont typeface="OMRBubblesLCextended" panose="05030102010503060400" pitchFamily="18" charset="0"/>
              <a:buChar char="1"/>
            </a:pPr>
            <a:r>
              <a:rPr lang="en-US"/>
              <a:t>Assign or look up client ID number</a:t>
            </a:r>
          </a:p>
          <a:p>
            <a:pPr>
              <a:spcBef>
                <a:spcPts val="600"/>
              </a:spcBef>
              <a:spcAft>
                <a:spcPts val="600"/>
              </a:spcAft>
              <a:buSzPct val="100000"/>
              <a:buFont typeface="OMRBubblesLCextended" panose="05030102010503060400" pitchFamily="18" charset="0"/>
              <a:buChar char="2"/>
            </a:pPr>
            <a:r>
              <a:rPr lang="en-US"/>
              <a:t>Open SUPRT Online Form and complete                               Record Management questions</a:t>
            </a:r>
          </a:p>
          <a:p>
            <a:pPr>
              <a:spcBef>
                <a:spcPts val="600"/>
              </a:spcBef>
              <a:spcAft>
                <a:spcPts val="600"/>
              </a:spcAft>
              <a:buSzPct val="100000"/>
              <a:buFont typeface="OMRBubblesLCextended" panose="05030102010503060400" pitchFamily="18" charset="0"/>
              <a:buChar char="3"/>
            </a:pPr>
            <a:r>
              <a:rPr lang="en-US"/>
              <a:t>Obtain client consent for SUPRT-C (if required at timepoint)</a:t>
            </a:r>
          </a:p>
          <a:p>
            <a:pPr>
              <a:spcBef>
                <a:spcPts val="600"/>
              </a:spcBef>
              <a:spcAft>
                <a:spcPts val="600"/>
              </a:spcAft>
              <a:buSzPct val="100000"/>
              <a:buFont typeface="OMRBubblesLCextended" panose="05030102010503060400" pitchFamily="18" charset="0"/>
              <a:buChar char="4"/>
            </a:pPr>
            <a:r>
              <a:rPr lang="en-US"/>
              <a:t>Have client complete SUPRT-C</a:t>
            </a:r>
          </a:p>
          <a:p>
            <a:pPr>
              <a:spcBef>
                <a:spcPts val="600"/>
              </a:spcBef>
              <a:spcAft>
                <a:spcPts val="600"/>
              </a:spcAft>
              <a:buSzPct val="100000"/>
              <a:buFont typeface="OMRBubblesLCextended" panose="05030102010503060400" pitchFamily="18" charset="0"/>
              <a:buChar char="5"/>
            </a:pPr>
            <a:r>
              <a:rPr lang="en-US"/>
              <a:t>Complete SUPRT-A (using the same online form)</a:t>
            </a:r>
          </a:p>
          <a:p>
            <a:pPr>
              <a:spcBef>
                <a:spcPts val="600"/>
              </a:spcBef>
              <a:spcAft>
                <a:spcPts val="600"/>
              </a:spcAft>
              <a:buSzPct val="100000"/>
              <a:buFont typeface="OMRBubblesLCextended" panose="05030102010503060400" pitchFamily="18" charset="0"/>
              <a:buChar char="6"/>
            </a:pPr>
            <a:r>
              <a:rPr lang="en-US"/>
              <a:t>Track assessments due using the Client Tracking Dashboard and email notifications</a:t>
            </a:r>
          </a:p>
        </p:txBody>
      </p:sp>
      <p:pic>
        <p:nvPicPr>
          <p:cNvPr id="7" name="Picture 6">
            <a:extLst>
              <a:ext uri="{FF2B5EF4-FFF2-40B4-BE49-F238E27FC236}">
                <a16:creationId xmlns:a16="http://schemas.microsoft.com/office/drawing/2014/main" id="{14BA0632-213A-ABFB-E06D-0EC72CBA68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56990" y="-381839"/>
            <a:ext cx="3767147" cy="4712565"/>
          </a:xfrm>
          <a:prstGeom prst="rect">
            <a:avLst/>
          </a:prstGeom>
        </p:spPr>
      </p:pic>
    </p:spTree>
    <p:extLst>
      <p:ext uri="{BB962C8B-B14F-4D97-AF65-F5344CB8AC3E}">
        <p14:creationId xmlns:p14="http://schemas.microsoft.com/office/powerpoint/2010/main" val="2908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0B06-10B6-2268-FB83-B9D3C89C0D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FE298D0-8C7D-21E7-3024-54ED192CCC2C}"/>
              </a:ext>
            </a:extLst>
          </p:cNvPr>
          <p:cNvSpPr txBox="1">
            <a:spLocks/>
          </p:cNvSpPr>
          <p:nvPr/>
        </p:nvSpPr>
        <p:spPr>
          <a:xfrm>
            <a:off x="759116" y="2843750"/>
            <a:ext cx="425272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Assign or look up client ID number</a:t>
            </a:r>
          </a:p>
        </p:txBody>
      </p:sp>
      <p:sp>
        <p:nvSpPr>
          <p:cNvPr id="11" name="Rectangle 10">
            <a:extLst>
              <a:ext uri="{FF2B5EF4-FFF2-40B4-BE49-F238E27FC236}">
                <a16:creationId xmlns:a16="http://schemas.microsoft.com/office/drawing/2014/main" id="{6A89247E-C62F-0171-5A3F-DEEC187F8D95}"/>
              </a:ext>
              <a:ext uri="{C183D7F6-B498-43B3-948B-1728B52AA6E4}">
                <adec:decorative xmlns:adec="http://schemas.microsoft.com/office/drawing/2017/decorative" val="1"/>
              </a:ext>
            </a:extLst>
          </p:cNvPr>
          <p:cNvSpPr/>
          <p:nvPr/>
        </p:nvSpPr>
        <p:spPr>
          <a:xfrm>
            <a:off x="4713890" y="0"/>
            <a:ext cx="747811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5838688-56F8-DC38-FFA0-1AAE8CEDFF72}"/>
              </a:ext>
            </a:extLst>
          </p:cNvPr>
          <p:cNvSpPr txBox="1">
            <a:spLocks/>
          </p:cNvSpPr>
          <p:nvPr/>
        </p:nvSpPr>
        <p:spPr>
          <a:xfrm>
            <a:off x="5165513" y="706347"/>
            <a:ext cx="663962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At baseline…</a:t>
            </a:r>
          </a:p>
          <a:p>
            <a:pPr marL="514350" indent="-514350">
              <a:spcBef>
                <a:spcPts val="600"/>
              </a:spcBef>
              <a:buClr>
                <a:srgbClr val="FFFFFF"/>
              </a:buClr>
              <a:buFont typeface="+mj-lt"/>
              <a:buAutoNum type="arabicPeriod"/>
            </a:pPr>
            <a:r>
              <a:rPr lang="en-US" sz="2800" b="0">
                <a:solidFill>
                  <a:schemeClr val="bg1"/>
                </a:solidFill>
              </a:rPr>
              <a:t>Assign a unique client ID. Client IDs:</a:t>
            </a:r>
          </a:p>
          <a:p>
            <a:pPr marL="548640" lvl="1" indent="-365760">
              <a:spcBef>
                <a:spcPts val="600"/>
              </a:spcBef>
              <a:buClr>
                <a:srgbClr val="FFFFFF"/>
              </a:buClr>
              <a:buSzPct val="120000"/>
            </a:pPr>
            <a:r>
              <a:rPr lang="en-US" sz="2000">
                <a:solidFill>
                  <a:schemeClr val="bg1"/>
                </a:solidFill>
              </a:rPr>
              <a:t>May contain letters and/or numbers and can include up to 9 characters</a:t>
            </a:r>
          </a:p>
          <a:p>
            <a:pPr marL="548640" lvl="1" indent="-365760">
              <a:spcBef>
                <a:spcPts val="600"/>
              </a:spcBef>
              <a:buClr>
                <a:srgbClr val="FFFFFF"/>
              </a:buClr>
              <a:buSzPct val="120000"/>
            </a:pPr>
            <a:r>
              <a:rPr lang="en-US" sz="2000">
                <a:solidFill>
                  <a:schemeClr val="bg1"/>
                </a:solidFill>
              </a:rPr>
              <a:t>Should NOT contain special characters (like dashes, slashes, hashtags, punctuation) </a:t>
            </a:r>
            <a:r>
              <a:rPr lang="en-US" sz="2000" u="sng">
                <a:solidFill>
                  <a:schemeClr val="bg1"/>
                </a:solidFill>
              </a:rPr>
              <a:t>or</a:t>
            </a:r>
            <a:r>
              <a:rPr lang="en-US" sz="2000">
                <a:solidFill>
                  <a:schemeClr val="bg1"/>
                </a:solidFill>
              </a:rPr>
              <a:t> identifying information (do not use initials, SSN, or date of birth)</a:t>
            </a:r>
          </a:p>
          <a:p>
            <a:pPr marL="548640" lvl="1" indent="-365760">
              <a:spcBef>
                <a:spcPts val="600"/>
              </a:spcBef>
              <a:buClr>
                <a:srgbClr val="FFFFFF"/>
              </a:buClr>
              <a:buSzPct val="120000"/>
            </a:pPr>
            <a:r>
              <a:rPr lang="en-US" sz="2000">
                <a:solidFill>
                  <a:schemeClr val="bg1"/>
                </a:solidFill>
              </a:rPr>
              <a:t>Should be saved and </a:t>
            </a:r>
            <a:r>
              <a:rPr lang="en-US" sz="2000" u="sng">
                <a:solidFill>
                  <a:schemeClr val="bg1"/>
                </a:solidFill>
              </a:rPr>
              <a:t>securely stored</a:t>
            </a:r>
            <a:r>
              <a:rPr lang="en-US" sz="2000">
                <a:solidFill>
                  <a:schemeClr val="bg1"/>
                </a:solidFill>
              </a:rPr>
              <a:t> for future assessments</a:t>
            </a:r>
            <a:endParaRPr lang="en-US" sz="2400" b="0">
              <a:solidFill>
                <a:schemeClr val="bg1"/>
              </a:solidFill>
            </a:endParaRPr>
          </a:p>
          <a:p>
            <a:pPr marL="0" indent="0">
              <a:spcBef>
                <a:spcPts val="600"/>
              </a:spcBef>
              <a:buClr>
                <a:srgbClr val="FFFFFF"/>
              </a:buClr>
              <a:buNone/>
            </a:pPr>
            <a:endParaRPr lang="en-US" sz="2800">
              <a:solidFill>
                <a:schemeClr val="bg1"/>
              </a:solidFill>
            </a:endParaRPr>
          </a:p>
          <a:p>
            <a:pPr marL="0" indent="0">
              <a:spcBef>
                <a:spcPts val="600"/>
              </a:spcBef>
              <a:buClr>
                <a:srgbClr val="FFFFFF"/>
              </a:buClr>
              <a:buNone/>
            </a:pPr>
            <a:r>
              <a:rPr lang="en-US" sz="2800">
                <a:solidFill>
                  <a:schemeClr val="bg1"/>
                </a:solidFill>
              </a:rPr>
              <a:t>At reassessment (6-month, annual, record closeout)…</a:t>
            </a:r>
          </a:p>
          <a:p>
            <a:pPr marL="514350" indent="-514350">
              <a:spcBef>
                <a:spcPts val="600"/>
              </a:spcBef>
              <a:buClr>
                <a:srgbClr val="FFFFFF"/>
              </a:buClr>
              <a:buFont typeface="+mj-lt"/>
              <a:buAutoNum type="arabicPeriod"/>
            </a:pPr>
            <a:r>
              <a:rPr lang="en-US" sz="2800" b="0" u="sng">
                <a:solidFill>
                  <a:schemeClr val="bg1"/>
                </a:solidFill>
              </a:rPr>
              <a:t>Look up</a:t>
            </a:r>
            <a:r>
              <a:rPr lang="en-US" sz="2800" b="0">
                <a:solidFill>
                  <a:schemeClr val="bg1"/>
                </a:solidFill>
              </a:rPr>
              <a:t> the client’s unique ID in your records</a:t>
            </a:r>
          </a:p>
        </p:txBody>
      </p:sp>
      <p:grpSp>
        <p:nvGrpSpPr>
          <p:cNvPr id="3" name="Group 2">
            <a:extLst>
              <a:ext uri="{FF2B5EF4-FFF2-40B4-BE49-F238E27FC236}">
                <a16:creationId xmlns:a16="http://schemas.microsoft.com/office/drawing/2014/main" id="{3A4B0D80-6E6E-E840-FF97-BD06B7384F51}"/>
              </a:ext>
              <a:ext uri="{C183D7F6-B498-43B3-948B-1728B52AA6E4}">
                <adec:decorative xmlns:adec="http://schemas.microsoft.com/office/drawing/2017/decorative" val="1"/>
              </a:ext>
            </a:extLst>
          </p:cNvPr>
          <p:cNvGrpSpPr/>
          <p:nvPr/>
        </p:nvGrpSpPr>
        <p:grpSpPr>
          <a:xfrm>
            <a:off x="685800" y="655320"/>
            <a:ext cx="2819400" cy="5135880"/>
            <a:chOff x="685800" y="655320"/>
            <a:chExt cx="2819400" cy="5135880"/>
          </a:xfrm>
        </p:grpSpPr>
        <p:sp>
          <p:nvSpPr>
            <p:cNvPr id="2" name="Flowchart: Alternate Process 1" descr="Using the client ID list">
              <a:extLst>
                <a:ext uri="{FF2B5EF4-FFF2-40B4-BE49-F238E27FC236}">
                  <a16:creationId xmlns:a16="http://schemas.microsoft.com/office/drawing/2014/main" id="{AC2A365B-FB60-E5BA-608B-DD9055EAE7B5}"/>
                </a:ext>
              </a:extLst>
            </p:cNvPr>
            <p:cNvSpPr/>
            <p:nvPr/>
          </p:nvSpPr>
          <p:spPr>
            <a:xfrm>
              <a:off x="838200" y="4934930"/>
              <a:ext cx="2667000"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IDs</a:t>
              </a:r>
            </a:p>
          </p:txBody>
        </p:sp>
        <p:pic>
          <p:nvPicPr>
            <p:cNvPr id="7" name="Graphic 6" descr="Step 4">
              <a:extLst>
                <a:ext uri="{FF2B5EF4-FFF2-40B4-BE49-F238E27FC236}">
                  <a16:creationId xmlns:a16="http://schemas.microsoft.com/office/drawing/2014/main" id="{2923BFD0-46B2-966A-5DD1-034925C78D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655320"/>
              <a:ext cx="1097280" cy="1097280"/>
            </a:xfrm>
            <a:prstGeom prst="rect">
              <a:avLst/>
            </a:prstGeom>
          </p:spPr>
        </p:pic>
      </p:grpSp>
    </p:spTree>
    <p:extLst>
      <p:ext uri="{BB962C8B-B14F-4D97-AF65-F5344CB8AC3E}">
        <p14:creationId xmlns:p14="http://schemas.microsoft.com/office/powerpoint/2010/main" val="576612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0E066-0D3B-CC2C-8871-1841B36A33A8}"/>
            </a:ext>
          </a:extLst>
        </p:cNvPr>
        <p:cNvGrpSpPr/>
        <p:nvPr/>
      </p:nvGrpSpPr>
      <p:grpSpPr>
        <a:xfrm>
          <a:off x="0" y="0"/>
          <a:ext cx="0" cy="0"/>
          <a:chOff x="0" y="0"/>
          <a:chExt cx="0" cy="0"/>
        </a:xfrm>
      </p:grpSpPr>
      <p:pic>
        <p:nvPicPr>
          <p:cNvPr id="4" name="Graphic 3" descr="Step 2">
            <a:extLst>
              <a:ext uri="{FF2B5EF4-FFF2-40B4-BE49-F238E27FC236}">
                <a16:creationId xmlns:a16="http://schemas.microsoft.com/office/drawing/2014/main" id="{EE3E2E94-5091-CA76-C9E9-2EBE645C06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575156"/>
            <a:ext cx="1097280" cy="1097280"/>
          </a:xfrm>
          <a:prstGeom prst="rect">
            <a:avLst/>
          </a:prstGeom>
        </p:spPr>
      </p:pic>
      <p:sp>
        <p:nvSpPr>
          <p:cNvPr id="6" name="Title 1">
            <a:extLst>
              <a:ext uri="{FF2B5EF4-FFF2-40B4-BE49-F238E27FC236}">
                <a16:creationId xmlns:a16="http://schemas.microsoft.com/office/drawing/2014/main" id="{2027ECBB-293D-4D26-5D71-F73342C1F097}"/>
              </a:ext>
            </a:extLst>
          </p:cNvPr>
          <p:cNvSpPr txBox="1">
            <a:spLocks/>
          </p:cNvSpPr>
          <p:nvPr/>
        </p:nvSpPr>
        <p:spPr>
          <a:xfrm>
            <a:off x="759118" y="2913198"/>
            <a:ext cx="397492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Open and complete SUPRT Online Form</a:t>
            </a:r>
          </a:p>
        </p:txBody>
      </p:sp>
      <p:sp>
        <p:nvSpPr>
          <p:cNvPr id="11" name="Rectangle 10">
            <a:extLst>
              <a:ext uri="{FF2B5EF4-FFF2-40B4-BE49-F238E27FC236}">
                <a16:creationId xmlns:a16="http://schemas.microsoft.com/office/drawing/2014/main" id="{060061AF-CCBC-4294-3153-134CCCC92748}"/>
              </a:ext>
              <a:ext uri="{C183D7F6-B498-43B3-948B-1728B52AA6E4}">
                <adec:decorative xmlns:adec="http://schemas.microsoft.com/office/drawing/2017/decorative" val="1"/>
              </a:ext>
            </a:extLst>
          </p:cNvPr>
          <p:cNvSpPr/>
          <p:nvPr/>
        </p:nvSpPr>
        <p:spPr>
          <a:xfrm>
            <a:off x="4713890" y="0"/>
            <a:ext cx="747811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82876BFB-9175-284E-567F-0D9433ACE6D1}"/>
              </a:ext>
            </a:extLst>
          </p:cNvPr>
          <p:cNvSpPr txBox="1">
            <a:spLocks/>
          </p:cNvSpPr>
          <p:nvPr/>
        </p:nvSpPr>
        <p:spPr>
          <a:xfrm>
            <a:off x="5237018" y="845573"/>
            <a:ext cx="6492866" cy="522271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Bef>
                <a:spcPts val="600"/>
              </a:spcBef>
              <a:buClr>
                <a:srgbClr val="FFFFFF"/>
              </a:buClr>
              <a:buFont typeface="+mj-lt"/>
              <a:buAutoNum type="arabicPeriod"/>
            </a:pPr>
            <a:endParaRPr lang="en-US" sz="2800" b="0">
              <a:solidFill>
                <a:schemeClr val="bg1"/>
              </a:solidFill>
            </a:endParaRPr>
          </a:p>
          <a:p>
            <a:pPr marL="514350" indent="-514350">
              <a:spcAft>
                <a:spcPts val="600"/>
              </a:spcAft>
              <a:buClr>
                <a:srgbClr val="FFFFFF"/>
              </a:buClr>
              <a:buFont typeface="+mj-lt"/>
              <a:buAutoNum type="arabicPeriod"/>
            </a:pPr>
            <a:r>
              <a:rPr lang="en-US" sz="2800" b="0">
                <a:solidFill>
                  <a:schemeClr val="bg1"/>
                </a:solidFill>
              </a:rPr>
              <a:t>Access the SUPRT Online Form using the link provided by PRG</a:t>
            </a:r>
          </a:p>
          <a:p>
            <a:pPr marL="514350" indent="-514350">
              <a:spcAft>
                <a:spcPts val="600"/>
              </a:spcAft>
              <a:buClr>
                <a:srgbClr val="FFFFFF"/>
              </a:buClr>
              <a:buFont typeface="+mj-lt"/>
              <a:buAutoNum type="arabicPeriod"/>
            </a:pPr>
            <a:r>
              <a:rPr lang="en-US" sz="2800" b="0">
                <a:solidFill>
                  <a:schemeClr val="bg1"/>
                </a:solidFill>
              </a:rPr>
              <a:t>Carefully enter your email address </a:t>
            </a:r>
          </a:p>
          <a:p>
            <a:pPr marL="514350" indent="-514350">
              <a:spcAft>
                <a:spcPts val="600"/>
              </a:spcAft>
              <a:buClr>
                <a:srgbClr val="FFFFFF"/>
              </a:buClr>
              <a:buFont typeface="+mj-lt"/>
              <a:buAutoNum type="arabicPeriod"/>
            </a:pPr>
            <a:r>
              <a:rPr lang="en-US" sz="2800" b="0">
                <a:solidFill>
                  <a:schemeClr val="bg1"/>
                </a:solidFill>
              </a:rPr>
              <a:t>Select the assessment type</a:t>
            </a:r>
          </a:p>
          <a:p>
            <a:pPr marL="514350" indent="-514350">
              <a:spcAft>
                <a:spcPts val="600"/>
              </a:spcAft>
              <a:buClr>
                <a:srgbClr val="FFFFFF"/>
              </a:buClr>
              <a:buFont typeface="+mj-lt"/>
              <a:buAutoNum type="arabicPeriod"/>
            </a:pPr>
            <a:r>
              <a:rPr lang="en-US" sz="2800" b="0">
                <a:solidFill>
                  <a:schemeClr val="bg1"/>
                </a:solidFill>
              </a:rPr>
              <a:t>Carefully enter the client ID number</a:t>
            </a:r>
          </a:p>
          <a:p>
            <a:pPr marL="514350" indent="-514350">
              <a:spcBef>
                <a:spcPts val="600"/>
              </a:spcBef>
              <a:spcAft>
                <a:spcPts val="600"/>
              </a:spcAft>
              <a:buClr>
                <a:srgbClr val="FFFFFF"/>
              </a:buClr>
              <a:buFont typeface="+mj-lt"/>
              <a:buAutoNum type="arabicPeriod"/>
            </a:pPr>
            <a:r>
              <a:rPr lang="en-US" sz="2800" b="0">
                <a:solidFill>
                  <a:schemeClr val="bg1"/>
                </a:solidFill>
              </a:rPr>
              <a:t>Answer all Record Management questions</a:t>
            </a:r>
          </a:p>
          <a:p>
            <a:pPr marL="514350" indent="-514350">
              <a:spcBef>
                <a:spcPts val="600"/>
              </a:spcBef>
              <a:spcAft>
                <a:spcPts val="600"/>
              </a:spcAft>
              <a:buClr>
                <a:srgbClr val="FFFFFF"/>
              </a:buClr>
              <a:buFont typeface="+mj-lt"/>
              <a:buAutoNum type="arabicPeriod"/>
            </a:pPr>
            <a:r>
              <a:rPr lang="en-US" sz="2800" b="0">
                <a:solidFill>
                  <a:schemeClr val="bg1"/>
                </a:solidFill>
              </a:rPr>
              <a:t>If SUPRT-C is required at the time point selected, you will continue to the client consent information section</a:t>
            </a:r>
          </a:p>
        </p:txBody>
      </p:sp>
      <p:sp>
        <p:nvSpPr>
          <p:cNvPr id="3" name="Flowchart: Alternate Process 2">
            <a:extLst>
              <a:ext uri="{FF2B5EF4-FFF2-40B4-BE49-F238E27FC236}">
                <a16:creationId xmlns:a16="http://schemas.microsoft.com/office/drawing/2014/main" id="{3D301AE0-E6DA-7D11-2408-30175B2647A5}"/>
              </a:ext>
              <a:ext uri="{C183D7F6-B498-43B3-948B-1728B52AA6E4}">
                <adec:decorative xmlns:adec="http://schemas.microsoft.com/office/drawing/2017/decorative" val="1"/>
              </a:ext>
            </a:extLst>
          </p:cNvPr>
          <p:cNvSpPr/>
          <p:nvPr/>
        </p:nvSpPr>
        <p:spPr>
          <a:xfrm>
            <a:off x="738095" y="5148983"/>
            <a:ext cx="340564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spTree>
    <p:extLst>
      <p:ext uri="{BB962C8B-B14F-4D97-AF65-F5344CB8AC3E}">
        <p14:creationId xmlns:p14="http://schemas.microsoft.com/office/powerpoint/2010/main" val="2710364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A850-D692-059A-171F-3E7C1ED43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5D65F-A2D5-4D0B-5EC3-971F2080D137}"/>
              </a:ext>
            </a:extLst>
          </p:cNvPr>
          <p:cNvSpPr txBox="1">
            <a:spLocks/>
          </p:cNvSpPr>
          <p:nvPr/>
        </p:nvSpPr>
        <p:spPr>
          <a:xfrm>
            <a:off x="385991" y="2587424"/>
            <a:ext cx="2794531" cy="87967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2800"/>
              <a:t>Watch this 2-minute video to see how to complete the SUPRT Record Management Section:</a:t>
            </a:r>
          </a:p>
        </p:txBody>
      </p:sp>
      <p:sp>
        <p:nvSpPr>
          <p:cNvPr id="3" name="Text Placeholder 2">
            <a:extLst>
              <a:ext uri="{FF2B5EF4-FFF2-40B4-BE49-F238E27FC236}">
                <a16:creationId xmlns:a16="http://schemas.microsoft.com/office/drawing/2014/main" id="{39268BD3-43E6-E7DF-D90F-622F99F1AA20}"/>
              </a:ext>
            </a:extLst>
          </p:cNvPr>
          <p:cNvSpPr txBox="1">
            <a:spLocks/>
          </p:cNvSpPr>
          <p:nvPr/>
        </p:nvSpPr>
        <p:spPr>
          <a:xfrm>
            <a:off x="802805" y="366947"/>
            <a:ext cx="10910775"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600">
              <a:solidFill>
                <a:schemeClr val="bg1"/>
              </a:solidFill>
              <a:latin typeface="Century Gothic" panose="020B0502020202020204" pitchFamily="34" charset="0"/>
            </a:endParaRPr>
          </a:p>
        </p:txBody>
      </p:sp>
      <p:sp>
        <p:nvSpPr>
          <p:cNvPr id="5" name="Flowchart: Alternate Process 4">
            <a:extLst>
              <a:ext uri="{FF2B5EF4-FFF2-40B4-BE49-F238E27FC236}">
                <a16:creationId xmlns:a16="http://schemas.microsoft.com/office/drawing/2014/main" id="{C8AB4278-4773-EEAF-6CFB-55D6119C2F5C}"/>
              </a:ext>
            </a:extLst>
          </p:cNvPr>
          <p:cNvSpPr/>
          <p:nvPr/>
        </p:nvSpPr>
        <p:spPr>
          <a:xfrm>
            <a:off x="496956" y="4757132"/>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a:solidFill>
                  <a:srgbClr val="C00000"/>
                </a:solidFill>
                <a:hlinkClick r:id="rId4">
                  <a:extLst>
                    <a:ext uri="{A12FA001-AC4F-418D-AE19-62706E023703}">
                      <ahyp:hlinkClr xmlns:ahyp="http://schemas.microsoft.com/office/drawing/2018/hyperlinkcolor" val="tx"/>
                    </a:ext>
                  </a:extLst>
                </a:hlinkClick>
              </a:rPr>
              <a:t>Watch on YouTube for closed captions</a:t>
            </a:r>
            <a:endParaRPr lang="en-US" sz="1600">
              <a:solidFill>
                <a:srgbClr val="C00000"/>
              </a:solidFill>
            </a:endParaRPr>
          </a:p>
        </p:txBody>
      </p:sp>
      <p:pic>
        <p:nvPicPr>
          <p:cNvPr id="6" name="Graphic 5" descr="Information with solid fill">
            <a:extLst>
              <a:ext uri="{FF2B5EF4-FFF2-40B4-BE49-F238E27FC236}">
                <a16:creationId xmlns:a16="http://schemas.microsoft.com/office/drawing/2014/main" id="{105C6ED9-E121-65AA-ABE6-31151828C2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079" y="4641223"/>
            <a:ext cx="827314" cy="827314"/>
          </a:xfrm>
          <a:prstGeom prst="rect">
            <a:avLst/>
          </a:prstGeom>
        </p:spPr>
      </p:pic>
      <p:pic>
        <p:nvPicPr>
          <p:cNvPr id="8" name="Completing the SUPRT Record Management Section (1)">
            <a:hlinkClick r:id="" action="ppaction://media"/>
            <a:extLst>
              <a:ext uri="{FF2B5EF4-FFF2-40B4-BE49-F238E27FC236}">
                <a16:creationId xmlns:a16="http://schemas.microsoft.com/office/drawing/2014/main" id="{9030D6D8-092A-403E-9E61-2C86193EF8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64717" y="1219200"/>
            <a:ext cx="8996653" cy="4780643"/>
          </a:xfrm>
          <a:prstGeom prst="rect">
            <a:avLst/>
          </a:prstGeom>
        </p:spPr>
      </p:pic>
      <p:pic>
        <p:nvPicPr>
          <p:cNvPr id="4" name="Graphic 3">
            <a:extLst>
              <a:ext uri="{FF2B5EF4-FFF2-40B4-BE49-F238E27FC236}">
                <a16:creationId xmlns:a16="http://schemas.microsoft.com/office/drawing/2014/main" id="{0548085C-01E9-2511-21C0-5864F9B9B2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81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786A-75F7-5E97-AFF0-5CF88EA47E9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3C50455-E14C-038C-7682-A0517EF892D8}"/>
              </a:ext>
              <a:ext uri="{C183D7F6-B498-43B3-948B-1728B52AA6E4}">
                <adec:decorative xmlns:adec="http://schemas.microsoft.com/office/drawing/2017/decorative" val="1"/>
              </a:ext>
            </a:extLst>
          </p:cNvPr>
          <p:cNvSpPr/>
          <p:nvPr/>
        </p:nvSpPr>
        <p:spPr>
          <a:xfrm>
            <a:off x="4713890" y="0"/>
            <a:ext cx="747811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Alternate Process 1">
            <a:extLst>
              <a:ext uri="{FF2B5EF4-FFF2-40B4-BE49-F238E27FC236}">
                <a16:creationId xmlns:a16="http://schemas.microsoft.com/office/drawing/2014/main" id="{EE2C4211-8BC1-BCC9-2AF8-649F2ACC083E}"/>
              </a:ext>
              <a:ext uri="{C183D7F6-B498-43B3-948B-1728B52AA6E4}">
                <adec:decorative xmlns:adec="http://schemas.microsoft.com/office/drawing/2017/decorative" val="1"/>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pic>
        <p:nvPicPr>
          <p:cNvPr id="7" name="Graphic 6" descr="Step 3">
            <a:extLst>
              <a:ext uri="{FF2B5EF4-FFF2-40B4-BE49-F238E27FC236}">
                <a16:creationId xmlns:a16="http://schemas.microsoft.com/office/drawing/2014/main" id="{9BFC1C63-D6B1-7864-7086-17F6F8F8EC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1163302"/>
            <a:ext cx="1097280" cy="1097280"/>
          </a:xfrm>
          <a:prstGeom prst="rect">
            <a:avLst/>
          </a:prstGeom>
        </p:spPr>
      </p:pic>
      <p:sp>
        <p:nvSpPr>
          <p:cNvPr id="4" name="Title 1">
            <a:extLst>
              <a:ext uri="{FF2B5EF4-FFF2-40B4-BE49-F238E27FC236}">
                <a16:creationId xmlns:a16="http://schemas.microsoft.com/office/drawing/2014/main" id="{FEFFC23E-7DDD-CB41-7DFD-4ABE062BB77E}"/>
              </a:ext>
            </a:extLst>
          </p:cNvPr>
          <p:cNvSpPr txBox="1">
            <a:spLocks/>
          </p:cNvSpPr>
          <p:nvPr/>
        </p:nvSpPr>
        <p:spPr>
          <a:xfrm>
            <a:off x="759118" y="2913198"/>
            <a:ext cx="397492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Obtain client consent</a:t>
            </a:r>
          </a:p>
        </p:txBody>
      </p:sp>
      <p:sp>
        <p:nvSpPr>
          <p:cNvPr id="5" name="Text Placeholder 2">
            <a:extLst>
              <a:ext uri="{FF2B5EF4-FFF2-40B4-BE49-F238E27FC236}">
                <a16:creationId xmlns:a16="http://schemas.microsoft.com/office/drawing/2014/main" id="{055CF098-29D3-6B24-4DFF-F4E42DA3E9D4}"/>
              </a:ext>
            </a:extLst>
          </p:cNvPr>
          <p:cNvSpPr txBox="1">
            <a:spLocks/>
          </p:cNvSpPr>
          <p:nvPr/>
        </p:nvSpPr>
        <p:spPr>
          <a:xfrm>
            <a:off x="5455675" y="1515825"/>
            <a:ext cx="5672990" cy="517467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(included in the SUPRT Form) with the client…</a:t>
            </a:r>
          </a:p>
        </p:txBody>
      </p:sp>
    </p:spTree>
    <p:extLst>
      <p:ext uri="{BB962C8B-B14F-4D97-AF65-F5344CB8AC3E}">
        <p14:creationId xmlns:p14="http://schemas.microsoft.com/office/powerpoint/2010/main" val="7174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399EDE-D626-543C-C4D0-5AE0E8796153}"/>
              </a:ext>
            </a:extLst>
          </p:cNvPr>
          <p:cNvSpPr>
            <a:spLocks noGrp="1"/>
          </p:cNvSpPr>
          <p:nvPr>
            <p:ph type="title" idx="4294967295"/>
          </p:nvPr>
        </p:nvSpPr>
        <p:spPr>
          <a:xfrm>
            <a:off x="6385544" y="1144049"/>
            <a:ext cx="4547435" cy="1436688"/>
          </a:xfrm>
        </p:spPr>
        <p:txBody>
          <a:bodyPr>
            <a:noAutofit/>
          </a:bodyPr>
          <a:lstStyle/>
          <a:p>
            <a:r>
              <a:rPr lang="en-US" sz="6000">
                <a:solidFill>
                  <a:srgbClr val="252055"/>
                </a:solidFill>
                <a:latin typeface="Century Gothic" panose="020B0502020202020204" pitchFamily="34" charset="0"/>
              </a:rPr>
              <a:t>Training </a:t>
            </a:r>
            <a:br>
              <a:rPr lang="en-US" sz="6000">
                <a:solidFill>
                  <a:srgbClr val="252055"/>
                </a:solidFill>
                <a:latin typeface="Century Gothic" panose="020B0502020202020204" pitchFamily="34" charset="0"/>
              </a:rPr>
            </a:br>
            <a:r>
              <a:rPr lang="en-US" sz="6000">
                <a:solidFill>
                  <a:srgbClr val="252055"/>
                </a:solidFill>
                <a:latin typeface="Century Gothic" panose="020B0502020202020204" pitchFamily="34" charset="0"/>
              </a:rPr>
              <a:t>Overview</a:t>
            </a:r>
          </a:p>
        </p:txBody>
      </p:sp>
      <p:sp>
        <p:nvSpPr>
          <p:cNvPr id="3" name="Text Placeholder 2">
            <a:extLst>
              <a:ext uri="{FF2B5EF4-FFF2-40B4-BE49-F238E27FC236}">
                <a16:creationId xmlns:a16="http://schemas.microsoft.com/office/drawing/2014/main" id="{45A323F4-201D-AEA3-D799-2928CF78D594}"/>
              </a:ext>
            </a:extLst>
          </p:cNvPr>
          <p:cNvSpPr>
            <a:spLocks noGrp="1"/>
          </p:cNvSpPr>
          <p:nvPr>
            <p:ph type="body" sz="quarter" idx="4294967295"/>
          </p:nvPr>
        </p:nvSpPr>
        <p:spPr>
          <a:xfrm>
            <a:off x="6505098" y="2757276"/>
            <a:ext cx="5189062" cy="4343400"/>
          </a:xfrm>
        </p:spPr>
        <p:txBody>
          <a:bodyPr/>
          <a:lstStyle/>
          <a:p>
            <a:pPr marL="514350" indent="-514350">
              <a:buFont typeface="+mj-lt"/>
              <a:buAutoNum type="arabicPeriod"/>
            </a:pPr>
            <a:r>
              <a:rPr lang="en-US" sz="3200">
                <a:hlinkClick r:id="rId2" action="ppaction://hlinksldjump">
                  <a:extLst>
                    <a:ext uri="{A12FA001-AC4F-418D-AE19-62706E023703}">
                      <ahyp:hlinkClr xmlns:ahyp="http://schemas.microsoft.com/office/drawing/2018/hyperlinkcolor" val="tx"/>
                    </a:ext>
                  </a:extLst>
                </a:hlinkClick>
              </a:rPr>
              <a:t>Introduction</a:t>
            </a:r>
            <a:endParaRPr lang="en-US" sz="3200"/>
          </a:p>
          <a:p>
            <a:pPr marL="514350" indent="-514350">
              <a:buFont typeface="+mj-lt"/>
              <a:buAutoNum type="arabicPeriod"/>
            </a:pPr>
            <a:r>
              <a:rPr lang="en-US" sz="3200">
                <a:hlinkClick r:id="rId3" action="ppaction://hlinksldjump">
                  <a:extLst>
                    <a:ext uri="{A12FA001-AC4F-418D-AE19-62706E023703}">
                      <ahyp:hlinkClr xmlns:ahyp="http://schemas.microsoft.com/office/drawing/2018/hyperlinkcolor" val="tx"/>
                    </a:ext>
                  </a:extLst>
                </a:hlinkClick>
              </a:rPr>
              <a:t>Data Collection Schedule</a:t>
            </a:r>
            <a:endParaRPr lang="en-US" sz="3200">
              <a:hlinkClick r:id="rId4" action="ppaction://hlinksldjump">
                <a:extLst>
                  <a:ext uri="{A12FA001-AC4F-418D-AE19-62706E023703}">
                    <ahyp:hlinkClr xmlns:ahyp="http://schemas.microsoft.com/office/drawing/2018/hyperlinkcolor" val="tx"/>
                  </a:ext>
                </a:extLst>
              </a:hlinkClick>
            </a:endParaRPr>
          </a:p>
          <a:p>
            <a:pPr marL="514350" indent="-514350">
              <a:buFont typeface="+mj-lt"/>
              <a:buAutoNum type="arabicPeriod"/>
            </a:pPr>
            <a:r>
              <a:rPr lang="en-US" sz="3200">
                <a:hlinkClick r:id="rId4" action="ppaction://hlinksldjump">
                  <a:extLst>
                    <a:ext uri="{A12FA001-AC4F-418D-AE19-62706E023703}">
                      <ahyp:hlinkClr xmlns:ahyp="http://schemas.microsoft.com/office/drawing/2018/hyperlinkcolor" val="tx"/>
                    </a:ext>
                  </a:extLst>
                </a:hlinkClick>
              </a:rPr>
              <a:t>SUPRT Materials </a:t>
            </a:r>
          </a:p>
          <a:p>
            <a:pPr marL="514350" indent="-514350">
              <a:buFont typeface="+mj-lt"/>
              <a:buAutoNum type="arabicPeriod"/>
            </a:pPr>
            <a:r>
              <a:rPr lang="en-US" sz="3200">
                <a:hlinkClick r:id="rId5" action="ppaction://hlinksldjump">
                  <a:extLst>
                    <a:ext uri="{A12FA001-AC4F-418D-AE19-62706E023703}">
                      <ahyp:hlinkClr xmlns:ahyp="http://schemas.microsoft.com/office/drawing/2018/hyperlinkcolor" val="tx"/>
                    </a:ext>
                  </a:extLst>
                </a:hlinkClick>
              </a:rPr>
              <a:t>SUPRT Instructions</a:t>
            </a:r>
            <a:endParaRPr lang="en-US" sz="3200"/>
          </a:p>
          <a:p>
            <a:pPr marL="0" indent="0">
              <a:spcBef>
                <a:spcPts val="1800"/>
              </a:spcBef>
              <a:buNone/>
            </a:pPr>
            <a:r>
              <a:rPr lang="en-US" sz="3200">
                <a:hlinkClick r:id="rId6" action="ppaction://hlinksldjump">
                  <a:extLst>
                    <a:ext uri="{A12FA001-AC4F-418D-AE19-62706E023703}">
                      <ahyp:hlinkClr xmlns:ahyp="http://schemas.microsoft.com/office/drawing/2018/hyperlinkcolor" val="tx"/>
                    </a:ext>
                  </a:extLst>
                </a:hlinkClick>
              </a:rPr>
              <a:t>Frequently Asked Questions</a:t>
            </a:r>
            <a:endParaRPr lang="en-US" sz="3200"/>
          </a:p>
        </p:txBody>
      </p:sp>
      <p:sp>
        <p:nvSpPr>
          <p:cNvPr id="5" name="Rectangle 4">
            <a:extLst>
              <a:ext uri="{FF2B5EF4-FFF2-40B4-BE49-F238E27FC236}">
                <a16:creationId xmlns:a16="http://schemas.microsoft.com/office/drawing/2014/main" id="{FBF45170-6174-EE48-3BD6-331D09F3607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83184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34381C42-562E-FC5A-E738-CC70D4B4D7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661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14E35D9-8D35-F87B-3056-5B86D9A5D9A5}"/>
              </a:ext>
            </a:extLst>
          </p:cNvPr>
          <p:cNvSpPr txBox="1">
            <a:spLocks/>
          </p:cNvSpPr>
          <p:nvPr/>
        </p:nvSpPr>
        <p:spPr>
          <a:xfrm>
            <a:off x="735969" y="887628"/>
            <a:ext cx="9148811"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t>Consent Guidelines (included in the SUPRT form)</a:t>
            </a:r>
          </a:p>
        </p:txBody>
      </p:sp>
      <p:sp>
        <p:nvSpPr>
          <p:cNvPr id="2" name="Text Placeholder 2">
            <a:extLst>
              <a:ext uri="{FF2B5EF4-FFF2-40B4-BE49-F238E27FC236}">
                <a16:creationId xmlns:a16="http://schemas.microsoft.com/office/drawing/2014/main" id="{25610CBF-3EAB-A23A-82F0-779B58B09A1A}"/>
              </a:ext>
            </a:extLst>
          </p:cNvPr>
          <p:cNvSpPr txBox="1">
            <a:spLocks/>
          </p:cNvSpPr>
          <p:nvPr/>
        </p:nvSpPr>
        <p:spPr>
          <a:xfrm>
            <a:off x="787205" y="2155784"/>
            <a:ext cx="10914800"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FF"/>
              </a:buClr>
            </a:pPr>
            <a:r>
              <a:rPr lang="en-US" sz="3200" b="0">
                <a:solidFill>
                  <a:schemeClr val="bg1"/>
                </a:solidFill>
              </a:rPr>
              <a:t>Clients may indicate at any point that they do not wish to complete the assessment.</a:t>
            </a:r>
          </a:p>
          <a:p>
            <a:pPr>
              <a:buClr>
                <a:srgbClr val="FFFFFF"/>
              </a:buClr>
            </a:pPr>
            <a:r>
              <a:rPr lang="en-US" sz="3200" b="0">
                <a:solidFill>
                  <a:schemeClr val="bg1"/>
                </a:solidFill>
              </a:rPr>
              <a:t>Participation, although encouraged, is completely voluntary.</a:t>
            </a:r>
          </a:p>
          <a:p>
            <a:pPr>
              <a:buClr>
                <a:srgbClr val="FFFFFF"/>
              </a:buClr>
            </a:pPr>
            <a:r>
              <a:rPr lang="en-US" sz="3200" b="0">
                <a:solidFill>
                  <a:schemeClr val="bg1"/>
                </a:solidFill>
              </a:rPr>
              <a:t>Declining </a:t>
            </a:r>
            <a:r>
              <a:rPr lang="en-US" sz="3200" b="0" u="sng">
                <a:solidFill>
                  <a:schemeClr val="bg1"/>
                </a:solidFill>
              </a:rPr>
              <a:t>does not</a:t>
            </a:r>
            <a:r>
              <a:rPr lang="en-US" sz="3200" b="0">
                <a:solidFill>
                  <a:schemeClr val="bg1"/>
                </a:solidFill>
              </a:rPr>
              <a:t> affect a client’s eligibility for any grant-funded services and </a:t>
            </a:r>
            <a:r>
              <a:rPr lang="en-US" sz="3200" b="0" u="sng">
                <a:solidFill>
                  <a:schemeClr val="bg1"/>
                </a:solidFill>
              </a:rPr>
              <a:t>does not</a:t>
            </a:r>
            <a:r>
              <a:rPr lang="en-US" sz="3200" b="0">
                <a:solidFill>
                  <a:schemeClr val="bg1"/>
                </a:solidFill>
              </a:rPr>
              <a:t> negatively affect grantee compliance.</a:t>
            </a:r>
          </a:p>
          <a:p>
            <a:pPr>
              <a:buClr>
                <a:srgbClr val="FFFFFF"/>
              </a:buClr>
            </a:pPr>
            <a:r>
              <a:rPr lang="en-US" sz="3200" b="0">
                <a:solidFill>
                  <a:schemeClr val="bg1"/>
                </a:solidFill>
              </a:rPr>
              <a:t>Clients can leave any question they do not want to answer blank.</a:t>
            </a:r>
          </a:p>
          <a:p>
            <a:pPr>
              <a:spcAft>
                <a:spcPts val="600"/>
              </a:spcAft>
              <a:buClr>
                <a:srgbClr val="FFFFFF"/>
              </a:buClr>
            </a:pPr>
            <a:endParaRPr lang="en-US" sz="3000" b="0">
              <a:solidFill>
                <a:schemeClr val="bg1"/>
              </a:solidFill>
            </a:endParaRPr>
          </a:p>
        </p:txBody>
      </p:sp>
    </p:spTree>
    <p:extLst>
      <p:ext uri="{BB962C8B-B14F-4D97-AF65-F5344CB8AC3E}">
        <p14:creationId xmlns:p14="http://schemas.microsoft.com/office/powerpoint/2010/main" val="233231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FC1EB-B8AC-E335-F0C0-48864C30BD8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3EF9ADD-248D-DA13-1048-8528F3D66823}"/>
              </a:ext>
              <a:ext uri="{C183D7F6-B498-43B3-948B-1728B52AA6E4}">
                <adec:decorative xmlns:adec="http://schemas.microsoft.com/office/drawing/2017/decorative" val="1"/>
              </a:ext>
            </a:extLst>
          </p:cNvPr>
          <p:cNvSpPr txBox="1">
            <a:spLocks/>
          </p:cNvSpPr>
          <p:nvPr/>
        </p:nvSpPr>
        <p:spPr>
          <a:xfrm>
            <a:off x="759118" y="2913198"/>
            <a:ext cx="397492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Obtain client consent</a:t>
            </a:r>
          </a:p>
        </p:txBody>
      </p:sp>
      <p:sp>
        <p:nvSpPr>
          <p:cNvPr id="11" name="Rectangle 10">
            <a:extLst>
              <a:ext uri="{FF2B5EF4-FFF2-40B4-BE49-F238E27FC236}">
                <a16:creationId xmlns:a16="http://schemas.microsoft.com/office/drawing/2014/main" id="{DEED3A3C-2702-E54A-EC93-2F512699289A}"/>
              </a:ext>
              <a:ext uri="{C183D7F6-B498-43B3-948B-1728B52AA6E4}">
                <adec:decorative xmlns:adec="http://schemas.microsoft.com/office/drawing/2017/decorative" val="1"/>
              </a:ext>
            </a:extLst>
          </p:cNvPr>
          <p:cNvSpPr>
            <a:spLocks/>
          </p:cNvSpPr>
          <p:nvPr/>
        </p:nvSpPr>
        <p:spPr>
          <a:xfrm>
            <a:off x="4713890" y="0"/>
            <a:ext cx="7478110"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B0BDEEE6-AC73-F145-9FC9-A5F023CBD364}"/>
              </a:ext>
              <a:ext uri="{C183D7F6-B498-43B3-948B-1728B52AA6E4}">
                <adec:decorative xmlns:adec="http://schemas.microsoft.com/office/drawing/2017/decorative" val="1"/>
              </a:ext>
            </a:extLst>
          </p:cNvPr>
          <p:cNvSpPr txBox="1">
            <a:spLocks/>
          </p:cNvSpPr>
          <p:nvPr/>
        </p:nvSpPr>
        <p:spPr>
          <a:xfrm>
            <a:off x="5455675" y="1515826"/>
            <a:ext cx="5672990" cy="131997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Review the consent information (included in the SUPRT Online Form) with the client</a:t>
            </a:r>
          </a:p>
        </p:txBody>
      </p:sp>
      <p:sp>
        <p:nvSpPr>
          <p:cNvPr id="2" name="Flowchart: Alternate Process 1">
            <a:extLst>
              <a:ext uri="{FF2B5EF4-FFF2-40B4-BE49-F238E27FC236}">
                <a16:creationId xmlns:a16="http://schemas.microsoft.com/office/drawing/2014/main" id="{94BA623A-DB66-1486-0A94-C9E11B0A5710}"/>
              </a:ext>
              <a:ext uri="{C183D7F6-B498-43B3-948B-1728B52AA6E4}">
                <adec:decorative xmlns:adec="http://schemas.microsoft.com/office/drawing/2017/decorative" val="1"/>
              </a:ext>
            </a:extLst>
          </p:cNvPr>
          <p:cNvSpPr/>
          <p:nvPr/>
        </p:nvSpPr>
        <p:spPr>
          <a:xfrm>
            <a:off x="765463" y="4581637"/>
            <a:ext cx="3412997"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pic>
        <p:nvPicPr>
          <p:cNvPr id="7" name="Graphic 6">
            <a:extLst>
              <a:ext uri="{FF2B5EF4-FFF2-40B4-BE49-F238E27FC236}">
                <a16:creationId xmlns:a16="http://schemas.microsoft.com/office/drawing/2014/main" id="{0B415A92-4C6A-AF90-9D2E-0504F6320C4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1163302"/>
            <a:ext cx="1097280" cy="1097280"/>
          </a:xfrm>
          <a:prstGeom prst="rect">
            <a:avLst/>
          </a:prstGeom>
        </p:spPr>
      </p:pic>
      <p:sp>
        <p:nvSpPr>
          <p:cNvPr id="9" name="TextBox 8">
            <a:extLst>
              <a:ext uri="{FF2B5EF4-FFF2-40B4-BE49-F238E27FC236}">
                <a16:creationId xmlns:a16="http://schemas.microsoft.com/office/drawing/2014/main" id="{73D758B1-FFF2-FA71-8C8E-C205F0FCBD49}"/>
              </a:ext>
            </a:extLst>
          </p:cNvPr>
          <p:cNvSpPr txBox="1"/>
          <p:nvPr/>
        </p:nvSpPr>
        <p:spPr>
          <a:xfrm>
            <a:off x="5454570" y="2866056"/>
            <a:ext cx="6094070" cy="2400657"/>
          </a:xfrm>
          <a:prstGeom prst="rect">
            <a:avLst/>
          </a:prstGeom>
          <a:noFill/>
        </p:spPr>
        <p:txBody>
          <a:bodyPr wrap="square">
            <a:spAutoFit/>
          </a:bodyPr>
          <a:lstStyle/>
          <a:p>
            <a:pPr marL="514350" indent="-514350">
              <a:spcAft>
                <a:spcPts val="600"/>
              </a:spcAft>
              <a:buClr>
                <a:srgbClr val="FFFFFF"/>
              </a:buClr>
              <a:buFont typeface="+mj-lt"/>
              <a:buAutoNum type="arabicPeriod" startAt="2"/>
            </a:pPr>
            <a:r>
              <a:rPr lang="en-US" sz="3000">
                <a:solidFill>
                  <a:schemeClr val="bg1"/>
                </a:solidFill>
              </a:rPr>
              <a:t>Answer the question indicating if the client agrees to complete the SUPRT-C (if no, indicate why; if yes, enter the client assessment date)</a:t>
            </a:r>
          </a:p>
        </p:txBody>
      </p:sp>
    </p:spTree>
    <p:extLst>
      <p:ext uri="{BB962C8B-B14F-4D97-AF65-F5344CB8AC3E}">
        <p14:creationId xmlns:p14="http://schemas.microsoft.com/office/powerpoint/2010/main" val="273168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45A3-F70B-7DF2-C15E-19C2B42AD4A8}"/>
            </a:ext>
          </a:extLst>
        </p:cNvPr>
        <p:cNvGrpSpPr/>
        <p:nvPr/>
      </p:nvGrpSpPr>
      <p:grpSpPr>
        <a:xfrm>
          <a:off x="0" y="0"/>
          <a:ext cx="0" cy="0"/>
          <a:chOff x="0" y="0"/>
          <a:chExt cx="0" cy="0"/>
        </a:xfrm>
      </p:grpSpPr>
      <p:pic>
        <p:nvPicPr>
          <p:cNvPr id="7" name="Graphic 6" descr="Step 4">
            <a:extLst>
              <a:ext uri="{FF2B5EF4-FFF2-40B4-BE49-F238E27FC236}">
                <a16:creationId xmlns:a16="http://schemas.microsoft.com/office/drawing/2014/main" id="{673922F3-8695-1DC3-B648-E3A7FD5183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121" y="1143000"/>
            <a:ext cx="1097280" cy="1097280"/>
          </a:xfrm>
          <a:prstGeom prst="rect">
            <a:avLst/>
          </a:prstGeom>
        </p:spPr>
      </p:pic>
      <p:sp>
        <p:nvSpPr>
          <p:cNvPr id="5" name="Title 1">
            <a:extLst>
              <a:ext uri="{FF2B5EF4-FFF2-40B4-BE49-F238E27FC236}">
                <a16:creationId xmlns:a16="http://schemas.microsoft.com/office/drawing/2014/main" id="{95C9FC8E-D93C-0E01-5159-2F60A8FECCF0}"/>
              </a:ext>
              <a:ext uri="{C183D7F6-B498-43B3-948B-1728B52AA6E4}">
                <adec:decorative xmlns:adec="http://schemas.microsoft.com/office/drawing/2017/decorative" val="0"/>
              </a:ext>
            </a:extLst>
          </p:cNvPr>
          <p:cNvSpPr txBox="1">
            <a:spLocks/>
          </p:cNvSpPr>
          <p:nvPr/>
        </p:nvSpPr>
        <p:spPr>
          <a:xfrm>
            <a:off x="759118" y="2913198"/>
            <a:ext cx="397492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Have client complete SUPRT-C</a:t>
            </a:r>
          </a:p>
        </p:txBody>
      </p:sp>
      <p:sp>
        <p:nvSpPr>
          <p:cNvPr id="11" name="Rectangle 10">
            <a:extLst>
              <a:ext uri="{FF2B5EF4-FFF2-40B4-BE49-F238E27FC236}">
                <a16:creationId xmlns:a16="http://schemas.microsoft.com/office/drawing/2014/main" id="{A9911F12-0A6A-2943-CF94-462B688F157B}"/>
              </a:ext>
              <a:ext uri="{C183D7F6-B498-43B3-948B-1728B52AA6E4}">
                <adec:decorative xmlns:adec="http://schemas.microsoft.com/office/drawing/2017/decorative" val="1"/>
              </a:ext>
            </a:extLst>
          </p:cNvPr>
          <p:cNvSpPr/>
          <p:nvPr/>
        </p:nvSpPr>
        <p:spPr>
          <a:xfrm>
            <a:off x="4914900" y="0"/>
            <a:ext cx="7277099"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8250D6B5-CB75-65A4-A317-03595DE6C133}"/>
              </a:ext>
            </a:extLst>
          </p:cNvPr>
          <p:cNvSpPr txBox="1">
            <a:spLocks/>
          </p:cNvSpPr>
          <p:nvPr/>
        </p:nvSpPr>
        <p:spPr>
          <a:xfrm>
            <a:off x="5372100" y="1886673"/>
            <a:ext cx="6192982" cy="4316699"/>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If the client agrees to complete the SUPRT-C, determine </a:t>
            </a:r>
            <a:r>
              <a:rPr lang="en-US" sz="3000" b="0" u="sng">
                <a:solidFill>
                  <a:schemeClr val="bg1"/>
                </a:solidFill>
              </a:rPr>
              <a:t>how</a:t>
            </a:r>
            <a:r>
              <a:rPr lang="en-US" sz="3000" b="0">
                <a:solidFill>
                  <a:schemeClr val="bg1"/>
                </a:solidFill>
              </a:rPr>
              <a:t> they will complete it based on the following options…</a:t>
            </a:r>
          </a:p>
        </p:txBody>
      </p:sp>
      <p:sp>
        <p:nvSpPr>
          <p:cNvPr id="9" name="Flowchart: Alternate Process 8">
            <a:extLst>
              <a:ext uri="{FF2B5EF4-FFF2-40B4-BE49-F238E27FC236}">
                <a16:creationId xmlns:a16="http://schemas.microsoft.com/office/drawing/2014/main" id="{D6337529-2706-DDCA-D8AE-706B96131417}"/>
              </a:ext>
              <a:ext uri="{C183D7F6-B498-43B3-948B-1728B52AA6E4}">
                <adec:decorative xmlns:adec="http://schemas.microsoft.com/office/drawing/2017/decorative" val="1"/>
              </a:ext>
            </a:extLst>
          </p:cNvPr>
          <p:cNvSpPr/>
          <p:nvPr/>
        </p:nvSpPr>
        <p:spPr>
          <a:xfrm>
            <a:off x="765463" y="4581637"/>
            <a:ext cx="3432911"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sp>
        <p:nvSpPr>
          <p:cNvPr id="4" name="Text Placeholder 2">
            <a:extLst>
              <a:ext uri="{FF2B5EF4-FFF2-40B4-BE49-F238E27FC236}">
                <a16:creationId xmlns:a16="http://schemas.microsoft.com/office/drawing/2014/main" id="{AD15433B-8F6F-95DC-6083-0744CD0DCFA8}"/>
              </a:ext>
              <a:ext uri="{C183D7F6-B498-43B3-948B-1728B52AA6E4}">
                <adec:decorative xmlns:adec="http://schemas.microsoft.com/office/drawing/2017/decorative" val="1"/>
              </a:ext>
            </a:extLst>
          </p:cNvPr>
          <p:cNvSpPr txBox="1">
            <a:spLocks/>
          </p:cNvSpPr>
          <p:nvPr/>
        </p:nvSpPr>
        <p:spPr>
          <a:xfrm>
            <a:off x="4881404" y="782223"/>
            <a:ext cx="6813755" cy="39574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endParaRPr lang="en-US" sz="3000" b="0">
              <a:solidFill>
                <a:schemeClr val="bg1"/>
              </a:solidFill>
            </a:endParaRPr>
          </a:p>
        </p:txBody>
      </p:sp>
    </p:spTree>
    <p:extLst>
      <p:ext uri="{BB962C8B-B14F-4D97-AF65-F5344CB8AC3E}">
        <p14:creationId xmlns:p14="http://schemas.microsoft.com/office/powerpoint/2010/main" val="1854598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7C8C-A5E2-3E49-79E3-A6A9E311E3F6}"/>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9E09E93C-E69F-0619-BD15-5E8CF0C386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07518" y="1081844"/>
            <a:ext cx="1898855" cy="2458066"/>
          </a:xfrm>
          <a:prstGeom prst="rect">
            <a:avLst/>
          </a:prstGeom>
        </p:spPr>
      </p:pic>
      <p:grpSp>
        <p:nvGrpSpPr>
          <p:cNvPr id="4" name="Group 3">
            <a:extLst>
              <a:ext uri="{FF2B5EF4-FFF2-40B4-BE49-F238E27FC236}">
                <a16:creationId xmlns:a16="http://schemas.microsoft.com/office/drawing/2014/main" id="{69BDBBE1-568A-4E9A-9D71-63CF62CCBFED}"/>
              </a:ext>
              <a:ext uri="{C183D7F6-B498-43B3-948B-1728B52AA6E4}">
                <adec:decorative xmlns:adec="http://schemas.microsoft.com/office/drawing/2017/decorative" val="1"/>
              </a:ext>
            </a:extLst>
          </p:cNvPr>
          <p:cNvGrpSpPr/>
          <p:nvPr/>
        </p:nvGrpSpPr>
        <p:grpSpPr>
          <a:xfrm>
            <a:off x="8549158" y="3100241"/>
            <a:ext cx="2188971" cy="1858297"/>
            <a:chOff x="1254662" y="3005851"/>
            <a:chExt cx="1920867" cy="1590604"/>
          </a:xfrm>
        </p:grpSpPr>
        <p:pic>
          <p:nvPicPr>
            <p:cNvPr id="24" name="Picture 23" descr="A computer with a keyboard and mouse&#10;&#10;AI-generated content may be incorrect.">
              <a:extLst>
                <a:ext uri="{FF2B5EF4-FFF2-40B4-BE49-F238E27FC236}">
                  <a16:creationId xmlns:a16="http://schemas.microsoft.com/office/drawing/2014/main" id="{CF8F468E-7AF3-6728-B817-667B636E5FDC}"/>
                </a:ext>
              </a:extLst>
            </p:cNvPr>
            <p:cNvPicPr>
              <a:picLocks noChangeAspect="1"/>
            </p:cNvPicPr>
            <p:nvPr/>
          </p:nvPicPr>
          <p:blipFill>
            <a:blip r:embed="rId3"/>
            <a:stretch>
              <a:fillRect/>
            </a:stretch>
          </p:blipFill>
          <p:spPr>
            <a:xfrm flipH="1">
              <a:off x="1254662" y="3232230"/>
              <a:ext cx="836792" cy="1090747"/>
            </a:xfrm>
            <a:prstGeom prst="rect">
              <a:avLst/>
            </a:prstGeom>
          </p:spPr>
        </p:pic>
        <p:pic>
          <p:nvPicPr>
            <p:cNvPr id="34" name="Picture 33" descr="A group of people with speech bubbles&#10;&#10;AI-generated content may be incorrect.">
              <a:extLst>
                <a:ext uri="{FF2B5EF4-FFF2-40B4-BE49-F238E27FC236}">
                  <a16:creationId xmlns:a16="http://schemas.microsoft.com/office/drawing/2014/main" id="{0B92BBA2-DBBA-73D3-8890-EA5DB9EAAD5B}"/>
                </a:ext>
              </a:extLst>
            </p:cNvPr>
            <p:cNvPicPr>
              <a:picLocks noChangeAspect="1"/>
            </p:cNvPicPr>
            <p:nvPr/>
          </p:nvPicPr>
          <p:blipFill>
            <a:blip r:embed="rId4"/>
            <a:stretch>
              <a:fillRect/>
            </a:stretch>
          </p:blipFill>
          <p:spPr>
            <a:xfrm>
              <a:off x="1946788" y="3005851"/>
              <a:ext cx="1228741" cy="1590604"/>
            </a:xfrm>
            <a:prstGeom prst="rect">
              <a:avLst/>
            </a:prstGeom>
          </p:spPr>
        </p:pic>
      </p:grpSp>
      <p:grpSp>
        <p:nvGrpSpPr>
          <p:cNvPr id="7" name="Group 6">
            <a:extLst>
              <a:ext uri="{FF2B5EF4-FFF2-40B4-BE49-F238E27FC236}">
                <a16:creationId xmlns:a16="http://schemas.microsoft.com/office/drawing/2014/main" id="{C828B1A1-BBB1-5B25-ADA0-91150147E521}"/>
              </a:ext>
              <a:ext uri="{C183D7F6-B498-43B3-948B-1728B52AA6E4}">
                <adec:decorative xmlns:adec="http://schemas.microsoft.com/office/drawing/2017/decorative" val="1"/>
              </a:ext>
            </a:extLst>
          </p:cNvPr>
          <p:cNvGrpSpPr/>
          <p:nvPr/>
        </p:nvGrpSpPr>
        <p:grpSpPr>
          <a:xfrm>
            <a:off x="8291348" y="4509163"/>
            <a:ext cx="2412811" cy="1980928"/>
            <a:chOff x="1274286" y="4744338"/>
            <a:chExt cx="2165235" cy="1768619"/>
          </a:xfrm>
        </p:grpSpPr>
        <p:pic>
          <p:nvPicPr>
            <p:cNvPr id="31" name="Picture 30" descr="A white line drawing of a paper with a pen&#10;&#10;AI-generated content may be incorrect.">
              <a:extLst>
                <a:ext uri="{FF2B5EF4-FFF2-40B4-BE49-F238E27FC236}">
                  <a16:creationId xmlns:a16="http://schemas.microsoft.com/office/drawing/2014/main" id="{9C6279DB-3945-0EC1-30CB-5450A21B2F31}"/>
                </a:ext>
              </a:extLst>
            </p:cNvPr>
            <p:cNvPicPr>
              <a:picLocks noChangeAspect="1"/>
            </p:cNvPicPr>
            <p:nvPr/>
          </p:nvPicPr>
          <p:blipFill>
            <a:blip r:embed="rId5"/>
            <a:stretch>
              <a:fillRect/>
            </a:stretch>
          </p:blipFill>
          <p:spPr>
            <a:xfrm>
              <a:off x="1274286" y="5066229"/>
              <a:ext cx="1117597" cy="1446728"/>
            </a:xfrm>
            <a:prstGeom prst="rect">
              <a:avLst/>
            </a:prstGeom>
          </p:spPr>
        </p:pic>
        <p:pic>
          <p:nvPicPr>
            <p:cNvPr id="38" name="Picture 37" descr="A computer with check boxes&#10;&#10;AI-generated content may be incorrect.">
              <a:extLst>
                <a:ext uri="{FF2B5EF4-FFF2-40B4-BE49-F238E27FC236}">
                  <a16:creationId xmlns:a16="http://schemas.microsoft.com/office/drawing/2014/main" id="{77A82B84-F7FC-9648-9C7F-85B937E32034}"/>
                </a:ext>
              </a:extLst>
            </p:cNvPr>
            <p:cNvPicPr>
              <a:picLocks noChangeAspect="1"/>
            </p:cNvPicPr>
            <p:nvPr/>
          </p:nvPicPr>
          <p:blipFill>
            <a:blip r:embed="rId6"/>
            <a:stretch>
              <a:fillRect/>
            </a:stretch>
          </p:blipFill>
          <p:spPr>
            <a:xfrm>
              <a:off x="2333710" y="5073949"/>
              <a:ext cx="1105811" cy="1431471"/>
            </a:xfrm>
            <a:prstGeom prst="rect">
              <a:avLst/>
            </a:prstGeom>
          </p:spPr>
        </p:pic>
        <p:pic>
          <p:nvPicPr>
            <p:cNvPr id="6" name="Picture 5" descr="A white arrow pointing to the left&#10;&#10;AI-generated content may be incorrect.">
              <a:extLst>
                <a:ext uri="{FF2B5EF4-FFF2-40B4-BE49-F238E27FC236}">
                  <a16:creationId xmlns:a16="http://schemas.microsoft.com/office/drawing/2014/main" id="{BB263DF7-0E69-75D0-0D96-0347F0750F02}"/>
                </a:ext>
              </a:extLst>
            </p:cNvPr>
            <p:cNvPicPr>
              <a:picLocks noChangeAspect="1"/>
            </p:cNvPicPr>
            <p:nvPr/>
          </p:nvPicPr>
          <p:blipFill>
            <a:blip r:embed="rId7"/>
            <a:stretch>
              <a:fillRect/>
            </a:stretch>
          </p:blipFill>
          <p:spPr>
            <a:xfrm rot="20830871">
              <a:off x="1646667" y="4744338"/>
              <a:ext cx="683908" cy="1159145"/>
            </a:xfrm>
            <a:prstGeom prst="rect">
              <a:avLst/>
            </a:prstGeom>
          </p:spPr>
        </p:pic>
      </p:grpSp>
      <p:sp>
        <p:nvSpPr>
          <p:cNvPr id="5" name="Title 1">
            <a:extLst>
              <a:ext uri="{FF2B5EF4-FFF2-40B4-BE49-F238E27FC236}">
                <a16:creationId xmlns:a16="http://schemas.microsoft.com/office/drawing/2014/main" id="{4F467B91-91CD-AB3E-C1DA-A7785BDEFF29}"/>
              </a:ext>
            </a:extLst>
          </p:cNvPr>
          <p:cNvSpPr txBox="1">
            <a:spLocks/>
          </p:cNvSpPr>
          <p:nvPr/>
        </p:nvSpPr>
        <p:spPr>
          <a:xfrm>
            <a:off x="735969" y="887628"/>
            <a:ext cx="9148811"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t>Client Options for Completing SUPRT-C</a:t>
            </a:r>
          </a:p>
        </p:txBody>
      </p:sp>
      <p:sp>
        <p:nvSpPr>
          <p:cNvPr id="9" name="Text Placeholder 2">
            <a:extLst>
              <a:ext uri="{FF2B5EF4-FFF2-40B4-BE49-F238E27FC236}">
                <a16:creationId xmlns:a16="http://schemas.microsoft.com/office/drawing/2014/main" id="{4E4E1400-95D9-0A50-273D-F408AF9449D8}"/>
              </a:ext>
            </a:extLst>
          </p:cNvPr>
          <p:cNvSpPr txBox="1">
            <a:spLocks/>
          </p:cNvSpPr>
          <p:nvPr/>
        </p:nvSpPr>
        <p:spPr>
          <a:xfrm>
            <a:off x="809704" y="2072057"/>
            <a:ext cx="7797814" cy="1377198"/>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800"/>
              </a:spcBef>
              <a:spcAft>
                <a:spcPts val="1800"/>
              </a:spcAft>
              <a:buClr>
                <a:srgbClr val="FFFFFF"/>
              </a:buClr>
            </a:pPr>
            <a:r>
              <a:rPr lang="en-US" sz="3200" b="0">
                <a:solidFill>
                  <a:schemeClr val="bg1"/>
                </a:solidFill>
              </a:rPr>
              <a:t>Client completes the SUPRT-C themselves using the case manager’s computer or device  </a:t>
            </a:r>
          </a:p>
          <a:p>
            <a:pPr>
              <a:spcBef>
                <a:spcPts val="600"/>
              </a:spcBef>
              <a:spcAft>
                <a:spcPts val="600"/>
              </a:spcAft>
              <a:buClr>
                <a:srgbClr val="FFFFFF"/>
              </a:buClr>
            </a:pPr>
            <a:r>
              <a:rPr lang="en-US" sz="3000" b="0">
                <a:solidFill>
                  <a:schemeClr val="bg1"/>
                </a:solidFill>
              </a:rPr>
              <a:t>Client completes SUPRT-C interview-style (the case manager reads the questions and response options aloud, filling out the online form as they go)</a:t>
            </a:r>
          </a:p>
          <a:p>
            <a:pPr>
              <a:spcBef>
                <a:spcPts val="1800"/>
              </a:spcBef>
              <a:spcAft>
                <a:spcPts val="1800"/>
              </a:spcAft>
              <a:buClr>
                <a:srgbClr val="FFFFFF"/>
              </a:buClr>
            </a:pPr>
            <a:r>
              <a:rPr lang="en-US" sz="3000" b="0">
                <a:solidFill>
                  <a:schemeClr val="bg1"/>
                </a:solidFill>
              </a:rPr>
              <a:t>Client completes paper version of SUPRT,  case manager enters data into the online form</a:t>
            </a:r>
          </a:p>
          <a:p>
            <a:pPr marL="0" indent="0">
              <a:spcBef>
                <a:spcPts val="1800"/>
              </a:spcBef>
              <a:spcAft>
                <a:spcPts val="1800"/>
              </a:spcAft>
              <a:buClr>
                <a:srgbClr val="FFFFFF"/>
              </a:buClr>
              <a:buNone/>
            </a:pPr>
            <a:endParaRPr lang="en-US" sz="3000" b="0">
              <a:solidFill>
                <a:schemeClr val="bg1"/>
              </a:solidFill>
            </a:endParaRPr>
          </a:p>
          <a:p>
            <a:pPr>
              <a:spcBef>
                <a:spcPts val="1800"/>
              </a:spcBef>
              <a:spcAft>
                <a:spcPts val="1800"/>
              </a:spcAft>
              <a:buClr>
                <a:srgbClr val="FFFFFF"/>
              </a:buClr>
            </a:pPr>
            <a:endParaRPr lang="en-US" sz="3000" b="0">
              <a:solidFill>
                <a:schemeClr val="bg1"/>
              </a:solidFill>
            </a:endParaRPr>
          </a:p>
        </p:txBody>
      </p:sp>
    </p:spTree>
    <p:extLst>
      <p:ext uri="{BB962C8B-B14F-4D97-AF65-F5344CB8AC3E}">
        <p14:creationId xmlns:p14="http://schemas.microsoft.com/office/powerpoint/2010/main" val="15075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DF24-1496-3ADD-C16B-CB7AEB317F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6CFBD-BC41-3671-6F11-A0A19B823A08}"/>
              </a:ext>
              <a:ext uri="{C183D7F6-B498-43B3-948B-1728B52AA6E4}">
                <adec:decorative xmlns:adec="http://schemas.microsoft.com/office/drawing/2017/decorative" val="1"/>
              </a:ext>
            </a:extLst>
          </p:cNvPr>
          <p:cNvSpPr txBox="1">
            <a:spLocks/>
          </p:cNvSpPr>
          <p:nvPr/>
        </p:nvSpPr>
        <p:spPr>
          <a:xfrm>
            <a:off x="759118" y="2913198"/>
            <a:ext cx="397492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Have client complete SUPRT-C</a:t>
            </a:r>
          </a:p>
        </p:txBody>
      </p:sp>
      <p:sp>
        <p:nvSpPr>
          <p:cNvPr id="11" name="Rectangle 10">
            <a:extLst>
              <a:ext uri="{FF2B5EF4-FFF2-40B4-BE49-F238E27FC236}">
                <a16:creationId xmlns:a16="http://schemas.microsoft.com/office/drawing/2014/main" id="{BB818479-28CB-241F-F662-01F1D2B7F1A1}"/>
              </a:ext>
              <a:ext uri="{C183D7F6-B498-43B3-948B-1728B52AA6E4}">
                <adec:decorative xmlns:adec="http://schemas.microsoft.com/office/drawing/2017/decorative" val="1"/>
              </a:ext>
            </a:extLst>
          </p:cNvPr>
          <p:cNvSpPr/>
          <p:nvPr/>
        </p:nvSpPr>
        <p:spPr>
          <a:xfrm>
            <a:off x="4925291" y="0"/>
            <a:ext cx="7266708"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11FCB3F5-8181-7D99-1BDF-7E486A019901}"/>
              </a:ext>
            </a:extLst>
          </p:cNvPr>
          <p:cNvSpPr txBox="1">
            <a:spLocks/>
          </p:cNvSpPr>
          <p:nvPr/>
        </p:nvSpPr>
        <p:spPr>
          <a:xfrm>
            <a:off x="5299364" y="2048719"/>
            <a:ext cx="6416386" cy="4154653"/>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3000" b="0">
                <a:solidFill>
                  <a:schemeClr val="bg1"/>
                </a:solidFill>
              </a:rPr>
              <a:t>2. The client responds to the SUPRT-C questions</a:t>
            </a:r>
          </a:p>
        </p:txBody>
      </p:sp>
      <p:sp>
        <p:nvSpPr>
          <p:cNvPr id="7" name="Flowchart: Alternate Process 6">
            <a:extLst>
              <a:ext uri="{FF2B5EF4-FFF2-40B4-BE49-F238E27FC236}">
                <a16:creationId xmlns:a16="http://schemas.microsoft.com/office/drawing/2014/main" id="{4D48C94B-B22C-29E6-6345-7BFE9B82354F}"/>
              </a:ext>
              <a:ext uri="{C183D7F6-B498-43B3-948B-1728B52AA6E4}">
                <adec:decorative xmlns:adec="http://schemas.microsoft.com/office/drawing/2017/decorative" val="1"/>
              </a:ext>
            </a:extLst>
          </p:cNvPr>
          <p:cNvSpPr/>
          <p:nvPr/>
        </p:nvSpPr>
        <p:spPr>
          <a:xfrm>
            <a:off x="765464" y="4581637"/>
            <a:ext cx="3505594"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pic>
        <p:nvPicPr>
          <p:cNvPr id="9" name="Graphic 8">
            <a:extLst>
              <a:ext uri="{FF2B5EF4-FFF2-40B4-BE49-F238E27FC236}">
                <a16:creationId xmlns:a16="http://schemas.microsoft.com/office/drawing/2014/main" id="{36CD27D1-0BD6-BF82-2DA5-538D17A0AF6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3121" y="1143000"/>
            <a:ext cx="1097280" cy="1097280"/>
          </a:xfrm>
          <a:prstGeom prst="rect">
            <a:avLst/>
          </a:prstGeom>
        </p:spPr>
      </p:pic>
    </p:spTree>
    <p:extLst>
      <p:ext uri="{BB962C8B-B14F-4D97-AF65-F5344CB8AC3E}">
        <p14:creationId xmlns:p14="http://schemas.microsoft.com/office/powerpoint/2010/main" val="40499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999B456-0549-D881-A6AD-6B22A560F6A4}"/>
              </a:ext>
              <a:ext uri="{C183D7F6-B498-43B3-948B-1728B52AA6E4}">
                <adec:decorative xmlns:adec="http://schemas.microsoft.com/office/drawing/2017/decorative" val="0"/>
              </a:ext>
            </a:extLst>
          </p:cNvPr>
          <p:cNvSpPr txBox="1">
            <a:spLocks/>
          </p:cNvSpPr>
          <p:nvPr/>
        </p:nvSpPr>
        <p:spPr>
          <a:xfrm>
            <a:off x="180384" y="-832304"/>
            <a:ext cx="1017895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Completing both SUPRT forms</a:t>
            </a:r>
          </a:p>
        </p:txBody>
      </p:sp>
      <p:sp>
        <p:nvSpPr>
          <p:cNvPr id="2" name="Text Placeholder 2">
            <a:extLst>
              <a:ext uri="{FF2B5EF4-FFF2-40B4-BE49-F238E27FC236}">
                <a16:creationId xmlns:a16="http://schemas.microsoft.com/office/drawing/2014/main" id="{E4853FE6-74CB-BFF7-CBCA-6AFECE536707}"/>
              </a:ext>
            </a:extLst>
          </p:cNvPr>
          <p:cNvSpPr txBox="1">
            <a:spLocks/>
          </p:cNvSpPr>
          <p:nvPr/>
        </p:nvSpPr>
        <p:spPr>
          <a:xfrm>
            <a:off x="1337181" y="1406237"/>
            <a:ext cx="9854694"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solidFill>
                  <a:schemeClr val="bg1"/>
                </a:solidFill>
                <a:latin typeface="Century Gothic" panose="020B0502020202020204" pitchFamily="34" charset="0"/>
              </a:rPr>
              <a:t>SUPRT-A and SUPRT-C are completed in the same online form.</a:t>
            </a:r>
          </a:p>
          <a:p>
            <a:pPr marL="0" indent="0">
              <a:buNone/>
            </a:pPr>
            <a:endParaRPr lang="en-US" sz="4400">
              <a:solidFill>
                <a:schemeClr val="bg1"/>
              </a:solidFill>
              <a:latin typeface="Century Gothic" panose="020B0502020202020204" pitchFamily="34" charset="0"/>
            </a:endParaRPr>
          </a:p>
          <a:p>
            <a:pPr marL="0" indent="0">
              <a:buNone/>
            </a:pPr>
            <a:r>
              <a:rPr lang="en-US" sz="4400">
                <a:solidFill>
                  <a:schemeClr val="bg1"/>
                </a:solidFill>
                <a:latin typeface="Century Gothic" panose="020B0502020202020204" pitchFamily="34" charset="0"/>
              </a:rPr>
              <a:t>Once the client has completed SUPRT-C, the online form continues to the provider (case manager) section (SUPRT-A).</a:t>
            </a:r>
          </a:p>
        </p:txBody>
      </p:sp>
    </p:spTree>
    <p:extLst>
      <p:ext uri="{BB962C8B-B14F-4D97-AF65-F5344CB8AC3E}">
        <p14:creationId xmlns:p14="http://schemas.microsoft.com/office/powerpoint/2010/main" val="172372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6950BFC3-D8DA-4A85-94F7-54DA5524770B}">
      <p188:commentRel xmlns:p188="http://schemas.microsoft.com/office/powerpoint/2018/8/main" r:id="rId2"/>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B306-6438-E573-33B3-6763C41F05B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F9450A0-4E68-268F-B34B-5E48F8A88142}"/>
              </a:ext>
              <a:ext uri="{C183D7F6-B498-43B3-948B-1728B52AA6E4}">
                <adec:decorative xmlns:adec="http://schemas.microsoft.com/office/drawing/2017/decorative" val="1"/>
              </a:ext>
            </a:extLst>
          </p:cNvPr>
          <p:cNvSpPr/>
          <p:nvPr/>
        </p:nvSpPr>
        <p:spPr>
          <a:xfrm>
            <a:off x="4790208" y="0"/>
            <a:ext cx="7401791"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Step 5">
            <a:extLst>
              <a:ext uri="{FF2B5EF4-FFF2-40B4-BE49-F238E27FC236}">
                <a16:creationId xmlns:a16="http://schemas.microsoft.com/office/drawing/2014/main" id="{0F6024A8-D489-E685-E5B0-0D2AFCF10A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990" y="1522598"/>
            <a:ext cx="1097280" cy="1097280"/>
          </a:xfrm>
          <a:prstGeom prst="rect">
            <a:avLst/>
          </a:prstGeom>
        </p:spPr>
      </p:pic>
      <p:sp>
        <p:nvSpPr>
          <p:cNvPr id="3" name="Title 1">
            <a:extLst>
              <a:ext uri="{FF2B5EF4-FFF2-40B4-BE49-F238E27FC236}">
                <a16:creationId xmlns:a16="http://schemas.microsoft.com/office/drawing/2014/main" id="{8818D02D-3FAA-CF25-1758-FBBA2CACFC28}"/>
              </a:ext>
              <a:ext uri="{C183D7F6-B498-43B3-948B-1728B52AA6E4}">
                <adec:decorative xmlns:adec="http://schemas.microsoft.com/office/drawing/2017/decorative" val="0"/>
              </a:ext>
            </a:extLst>
          </p:cNvPr>
          <p:cNvSpPr txBox="1">
            <a:spLocks/>
          </p:cNvSpPr>
          <p:nvPr/>
        </p:nvSpPr>
        <p:spPr>
          <a:xfrm>
            <a:off x="782267" y="2941048"/>
            <a:ext cx="373186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Complete SUPRT-A</a:t>
            </a:r>
          </a:p>
        </p:txBody>
      </p:sp>
      <p:sp>
        <p:nvSpPr>
          <p:cNvPr id="5" name="Text Placeholder 2">
            <a:extLst>
              <a:ext uri="{FF2B5EF4-FFF2-40B4-BE49-F238E27FC236}">
                <a16:creationId xmlns:a16="http://schemas.microsoft.com/office/drawing/2014/main" id="{006D3426-7765-D9C5-01D6-0FF657885EF9}"/>
              </a:ext>
            </a:extLst>
          </p:cNvPr>
          <p:cNvSpPr txBox="1">
            <a:spLocks/>
          </p:cNvSpPr>
          <p:nvPr/>
        </p:nvSpPr>
        <p:spPr>
          <a:xfrm>
            <a:off x="5309756" y="1028700"/>
            <a:ext cx="6151418" cy="457113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spcAft>
                <a:spcPts val="600"/>
              </a:spcAft>
              <a:buClr>
                <a:srgbClr val="FFFFFF"/>
              </a:buClr>
              <a:buFont typeface="+mj-lt"/>
              <a:buAutoNum type="arabicPeriod"/>
            </a:pPr>
            <a:r>
              <a:rPr lang="en-US" sz="3000" b="0">
                <a:solidFill>
                  <a:schemeClr val="bg1"/>
                </a:solidFill>
              </a:rPr>
              <a:t>Answer SUPRT-A questions using client records</a:t>
            </a:r>
          </a:p>
          <a:p>
            <a:pPr marL="514350" indent="-514350">
              <a:spcAft>
                <a:spcPts val="600"/>
              </a:spcAft>
              <a:buClr>
                <a:srgbClr val="FFFFFF"/>
              </a:buClr>
              <a:buFont typeface="+mj-lt"/>
              <a:buAutoNum type="arabicPeriod"/>
            </a:pPr>
            <a:r>
              <a:rPr lang="en-US" sz="3000" b="0">
                <a:solidFill>
                  <a:schemeClr val="bg1"/>
                </a:solidFill>
              </a:rPr>
              <a:t>Click the “submit” button at the end of the online form to complete</a:t>
            </a:r>
          </a:p>
          <a:p>
            <a:pPr marL="514350" indent="-514350">
              <a:spcAft>
                <a:spcPts val="600"/>
              </a:spcAft>
              <a:buClr>
                <a:srgbClr val="FFFFFF"/>
              </a:buClr>
              <a:buFont typeface="+mj-lt"/>
              <a:buAutoNum type="arabicPeriod"/>
            </a:pPr>
            <a:r>
              <a:rPr lang="en-US" sz="3000" b="0">
                <a:solidFill>
                  <a:schemeClr val="bg1"/>
                </a:solidFill>
              </a:rPr>
              <a:t>Check your inbox for a confirmation email confirming the online form was submitted (email also includes all responses submitted in the form) – if you do not see the email in your inbox, check your spam folder</a:t>
            </a:r>
          </a:p>
        </p:txBody>
      </p:sp>
      <p:sp>
        <p:nvSpPr>
          <p:cNvPr id="2" name="Flowchart: Alternate Process 1">
            <a:extLst>
              <a:ext uri="{FF2B5EF4-FFF2-40B4-BE49-F238E27FC236}">
                <a16:creationId xmlns:a16="http://schemas.microsoft.com/office/drawing/2014/main" id="{1852F9C9-88C5-6992-8C37-DAA699779E2C}"/>
              </a:ext>
              <a:ext uri="{C183D7F6-B498-43B3-948B-1728B52AA6E4}">
                <adec:decorative xmlns:adec="http://schemas.microsoft.com/office/drawing/2017/decorative" val="1"/>
              </a:ext>
            </a:extLst>
          </p:cNvPr>
          <p:cNvSpPr/>
          <p:nvPr/>
        </p:nvSpPr>
        <p:spPr>
          <a:xfrm>
            <a:off x="787429" y="4206779"/>
            <a:ext cx="351835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SUPRT Online Form</a:t>
            </a:r>
          </a:p>
        </p:txBody>
      </p:sp>
    </p:spTree>
    <p:extLst>
      <p:ext uri="{BB962C8B-B14F-4D97-AF65-F5344CB8AC3E}">
        <p14:creationId xmlns:p14="http://schemas.microsoft.com/office/powerpoint/2010/main" val="421548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A8EDDE-6E8F-DE05-8A91-D2BDE792F419}"/>
              </a:ext>
              <a:ext uri="{C183D7F6-B498-43B3-948B-1728B52AA6E4}">
                <adec:decorative xmlns:adec="http://schemas.microsoft.com/office/drawing/2017/decorative" val="0"/>
              </a:ext>
            </a:extLst>
          </p:cNvPr>
          <p:cNvSpPr txBox="1">
            <a:spLocks/>
          </p:cNvSpPr>
          <p:nvPr/>
        </p:nvSpPr>
        <p:spPr>
          <a:xfrm>
            <a:off x="203533" y="-924896"/>
            <a:ext cx="852377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solidFill>
                  <a:srgbClr val="252055"/>
                </a:solidFill>
              </a:rPr>
              <a:t>SUPRT Confirmation Emails</a:t>
            </a:r>
          </a:p>
        </p:txBody>
      </p:sp>
      <p:sp>
        <p:nvSpPr>
          <p:cNvPr id="3" name="Flowchart: Alternate Process 2">
            <a:extLst>
              <a:ext uri="{FF2B5EF4-FFF2-40B4-BE49-F238E27FC236}">
                <a16:creationId xmlns:a16="http://schemas.microsoft.com/office/drawing/2014/main" id="{5BD73142-E0DE-6045-4F30-BDFAC16155DC}"/>
              </a:ext>
            </a:extLst>
          </p:cNvPr>
          <p:cNvSpPr/>
          <p:nvPr/>
        </p:nvSpPr>
        <p:spPr>
          <a:xfrm>
            <a:off x="516621" y="4285185"/>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a:solidFill>
                  <a:srgbClr val="C00000"/>
                </a:solidFill>
                <a:hlinkClick r:id="rId4">
                  <a:extLst>
                    <a:ext uri="{A12FA001-AC4F-418D-AE19-62706E023703}">
                      <ahyp:hlinkClr xmlns:ahyp="http://schemas.microsoft.com/office/drawing/2018/hyperlinkcolor" val="tx"/>
                    </a:ext>
                  </a:extLst>
                </a:hlinkClick>
              </a:rPr>
              <a:t>Watch on YouTube for closed captions</a:t>
            </a:r>
            <a:endParaRPr lang="en-US" sz="1600">
              <a:solidFill>
                <a:srgbClr val="C00000"/>
              </a:solidFill>
            </a:endParaRPr>
          </a:p>
        </p:txBody>
      </p:sp>
      <p:pic>
        <p:nvPicPr>
          <p:cNvPr id="7" name="Graphic 6" descr="Information with solid fill">
            <a:extLst>
              <a:ext uri="{FF2B5EF4-FFF2-40B4-BE49-F238E27FC236}">
                <a16:creationId xmlns:a16="http://schemas.microsoft.com/office/drawing/2014/main" id="{53FD0E79-F3A7-6E1B-E09B-8D180E0754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744" y="4169276"/>
            <a:ext cx="827314" cy="827314"/>
          </a:xfrm>
          <a:prstGeom prst="rect">
            <a:avLst/>
          </a:prstGeom>
        </p:spPr>
      </p:pic>
      <p:pic>
        <p:nvPicPr>
          <p:cNvPr id="8" name="SUPRT Confirmation Emails">
            <a:hlinkClick r:id="" action="ppaction://media"/>
            <a:extLst>
              <a:ext uri="{FF2B5EF4-FFF2-40B4-BE49-F238E27FC236}">
                <a16:creationId xmlns:a16="http://schemas.microsoft.com/office/drawing/2014/main" id="{5FE7209D-749F-BC1E-F578-17927D06D8D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66158" y="928687"/>
            <a:ext cx="9225842" cy="4801522"/>
          </a:xfrm>
          <a:prstGeom prst="rect">
            <a:avLst/>
          </a:prstGeom>
        </p:spPr>
      </p:pic>
      <p:sp>
        <p:nvSpPr>
          <p:cNvPr id="5" name="Text Placeholder 2">
            <a:extLst>
              <a:ext uri="{FF2B5EF4-FFF2-40B4-BE49-F238E27FC236}">
                <a16:creationId xmlns:a16="http://schemas.microsoft.com/office/drawing/2014/main" id="{6870C8AC-8E69-48E9-3F03-4218AAFECA21}"/>
              </a:ext>
            </a:extLst>
          </p:cNvPr>
          <p:cNvSpPr txBox="1">
            <a:spLocks/>
          </p:cNvSpPr>
          <p:nvPr/>
        </p:nvSpPr>
        <p:spPr>
          <a:xfrm>
            <a:off x="434356" y="1568284"/>
            <a:ext cx="2447741" cy="6096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Click to watch this 1 min video about confirmation emails</a:t>
            </a:r>
          </a:p>
        </p:txBody>
      </p:sp>
      <p:pic>
        <p:nvPicPr>
          <p:cNvPr id="6" name="Graphic 5">
            <a:extLst>
              <a:ext uri="{FF2B5EF4-FFF2-40B4-BE49-F238E27FC236}">
                <a16:creationId xmlns:a16="http://schemas.microsoft.com/office/drawing/2014/main" id="{F4A78A7B-E360-BA46-EF28-85CD5389BC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273392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58" fill="hold"/>
                                        <p:tgtEl>
                                          <p:spTgt spid="8"/>
                                        </p:tgtEl>
                                      </p:cBhvr>
                                    </p:cmd>
                                  </p:childTnLst>
                                </p:cTn>
                              </p:par>
                            </p:childTnLst>
                          </p:cTn>
                        </p:par>
                        <p:par>
                          <p:cTn id="7" fill="hold">
                            <p:stCondLst>
                              <p:cond delay="59258"/>
                            </p:stCondLst>
                            <p:childTnLst>
                              <p:par>
                                <p:cTn id="8" presetID="1" presetClass="entr" presetSubtype="0"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53816-BC10-EB6E-1BCD-2063FFB9CAB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4EF6256A-F883-4019-B035-120C4107E26E}"/>
              </a:ext>
            </a:extLst>
          </p:cNvPr>
          <p:cNvSpPr txBox="1">
            <a:spLocks/>
          </p:cNvSpPr>
          <p:nvPr/>
        </p:nvSpPr>
        <p:spPr>
          <a:xfrm>
            <a:off x="717757" y="1600200"/>
            <a:ext cx="10835146" cy="18288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endParaRPr lang="en-US" sz="3000" b="0">
              <a:solidFill>
                <a:schemeClr val="bg1"/>
              </a:solidFill>
            </a:endParaRPr>
          </a:p>
        </p:txBody>
      </p:sp>
      <p:sp>
        <p:nvSpPr>
          <p:cNvPr id="3" name="Text Placeholder 3">
            <a:extLst>
              <a:ext uri="{FF2B5EF4-FFF2-40B4-BE49-F238E27FC236}">
                <a16:creationId xmlns:a16="http://schemas.microsoft.com/office/drawing/2014/main" id="{FF6B33DD-2242-9CA9-D747-794674B75DBC}"/>
              </a:ext>
            </a:extLst>
          </p:cNvPr>
          <p:cNvSpPr txBox="1">
            <a:spLocks/>
          </p:cNvSpPr>
          <p:nvPr/>
        </p:nvSpPr>
        <p:spPr>
          <a:xfrm>
            <a:off x="665110" y="987136"/>
            <a:ext cx="10899972" cy="3783557"/>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Must be completed at each assessment timepoint that the client is still in care, even if the client refuses to complete SUPRT-C</a:t>
            </a:r>
          </a:p>
          <a:p>
            <a:r>
              <a:rPr lang="en-US"/>
              <a:t>Behavioral health data can be entered by any grantee staff (they do not need to be a licensed clinician)</a:t>
            </a:r>
          </a:p>
          <a:p>
            <a:r>
              <a:rPr lang="en-US"/>
              <a:t>To fill out SUPRT-A, pull information from data recorded in your organization’s record keeping system(s)</a:t>
            </a:r>
          </a:p>
          <a:p>
            <a:r>
              <a:rPr lang="en-US"/>
              <a:t>If the information is not available in your organization’s record keeping system(s), you should select the response option:  </a:t>
            </a:r>
            <a:r>
              <a:rPr lang="en-US" i="1"/>
              <a:t>Not documented in records or not documented in records using this standard</a:t>
            </a:r>
            <a:r>
              <a:rPr lang="en-US"/>
              <a:t>.</a:t>
            </a:r>
          </a:p>
        </p:txBody>
      </p:sp>
      <p:sp>
        <p:nvSpPr>
          <p:cNvPr id="4" name="Title 1">
            <a:extLst>
              <a:ext uri="{FF2B5EF4-FFF2-40B4-BE49-F238E27FC236}">
                <a16:creationId xmlns:a16="http://schemas.microsoft.com/office/drawing/2014/main" id="{602A17E3-0633-4992-F5E5-58E62F32C8AE}"/>
              </a:ext>
              <a:ext uri="{C183D7F6-B498-43B3-948B-1728B52AA6E4}">
                <adec:decorative xmlns:adec="http://schemas.microsoft.com/office/drawing/2017/decorative" val="0"/>
              </a:ext>
            </a:extLst>
          </p:cNvPr>
          <p:cNvSpPr txBox="1">
            <a:spLocks/>
          </p:cNvSpPr>
          <p:nvPr/>
        </p:nvSpPr>
        <p:spPr>
          <a:xfrm>
            <a:off x="678095" y="325170"/>
            <a:ext cx="852377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200"/>
              <a:t>SUPRT-A Reminders</a:t>
            </a:r>
          </a:p>
        </p:txBody>
      </p:sp>
    </p:spTree>
    <p:extLst>
      <p:ext uri="{BB962C8B-B14F-4D97-AF65-F5344CB8AC3E}">
        <p14:creationId xmlns:p14="http://schemas.microsoft.com/office/powerpoint/2010/main" val="24605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95D1-D2B8-326D-80FC-B4A1A3B68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37D51-49A5-2BEE-5490-0885A86E79A8}"/>
              </a:ext>
            </a:extLst>
          </p:cNvPr>
          <p:cNvSpPr txBox="1">
            <a:spLocks/>
          </p:cNvSpPr>
          <p:nvPr/>
        </p:nvSpPr>
        <p:spPr>
          <a:xfrm>
            <a:off x="408256" y="-832304"/>
            <a:ext cx="871383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SUPRT-C Video Tutorial</a:t>
            </a:r>
          </a:p>
        </p:txBody>
      </p:sp>
      <p:sp>
        <p:nvSpPr>
          <p:cNvPr id="3" name="Text Placeholder 2">
            <a:extLst>
              <a:ext uri="{FF2B5EF4-FFF2-40B4-BE49-F238E27FC236}">
                <a16:creationId xmlns:a16="http://schemas.microsoft.com/office/drawing/2014/main" id="{A81AC796-D668-EEC5-08E9-991884D1B2F0}"/>
              </a:ext>
            </a:extLst>
          </p:cNvPr>
          <p:cNvSpPr txBox="1">
            <a:spLocks/>
          </p:cNvSpPr>
          <p:nvPr/>
        </p:nvSpPr>
        <p:spPr>
          <a:xfrm>
            <a:off x="486591" y="1252961"/>
            <a:ext cx="3094809" cy="233569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700">
                <a:solidFill>
                  <a:schemeClr val="bg1"/>
                </a:solidFill>
                <a:latin typeface="Century Gothic" panose="020B0502020202020204" pitchFamily="34" charset="0"/>
              </a:rPr>
              <a:t>The online form makes completing SUPRTs easy! It alerts you of potential errors and uses logic to hide irrelevant questions. Watch the 2-min video:</a:t>
            </a:r>
          </a:p>
        </p:txBody>
      </p:sp>
      <p:pic>
        <p:nvPicPr>
          <p:cNvPr id="8" name="Tips for using the online SUPRT form (1)">
            <a:hlinkClick r:id="" action="ppaction://media"/>
            <a:extLst>
              <a:ext uri="{FF2B5EF4-FFF2-40B4-BE49-F238E27FC236}">
                <a16:creationId xmlns:a16="http://schemas.microsoft.com/office/drawing/2014/main" id="{6C692001-FF37-84DB-7011-8738B32B03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68319" y="1437154"/>
            <a:ext cx="8480139" cy="4303008"/>
          </a:xfrm>
          <a:prstGeom prst="rect">
            <a:avLst/>
          </a:prstGeom>
        </p:spPr>
      </p:pic>
      <p:sp>
        <p:nvSpPr>
          <p:cNvPr id="4" name="Flowchart: Alternate Process 3">
            <a:extLst>
              <a:ext uri="{FF2B5EF4-FFF2-40B4-BE49-F238E27FC236}">
                <a16:creationId xmlns:a16="http://schemas.microsoft.com/office/drawing/2014/main" id="{8974D5A0-E876-A9B3-CD01-B7E91857794C}"/>
              </a:ext>
              <a:ext uri="{C183D7F6-B498-43B3-948B-1728B52AA6E4}">
                <adec:decorative xmlns:adec="http://schemas.microsoft.com/office/drawing/2017/decorative" val="0"/>
              </a:ext>
            </a:extLst>
          </p:cNvPr>
          <p:cNvSpPr/>
          <p:nvPr/>
        </p:nvSpPr>
        <p:spPr>
          <a:xfrm>
            <a:off x="695525" y="5351397"/>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a:solidFill>
                  <a:srgbClr val="C00000"/>
                </a:solidFill>
                <a:hlinkClick r:id="rId5">
                  <a:extLst>
                    <a:ext uri="{A12FA001-AC4F-418D-AE19-62706E023703}">
                      <ahyp:hlinkClr xmlns:ahyp="http://schemas.microsoft.com/office/drawing/2018/hyperlinkcolor" val="tx"/>
                    </a:ext>
                  </a:extLst>
                </a:hlinkClick>
              </a:rPr>
              <a:t>Watch on YouTube for closed captions</a:t>
            </a:r>
            <a:endParaRPr lang="en-US" sz="1600">
              <a:solidFill>
                <a:srgbClr val="C00000"/>
              </a:solidFill>
            </a:endParaRPr>
          </a:p>
        </p:txBody>
      </p:sp>
      <p:pic>
        <p:nvPicPr>
          <p:cNvPr id="5" name="Graphic 4">
            <a:extLst>
              <a:ext uri="{FF2B5EF4-FFF2-40B4-BE49-F238E27FC236}">
                <a16:creationId xmlns:a16="http://schemas.microsoft.com/office/drawing/2014/main" id="{3C39A26B-A2C0-A724-95B2-9BBF76FEFC5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1648" y="5235488"/>
            <a:ext cx="827314" cy="827314"/>
          </a:xfrm>
          <a:prstGeom prst="rect">
            <a:avLst/>
          </a:prstGeom>
        </p:spPr>
      </p:pic>
      <p:pic>
        <p:nvPicPr>
          <p:cNvPr id="6" name="Graphic 5">
            <a:extLst>
              <a:ext uri="{FF2B5EF4-FFF2-40B4-BE49-F238E27FC236}">
                <a16:creationId xmlns:a16="http://schemas.microsoft.com/office/drawing/2014/main" id="{70B985F5-0FB4-EFDE-5397-0E11D4DAB1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1316964032"/>
      </p:ext>
    </p:extLst>
  </p:cSld>
  <p:clrMapOvr>
    <a:masterClrMapping/>
  </p:clrMapOvr>
  <p:transition spd="slow">
    <p:push dir="u"/>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0F91D-886A-4691-9BC2-9664BDD68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CAB95-D2AC-6DB6-AF79-179506232E6A}"/>
              </a:ext>
            </a:extLst>
          </p:cNvPr>
          <p:cNvSpPr>
            <a:spLocks noGrp="1"/>
          </p:cNvSpPr>
          <p:nvPr>
            <p:ph type="title"/>
          </p:nvPr>
        </p:nvSpPr>
        <p:spPr>
          <a:xfrm>
            <a:off x="1122218" y="2763085"/>
            <a:ext cx="8555182" cy="1311263"/>
          </a:xfrm>
        </p:spPr>
        <p:txBody>
          <a:bodyPr/>
          <a:lstStyle/>
          <a:p>
            <a:pPr algn="ctr"/>
            <a:r>
              <a:rPr lang="en-US" sz="6000"/>
              <a:t>Part 1: Introduction</a:t>
            </a:r>
          </a:p>
        </p:txBody>
      </p:sp>
      <p:pic>
        <p:nvPicPr>
          <p:cNvPr id="3" name="Graphic 2">
            <a:extLst>
              <a:ext uri="{FF2B5EF4-FFF2-40B4-BE49-F238E27FC236}">
                <a16:creationId xmlns:a16="http://schemas.microsoft.com/office/drawing/2014/main" id="{2909468C-7A81-CE92-D9E0-E1DEB5BBAC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887968689"/>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206403-18AA-3B52-E546-60DBB19DC4D4}"/>
              </a:ext>
            </a:extLst>
          </p:cNvPr>
          <p:cNvSpPr txBox="1">
            <a:spLocks/>
          </p:cNvSpPr>
          <p:nvPr/>
        </p:nvSpPr>
        <p:spPr>
          <a:xfrm>
            <a:off x="408256" y="-832304"/>
            <a:ext cx="10298326"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How to Submit a SUPRT Form</a:t>
            </a:r>
          </a:p>
        </p:txBody>
      </p:sp>
      <p:sp>
        <p:nvSpPr>
          <p:cNvPr id="13" name="TextBox 12">
            <a:extLst>
              <a:ext uri="{FF2B5EF4-FFF2-40B4-BE49-F238E27FC236}">
                <a16:creationId xmlns:a16="http://schemas.microsoft.com/office/drawing/2014/main" id="{D268DB8D-6E41-C402-31C5-7EFE47446EE3}"/>
              </a:ext>
            </a:extLst>
          </p:cNvPr>
          <p:cNvSpPr txBox="1"/>
          <p:nvPr/>
        </p:nvSpPr>
        <p:spPr>
          <a:xfrm>
            <a:off x="678425" y="749399"/>
            <a:ext cx="10592549" cy="1938992"/>
          </a:xfrm>
          <a:prstGeom prst="rect">
            <a:avLst/>
          </a:prstGeom>
          <a:noFill/>
        </p:spPr>
        <p:txBody>
          <a:bodyPr wrap="square">
            <a:spAutoFit/>
          </a:bodyPr>
          <a:lstStyle/>
          <a:p>
            <a:r>
              <a:rPr lang="en-US" sz="4000" b="1">
                <a:solidFill>
                  <a:schemeClr val="bg1"/>
                </a:solidFill>
                <a:latin typeface="Century Gothic" panose="020B0502020202020204" pitchFamily="34" charset="0"/>
              </a:rPr>
              <a:t>Once you have filled out the SUPRT Online Form, you must click “submit” for responses to be recorded.</a:t>
            </a:r>
          </a:p>
        </p:txBody>
      </p:sp>
      <p:sp>
        <p:nvSpPr>
          <p:cNvPr id="4" name="Text Placeholder 3">
            <a:extLst>
              <a:ext uri="{FF2B5EF4-FFF2-40B4-BE49-F238E27FC236}">
                <a16:creationId xmlns:a16="http://schemas.microsoft.com/office/drawing/2014/main" id="{D28A434E-A14B-8534-E16A-CE0331F807B7}"/>
              </a:ext>
            </a:extLst>
          </p:cNvPr>
          <p:cNvSpPr txBox="1">
            <a:spLocks/>
          </p:cNvSpPr>
          <p:nvPr/>
        </p:nvSpPr>
        <p:spPr>
          <a:xfrm>
            <a:off x="707924" y="2851355"/>
            <a:ext cx="6868534" cy="3384344"/>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a:t>You will receive a confirmation email from PRG to let you know that the form was submitted.</a:t>
            </a:r>
          </a:p>
          <a:p>
            <a:r>
              <a:rPr lang="en-US"/>
              <a:t>If you do not get a confirmation email, the form was not submitted or received by PRG.</a:t>
            </a:r>
          </a:p>
        </p:txBody>
      </p:sp>
      <p:sp>
        <p:nvSpPr>
          <p:cNvPr id="2" name="Flowchart: Alternate Process 1">
            <a:extLst>
              <a:ext uri="{FF2B5EF4-FFF2-40B4-BE49-F238E27FC236}">
                <a16:creationId xmlns:a16="http://schemas.microsoft.com/office/drawing/2014/main" id="{01719EA8-1394-9EF3-FE85-A67911376AB6}"/>
              </a:ext>
              <a:ext uri="{C183D7F6-B498-43B3-948B-1728B52AA6E4}">
                <adec:decorative xmlns:adec="http://schemas.microsoft.com/office/drawing/2017/decorative" val="1"/>
              </a:ext>
            </a:extLst>
          </p:cNvPr>
          <p:cNvSpPr/>
          <p:nvPr/>
        </p:nvSpPr>
        <p:spPr>
          <a:xfrm>
            <a:off x="8115300" y="2686050"/>
            <a:ext cx="2903826" cy="1065932"/>
          </a:xfrm>
          <a:prstGeom prst="flowChartAlternateProcess">
            <a:avLst/>
          </a:prstGeom>
          <a:solidFill>
            <a:srgbClr val="A50A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entury Gothic" panose="020B0502020202020204" pitchFamily="34" charset="0"/>
              </a:rPr>
              <a:t>SUBMIT</a:t>
            </a:r>
            <a:endParaRPr lang="en-US" sz="2800" b="1">
              <a:solidFill>
                <a:schemeClr val="bg1"/>
              </a:solidFill>
              <a:latin typeface="Century Gothic" panose="020B0502020202020204" pitchFamily="34" charset="0"/>
            </a:endParaRPr>
          </a:p>
        </p:txBody>
      </p:sp>
      <p:pic>
        <p:nvPicPr>
          <p:cNvPr id="12" name="Picture 11">
            <a:extLst>
              <a:ext uri="{FF2B5EF4-FFF2-40B4-BE49-F238E27FC236}">
                <a16:creationId xmlns:a16="http://schemas.microsoft.com/office/drawing/2014/main" id="{12CC985A-17A3-B95A-716E-A1E844D281F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19147" y="3714751"/>
            <a:ext cx="1996442" cy="2584391"/>
          </a:xfrm>
          <a:prstGeom prst="rect">
            <a:avLst/>
          </a:prstGeom>
        </p:spPr>
      </p:pic>
      <p:pic>
        <p:nvPicPr>
          <p:cNvPr id="15" name="Picture 14">
            <a:extLst>
              <a:ext uri="{FF2B5EF4-FFF2-40B4-BE49-F238E27FC236}">
                <a16:creationId xmlns:a16="http://schemas.microsoft.com/office/drawing/2014/main" id="{EDD33A13-6B94-95AE-3457-ADA8D2D52D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148607">
            <a:off x="10029826" y="3262468"/>
            <a:ext cx="1644014" cy="2128173"/>
          </a:xfrm>
          <a:prstGeom prst="rect">
            <a:avLst/>
          </a:prstGeom>
        </p:spPr>
      </p:pic>
    </p:spTree>
    <p:extLst>
      <p:ext uri="{BB962C8B-B14F-4D97-AF65-F5344CB8AC3E}">
        <p14:creationId xmlns:p14="http://schemas.microsoft.com/office/powerpoint/2010/main" val="26360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6FE4E-A7BD-508D-CC65-360C8269B51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FF1A60-54BF-3026-16E7-4E6CE040F0AE}"/>
              </a:ext>
            </a:extLst>
          </p:cNvPr>
          <p:cNvSpPr txBox="1">
            <a:spLocks/>
          </p:cNvSpPr>
          <p:nvPr/>
        </p:nvSpPr>
        <p:spPr>
          <a:xfrm>
            <a:off x="408256" y="-832304"/>
            <a:ext cx="11108554"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How to Complete SUPRT Offline</a:t>
            </a:r>
          </a:p>
        </p:txBody>
      </p:sp>
      <p:sp>
        <p:nvSpPr>
          <p:cNvPr id="6" name="TextBox 5">
            <a:extLst>
              <a:ext uri="{FF2B5EF4-FFF2-40B4-BE49-F238E27FC236}">
                <a16:creationId xmlns:a16="http://schemas.microsoft.com/office/drawing/2014/main" id="{9BD8AAAD-295F-2797-7249-D082B292332A}"/>
              </a:ext>
            </a:extLst>
          </p:cNvPr>
          <p:cNvSpPr txBox="1"/>
          <p:nvPr/>
        </p:nvSpPr>
        <p:spPr>
          <a:xfrm>
            <a:off x="786581" y="660909"/>
            <a:ext cx="10697496" cy="1323439"/>
          </a:xfrm>
          <a:prstGeom prst="rect">
            <a:avLst/>
          </a:prstGeom>
          <a:noFill/>
        </p:spPr>
        <p:txBody>
          <a:bodyPr wrap="square">
            <a:spAutoFit/>
          </a:bodyPr>
          <a:lstStyle/>
          <a:p>
            <a:r>
              <a:rPr lang="en-US" sz="4000" b="1">
                <a:solidFill>
                  <a:schemeClr val="bg1"/>
                </a:solidFill>
                <a:latin typeface="Century Gothic" panose="020B0502020202020204" pitchFamily="34" charset="0"/>
              </a:rPr>
              <a:t>The SUPRT can be completed </a:t>
            </a:r>
            <a:r>
              <a:rPr lang="en-US" sz="4000" b="1" u="sng">
                <a:solidFill>
                  <a:schemeClr val="bg1"/>
                </a:solidFill>
                <a:latin typeface="Century Gothic" panose="020B0502020202020204" pitchFamily="34" charset="0"/>
              </a:rPr>
              <a:t>offline</a:t>
            </a:r>
            <a:r>
              <a:rPr lang="en-US" sz="4000" b="1">
                <a:solidFill>
                  <a:schemeClr val="bg1"/>
                </a:solidFill>
                <a:latin typeface="Century Gothic" panose="020B0502020202020204" pitchFamily="34" charset="0"/>
              </a:rPr>
              <a:t> but responses still must be submitted </a:t>
            </a:r>
            <a:r>
              <a:rPr lang="en-US" sz="4000" b="1" u="sng">
                <a:solidFill>
                  <a:schemeClr val="bg1"/>
                </a:solidFill>
                <a:latin typeface="Century Gothic" panose="020B0502020202020204" pitchFamily="34" charset="0"/>
              </a:rPr>
              <a:t>online</a:t>
            </a:r>
            <a:r>
              <a:rPr lang="en-US" sz="4000" b="1">
                <a:solidFill>
                  <a:schemeClr val="bg1"/>
                </a:solidFill>
                <a:latin typeface="Century Gothic" panose="020B0502020202020204" pitchFamily="34" charset="0"/>
              </a:rPr>
              <a:t>.</a:t>
            </a:r>
          </a:p>
        </p:txBody>
      </p:sp>
      <p:sp>
        <p:nvSpPr>
          <p:cNvPr id="2" name="Text Placeholder 2">
            <a:extLst>
              <a:ext uri="{FF2B5EF4-FFF2-40B4-BE49-F238E27FC236}">
                <a16:creationId xmlns:a16="http://schemas.microsoft.com/office/drawing/2014/main" id="{A1369F81-5F72-D5CF-7B81-4FA933AD09C2}"/>
              </a:ext>
              <a:ext uri="{C183D7F6-B498-43B3-948B-1728B52AA6E4}">
                <adec:decorative xmlns:adec="http://schemas.microsoft.com/office/drawing/2017/decorative" val="0"/>
              </a:ext>
            </a:extLst>
          </p:cNvPr>
          <p:cNvSpPr txBox="1">
            <a:spLocks/>
          </p:cNvSpPr>
          <p:nvPr/>
        </p:nvSpPr>
        <p:spPr>
          <a:xfrm>
            <a:off x="737420" y="2123768"/>
            <a:ext cx="10553432" cy="409964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a:solidFill>
                  <a:schemeClr val="bg1"/>
                </a:solidFill>
              </a:rPr>
              <a:t>If for some reason you do not have internet access, you and the client can complete the SUPRT using a PDF linked on the User Guide &amp; Resources tab of the dashboard (PDF must be printed).</a:t>
            </a:r>
            <a:endParaRPr lang="en-US" sz="4000" b="0">
              <a:solidFill>
                <a:schemeClr val="bg1"/>
              </a:solidFill>
            </a:endParaRPr>
          </a:p>
        </p:txBody>
      </p:sp>
      <p:sp>
        <p:nvSpPr>
          <p:cNvPr id="7" name="Text Placeholder 2">
            <a:extLst>
              <a:ext uri="{FF2B5EF4-FFF2-40B4-BE49-F238E27FC236}">
                <a16:creationId xmlns:a16="http://schemas.microsoft.com/office/drawing/2014/main" id="{BEDCFE1C-A627-0ABA-629E-85FFA595BCAD}"/>
              </a:ext>
            </a:extLst>
          </p:cNvPr>
          <p:cNvSpPr txBox="1">
            <a:spLocks/>
          </p:cNvSpPr>
          <p:nvPr/>
        </p:nvSpPr>
        <p:spPr>
          <a:xfrm>
            <a:off x="722563" y="3948265"/>
            <a:ext cx="6287730" cy="2276784"/>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3200" b="0" u="sng">
                <a:solidFill>
                  <a:schemeClr val="bg1"/>
                </a:solidFill>
              </a:rPr>
              <a:t>Case managers are responsible</a:t>
            </a:r>
            <a:r>
              <a:rPr lang="en-US" sz="3200" b="0">
                <a:solidFill>
                  <a:schemeClr val="bg1"/>
                </a:solidFill>
              </a:rPr>
              <a:t> for making sure responses from paper/PDF SUPRTs are then entered and submitted in the SUPRT Online Form.</a:t>
            </a:r>
          </a:p>
        </p:txBody>
      </p:sp>
      <p:grpSp>
        <p:nvGrpSpPr>
          <p:cNvPr id="8" name="Group 7">
            <a:extLst>
              <a:ext uri="{FF2B5EF4-FFF2-40B4-BE49-F238E27FC236}">
                <a16:creationId xmlns:a16="http://schemas.microsoft.com/office/drawing/2014/main" id="{F1F835AA-0FA6-FB31-75F6-248687A094F7}"/>
              </a:ext>
              <a:ext uri="{C183D7F6-B498-43B3-948B-1728B52AA6E4}">
                <adec:decorative xmlns:adec="http://schemas.microsoft.com/office/drawing/2017/decorative" val="1"/>
              </a:ext>
            </a:extLst>
          </p:cNvPr>
          <p:cNvGrpSpPr/>
          <p:nvPr/>
        </p:nvGrpSpPr>
        <p:grpSpPr>
          <a:xfrm>
            <a:off x="6855057" y="3255934"/>
            <a:ext cx="4545909" cy="3494371"/>
            <a:chOff x="6875797" y="3146858"/>
            <a:chExt cx="4545909" cy="3494371"/>
          </a:xfrm>
        </p:grpSpPr>
        <p:pic>
          <p:nvPicPr>
            <p:cNvPr id="3" name="Picture 2" descr="A white line drawing of a paper with a pen&#10;&#10;AI-generated content may be incorrect.">
              <a:extLst>
                <a:ext uri="{FF2B5EF4-FFF2-40B4-BE49-F238E27FC236}">
                  <a16:creationId xmlns:a16="http://schemas.microsoft.com/office/drawing/2014/main" id="{7FBB5AA4-D379-23E2-F200-45220FD93813}"/>
                </a:ext>
              </a:extLst>
            </p:cNvPr>
            <p:cNvPicPr>
              <a:picLocks noChangeAspect="1"/>
            </p:cNvPicPr>
            <p:nvPr/>
          </p:nvPicPr>
          <p:blipFill>
            <a:blip r:embed="rId3"/>
            <a:stretch>
              <a:fillRect/>
            </a:stretch>
          </p:blipFill>
          <p:spPr>
            <a:xfrm>
              <a:off x="6875797" y="3752031"/>
              <a:ext cx="2231794" cy="2889054"/>
            </a:xfrm>
            <a:prstGeom prst="rect">
              <a:avLst/>
            </a:prstGeom>
          </p:spPr>
        </p:pic>
        <p:pic>
          <p:nvPicPr>
            <p:cNvPr id="5" name="Picture 4" descr="A computer with check boxes&#10;&#10;AI-generated content may be incorrect.">
              <a:extLst>
                <a:ext uri="{FF2B5EF4-FFF2-40B4-BE49-F238E27FC236}">
                  <a16:creationId xmlns:a16="http://schemas.microsoft.com/office/drawing/2014/main" id="{5F21F35B-6FBE-D1B9-3794-7761E2CF31C1}"/>
                </a:ext>
              </a:extLst>
            </p:cNvPr>
            <p:cNvPicPr>
              <a:picLocks noChangeAspect="1"/>
            </p:cNvPicPr>
            <p:nvPr/>
          </p:nvPicPr>
          <p:blipFill>
            <a:blip r:embed="rId4"/>
            <a:stretch>
              <a:fillRect/>
            </a:stretch>
          </p:blipFill>
          <p:spPr>
            <a:xfrm>
              <a:off x="8722305" y="3146858"/>
              <a:ext cx="2699401" cy="3494371"/>
            </a:xfrm>
            <a:prstGeom prst="rect">
              <a:avLst/>
            </a:prstGeom>
          </p:spPr>
        </p:pic>
      </p:grpSp>
      <p:pic>
        <p:nvPicPr>
          <p:cNvPr id="9" name="Picture 8">
            <a:extLst>
              <a:ext uri="{FF2B5EF4-FFF2-40B4-BE49-F238E27FC236}">
                <a16:creationId xmlns:a16="http://schemas.microsoft.com/office/drawing/2014/main" id="{53EFD9CD-EE9F-B096-95FC-64B2129CCB6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316292">
            <a:off x="7624477" y="3192823"/>
            <a:ext cx="1087861" cy="1843797"/>
          </a:xfrm>
          <a:prstGeom prst="rect">
            <a:avLst/>
          </a:prstGeom>
        </p:spPr>
      </p:pic>
    </p:spTree>
    <p:extLst>
      <p:ext uri="{BB962C8B-B14F-4D97-AF65-F5344CB8AC3E}">
        <p14:creationId xmlns:p14="http://schemas.microsoft.com/office/powerpoint/2010/main" val="269833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42"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uiExpand="1" build="allAtOnce"/>
    </p:bldLst>
  </p:timing>
  <p:extLst>
    <p:ext uri="{6950BFC3-D8DA-4A85-94F7-54DA5524770B}">
      <p188:commentRel xmlns:p188="http://schemas.microsoft.com/office/powerpoint/2018/8/main" r:id="rId2"/>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6A7F-ACEC-7D5A-D861-6DB160ACBE7B}"/>
            </a:ext>
          </a:extLst>
        </p:cNvPr>
        <p:cNvGrpSpPr/>
        <p:nvPr/>
      </p:nvGrpSpPr>
      <p:grpSpPr>
        <a:xfrm>
          <a:off x="0" y="0"/>
          <a:ext cx="0" cy="0"/>
          <a:chOff x="0" y="0"/>
          <a:chExt cx="0" cy="0"/>
        </a:xfrm>
      </p:grpSpPr>
      <p:pic>
        <p:nvPicPr>
          <p:cNvPr id="4" name="Graphic 3" descr="Step 6">
            <a:extLst>
              <a:ext uri="{FF2B5EF4-FFF2-40B4-BE49-F238E27FC236}">
                <a16:creationId xmlns:a16="http://schemas.microsoft.com/office/drawing/2014/main" id="{C2E606C6-52D5-AD85-58C0-69FA0AAE24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709" y="761035"/>
            <a:ext cx="1097280" cy="1097280"/>
          </a:xfrm>
          <a:prstGeom prst="rect">
            <a:avLst/>
          </a:prstGeom>
        </p:spPr>
      </p:pic>
      <p:sp>
        <p:nvSpPr>
          <p:cNvPr id="3" name="Title 1">
            <a:extLst>
              <a:ext uri="{FF2B5EF4-FFF2-40B4-BE49-F238E27FC236}">
                <a16:creationId xmlns:a16="http://schemas.microsoft.com/office/drawing/2014/main" id="{1A543664-EACA-F40C-13AA-CD7F089B9F41}"/>
              </a:ext>
            </a:extLst>
          </p:cNvPr>
          <p:cNvSpPr txBox="1">
            <a:spLocks/>
          </p:cNvSpPr>
          <p:nvPr/>
        </p:nvSpPr>
        <p:spPr>
          <a:xfrm>
            <a:off x="801795" y="2721124"/>
            <a:ext cx="4464686"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Track assessments due</a:t>
            </a:r>
          </a:p>
        </p:txBody>
      </p:sp>
      <p:sp>
        <p:nvSpPr>
          <p:cNvPr id="11" name="Rectangle 10">
            <a:extLst>
              <a:ext uri="{FF2B5EF4-FFF2-40B4-BE49-F238E27FC236}">
                <a16:creationId xmlns:a16="http://schemas.microsoft.com/office/drawing/2014/main" id="{C6568629-AFE7-200E-F69B-93D3AA04FE84}"/>
              </a:ext>
              <a:ext uri="{C183D7F6-B498-43B3-948B-1728B52AA6E4}">
                <adec:decorative xmlns:adec="http://schemas.microsoft.com/office/drawing/2017/decorative" val="1"/>
              </a:ext>
            </a:extLst>
          </p:cNvPr>
          <p:cNvSpPr/>
          <p:nvPr/>
        </p:nvSpPr>
        <p:spPr>
          <a:xfrm>
            <a:off x="6005945" y="0"/>
            <a:ext cx="6186055" cy="6858000"/>
          </a:xfrm>
          <a:prstGeom prst="rect">
            <a:avLst/>
          </a:prstGeom>
          <a:solidFill>
            <a:srgbClr val="2520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37EB785-60AB-B790-FD52-8516FA270736}"/>
              </a:ext>
            </a:extLst>
          </p:cNvPr>
          <p:cNvSpPr txBox="1">
            <a:spLocks/>
          </p:cNvSpPr>
          <p:nvPr/>
        </p:nvSpPr>
        <p:spPr>
          <a:xfrm>
            <a:off x="6338455" y="474562"/>
            <a:ext cx="5606619" cy="5728811"/>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600"/>
              </a:spcAft>
              <a:buClr>
                <a:srgbClr val="FFFFFF"/>
              </a:buClr>
              <a:buNone/>
            </a:pPr>
            <a:r>
              <a:rPr lang="en-US" sz="2800">
                <a:solidFill>
                  <a:schemeClr val="bg1"/>
                </a:solidFill>
              </a:rPr>
              <a:t>To keep track of when clients are due for reassessment, open the Client Tracking Dashboard using the link provided by PRG.</a:t>
            </a:r>
          </a:p>
          <a:p>
            <a:pPr marL="514350" indent="-514350">
              <a:spcAft>
                <a:spcPts val="600"/>
              </a:spcAft>
              <a:buClr>
                <a:srgbClr val="FFFFFF"/>
              </a:buClr>
              <a:buFont typeface="+mj-lt"/>
              <a:buAutoNum type="arabicPeriod"/>
            </a:pPr>
            <a:r>
              <a:rPr lang="en-US" sz="2800" b="0">
                <a:solidFill>
                  <a:schemeClr val="bg1"/>
                </a:solidFill>
              </a:rPr>
              <a:t>Go to the Client Tracking tab.</a:t>
            </a:r>
          </a:p>
          <a:p>
            <a:pPr marL="514350" indent="-514350">
              <a:spcAft>
                <a:spcPts val="600"/>
              </a:spcAft>
              <a:buClr>
                <a:srgbClr val="FFFFFF"/>
              </a:buClr>
              <a:buFont typeface="+mj-lt"/>
              <a:buAutoNum type="arabicPeriod"/>
            </a:pPr>
            <a:r>
              <a:rPr lang="en-US" sz="2800" b="0">
                <a:solidFill>
                  <a:schemeClr val="bg1"/>
                </a:solidFill>
              </a:rPr>
              <a:t>Use the tab filters to view detailed client information for a specific client ID, provider, and/or time range.</a:t>
            </a:r>
          </a:p>
          <a:p>
            <a:pPr marL="514350" indent="-514350">
              <a:spcAft>
                <a:spcPts val="600"/>
              </a:spcAft>
              <a:buClr>
                <a:srgbClr val="FFFFFF"/>
              </a:buClr>
              <a:buFont typeface="+mj-lt"/>
              <a:buAutoNum type="arabicPeriod"/>
            </a:pPr>
            <a:r>
              <a:rPr lang="en-US" sz="2800" b="0">
                <a:solidFill>
                  <a:schemeClr val="bg1"/>
                </a:solidFill>
              </a:rPr>
              <a:t>Reach out to clients </a:t>
            </a:r>
            <a:r>
              <a:rPr lang="en-US" sz="2800" b="0" u="sng">
                <a:solidFill>
                  <a:schemeClr val="bg1"/>
                </a:solidFill>
              </a:rPr>
              <a:t>who are still receiving services</a:t>
            </a:r>
            <a:r>
              <a:rPr lang="en-US" sz="2800" b="0">
                <a:solidFill>
                  <a:schemeClr val="bg1"/>
                </a:solidFill>
              </a:rPr>
              <a:t> with open data collection windows to schedule a time to complete SUPRT-C (if applicable).</a:t>
            </a:r>
          </a:p>
        </p:txBody>
      </p:sp>
      <p:sp>
        <p:nvSpPr>
          <p:cNvPr id="2" name="Flowchart: Alternate Process 1">
            <a:extLst>
              <a:ext uri="{FF2B5EF4-FFF2-40B4-BE49-F238E27FC236}">
                <a16:creationId xmlns:a16="http://schemas.microsoft.com/office/drawing/2014/main" id="{FA9865D3-EA71-F7E3-72AC-033A19393996}"/>
              </a:ext>
              <a:ext uri="{C183D7F6-B498-43B3-948B-1728B52AA6E4}">
                <adec:decorative xmlns:adec="http://schemas.microsoft.com/office/drawing/2017/decorative" val="1"/>
              </a:ext>
            </a:extLst>
          </p:cNvPr>
          <p:cNvSpPr/>
          <p:nvPr/>
        </p:nvSpPr>
        <p:spPr>
          <a:xfrm>
            <a:off x="775854" y="4519294"/>
            <a:ext cx="4933013" cy="856270"/>
          </a:xfrm>
          <a:prstGeom prst="flowChartAlternateProcess">
            <a:avLst/>
          </a:prstGeom>
          <a:solidFill>
            <a:srgbClr val="AFBC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a:solidFill>
                  <a:srgbClr val="252055"/>
                </a:solidFill>
                <a:latin typeface="Century Gothic" panose="020B0502020202020204" pitchFamily="34" charset="0"/>
              </a:rPr>
              <a:t>Client Tracking Dashboard </a:t>
            </a:r>
          </a:p>
        </p:txBody>
      </p:sp>
    </p:spTree>
    <p:extLst>
      <p:ext uri="{BB962C8B-B14F-4D97-AF65-F5344CB8AC3E}">
        <p14:creationId xmlns:p14="http://schemas.microsoft.com/office/powerpoint/2010/main" val="180944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E5E7-5F7A-9743-48FB-457842BFC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F0BB3-01CE-FB36-23C7-FE8D884EF5C9}"/>
              </a:ext>
            </a:extLst>
          </p:cNvPr>
          <p:cNvSpPr txBox="1">
            <a:spLocks/>
          </p:cNvSpPr>
          <p:nvPr/>
        </p:nvSpPr>
        <p:spPr>
          <a:xfrm>
            <a:off x="122830" y="-832304"/>
            <a:ext cx="12069169"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Client Tracking Dashboard Video Tutorial</a:t>
            </a:r>
          </a:p>
        </p:txBody>
      </p:sp>
      <p:sp>
        <p:nvSpPr>
          <p:cNvPr id="3" name="Text Placeholder 2">
            <a:extLst>
              <a:ext uri="{FF2B5EF4-FFF2-40B4-BE49-F238E27FC236}">
                <a16:creationId xmlns:a16="http://schemas.microsoft.com/office/drawing/2014/main" id="{8CF30A37-F3F3-4BBB-3C1D-C27AB6D9849E}"/>
              </a:ext>
            </a:extLst>
          </p:cNvPr>
          <p:cNvSpPr txBox="1">
            <a:spLocks/>
          </p:cNvSpPr>
          <p:nvPr/>
        </p:nvSpPr>
        <p:spPr>
          <a:xfrm>
            <a:off x="288235" y="1649010"/>
            <a:ext cx="2474843" cy="47440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800">
                <a:solidFill>
                  <a:schemeClr val="bg1"/>
                </a:solidFill>
                <a:latin typeface="Century Gothic" panose="020B0502020202020204" pitchFamily="34" charset="0"/>
              </a:rPr>
              <a:t>Watch to learn more about using the Client Tracking Dashboard</a:t>
            </a:r>
          </a:p>
          <a:p>
            <a:pPr marL="0" indent="0">
              <a:buNone/>
            </a:pPr>
            <a:r>
              <a:rPr lang="en-US" sz="2800">
                <a:solidFill>
                  <a:schemeClr val="bg1"/>
                </a:solidFill>
                <a:latin typeface="Century Gothic" panose="020B0502020202020204" pitchFamily="34" charset="0"/>
              </a:rPr>
              <a:t>(1 min): </a:t>
            </a:r>
          </a:p>
        </p:txBody>
      </p:sp>
      <p:pic>
        <p:nvPicPr>
          <p:cNvPr id="4" name="Using the Client Tracking Dashboard">
            <a:hlinkClick r:id="" action="ppaction://media"/>
            <a:extLst>
              <a:ext uri="{FF2B5EF4-FFF2-40B4-BE49-F238E27FC236}">
                <a16:creationId xmlns:a16="http://schemas.microsoft.com/office/drawing/2014/main" id="{E2C988CF-94C6-AD6B-3E3D-299CEDE5ED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0705" y="1532520"/>
            <a:ext cx="9151782" cy="4403104"/>
          </a:xfrm>
          <a:prstGeom prst="rect">
            <a:avLst/>
          </a:prstGeom>
        </p:spPr>
      </p:pic>
      <p:sp>
        <p:nvSpPr>
          <p:cNvPr id="5" name="Flowchart: Alternate Process 4">
            <a:extLst>
              <a:ext uri="{FF2B5EF4-FFF2-40B4-BE49-F238E27FC236}">
                <a16:creationId xmlns:a16="http://schemas.microsoft.com/office/drawing/2014/main" id="{112C33FB-6115-899C-CDF6-E2C011ECFFDC}"/>
              </a:ext>
            </a:extLst>
          </p:cNvPr>
          <p:cNvSpPr/>
          <p:nvPr/>
        </p:nvSpPr>
        <p:spPr>
          <a:xfrm>
            <a:off x="476865" y="4955885"/>
            <a:ext cx="2355574" cy="579480"/>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600">
                <a:solidFill>
                  <a:srgbClr val="A50A1F"/>
                </a:solidFill>
                <a:hlinkClick r:id="rId5">
                  <a:extLst>
                    <a:ext uri="{A12FA001-AC4F-418D-AE19-62706E023703}">
                      <ahyp:hlinkClr xmlns:ahyp="http://schemas.microsoft.com/office/drawing/2018/hyperlinkcolor" val="tx"/>
                    </a:ext>
                  </a:extLst>
                </a:hlinkClick>
              </a:rPr>
              <a:t>Watch on YouTube for closed captions</a:t>
            </a:r>
            <a:endParaRPr lang="en-US" sz="1600">
              <a:solidFill>
                <a:srgbClr val="A50A1F"/>
              </a:solidFill>
            </a:endParaRPr>
          </a:p>
        </p:txBody>
      </p:sp>
      <p:pic>
        <p:nvPicPr>
          <p:cNvPr id="6" name="Graphic 5">
            <a:extLst>
              <a:ext uri="{FF2B5EF4-FFF2-40B4-BE49-F238E27FC236}">
                <a16:creationId xmlns:a16="http://schemas.microsoft.com/office/drawing/2014/main" id="{8BFBE353-4FD2-5200-B22B-BC8B3672EA3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988" y="4839976"/>
            <a:ext cx="827314" cy="827314"/>
          </a:xfrm>
          <a:prstGeom prst="rect">
            <a:avLst/>
          </a:prstGeom>
        </p:spPr>
      </p:pic>
      <p:pic>
        <p:nvPicPr>
          <p:cNvPr id="7" name="Graphic 6">
            <a:extLst>
              <a:ext uri="{FF2B5EF4-FFF2-40B4-BE49-F238E27FC236}">
                <a16:creationId xmlns:a16="http://schemas.microsoft.com/office/drawing/2014/main" id="{BDE910BC-BF34-405D-D711-74059BA004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337287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ED680F8-C5EE-6932-C339-E18B544BDB59}"/>
              </a:ext>
            </a:extLst>
          </p:cNvPr>
          <p:cNvSpPr txBox="1">
            <a:spLocks/>
          </p:cNvSpPr>
          <p:nvPr/>
        </p:nvSpPr>
        <p:spPr>
          <a:xfrm>
            <a:off x="607609" y="113324"/>
            <a:ext cx="11059672" cy="176177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t>On the User Guide &amp; Resources tab of the dashboard, you will find: </a:t>
            </a:r>
          </a:p>
        </p:txBody>
      </p:sp>
      <p:sp>
        <p:nvSpPr>
          <p:cNvPr id="11" name="Text Placeholder 2">
            <a:extLst>
              <a:ext uri="{FF2B5EF4-FFF2-40B4-BE49-F238E27FC236}">
                <a16:creationId xmlns:a16="http://schemas.microsoft.com/office/drawing/2014/main" id="{B5FDB562-C3E8-8A49-3A4A-B3C53BCBC0CA}"/>
              </a:ext>
            </a:extLst>
          </p:cNvPr>
          <p:cNvSpPr txBox="1">
            <a:spLocks/>
          </p:cNvSpPr>
          <p:nvPr/>
        </p:nvSpPr>
        <p:spPr>
          <a:xfrm>
            <a:off x="610097" y="1722694"/>
            <a:ext cx="11057184" cy="4099642"/>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600"/>
              </a:spcAft>
              <a:buClr>
                <a:srgbClr val="FFFFFF"/>
              </a:buClr>
            </a:pPr>
            <a:r>
              <a:rPr lang="en-US" sz="2800" b="0">
                <a:solidFill>
                  <a:schemeClr val="bg1"/>
                </a:solidFill>
              </a:rPr>
              <a:t>Links to helpful resources (like this training, SAMHSA’s Question-by-Question Guides, and PDF versions of SUPRT)</a:t>
            </a:r>
          </a:p>
          <a:p>
            <a:pPr>
              <a:spcAft>
                <a:spcPts val="600"/>
              </a:spcAft>
              <a:buClr>
                <a:srgbClr val="FFFFFF"/>
              </a:buClr>
            </a:pPr>
            <a:r>
              <a:rPr lang="en-US" sz="2800" b="0">
                <a:solidFill>
                  <a:schemeClr val="bg1"/>
                </a:solidFill>
              </a:rPr>
              <a:t>Definitions of key terms to contextualize the data presented</a:t>
            </a:r>
          </a:p>
          <a:p>
            <a:pPr>
              <a:spcAft>
                <a:spcPts val="600"/>
              </a:spcAft>
              <a:buClr>
                <a:srgbClr val="FFFFFF"/>
              </a:buClr>
            </a:pPr>
            <a:r>
              <a:rPr lang="en-US" sz="2800" b="0">
                <a:solidFill>
                  <a:schemeClr val="bg1"/>
                </a:solidFill>
              </a:rPr>
              <a:t>Tips for using the interactive features of the dashboard (like how to use filters, expand tables, and hover over elements for additional information).</a:t>
            </a:r>
            <a:endParaRPr lang="en-US" sz="3600" b="0">
              <a:solidFill>
                <a:schemeClr val="bg1"/>
              </a:solidFill>
            </a:endParaRPr>
          </a:p>
        </p:txBody>
      </p:sp>
    </p:spTree>
    <p:extLst>
      <p:ext uri="{BB962C8B-B14F-4D97-AF65-F5344CB8AC3E}">
        <p14:creationId xmlns:p14="http://schemas.microsoft.com/office/powerpoint/2010/main" val="309870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4107E8-CC61-410F-E4C4-681BD499C038}"/>
              </a:ext>
            </a:extLst>
          </p:cNvPr>
          <p:cNvSpPr txBox="1">
            <a:spLocks/>
          </p:cNvSpPr>
          <p:nvPr/>
        </p:nvSpPr>
        <p:spPr>
          <a:xfrm>
            <a:off x="408256" y="-832304"/>
            <a:ext cx="11224301"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Reminder About Reassessments</a:t>
            </a:r>
          </a:p>
        </p:txBody>
      </p:sp>
      <p:sp>
        <p:nvSpPr>
          <p:cNvPr id="3" name="Text Placeholder 3">
            <a:extLst>
              <a:ext uri="{FF2B5EF4-FFF2-40B4-BE49-F238E27FC236}">
                <a16:creationId xmlns:a16="http://schemas.microsoft.com/office/drawing/2014/main" id="{EF74F46B-5EC3-F60A-E348-38F3889889B5}"/>
              </a:ext>
            </a:extLst>
          </p:cNvPr>
          <p:cNvSpPr txBox="1">
            <a:spLocks/>
          </p:cNvSpPr>
          <p:nvPr/>
        </p:nvSpPr>
        <p:spPr>
          <a:xfrm>
            <a:off x="2027854" y="1527533"/>
            <a:ext cx="8660149" cy="4462580"/>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pPr marL="0" indent="0">
              <a:buNone/>
            </a:pPr>
            <a:r>
              <a:rPr lang="en-US" sz="4400" b="1">
                <a:latin typeface="Century Gothic" panose="020B0502020202020204" pitchFamily="34" charset="0"/>
              </a:rPr>
              <a:t>Remember that a reassessment SUPRT is only required for clients still enrolled (receiving grant-funded program services) at the time the window opens.</a:t>
            </a:r>
          </a:p>
        </p:txBody>
      </p:sp>
      <p:pic>
        <p:nvPicPr>
          <p:cNvPr id="5" name="Graphic 4">
            <a:extLst>
              <a:ext uri="{FF2B5EF4-FFF2-40B4-BE49-F238E27FC236}">
                <a16:creationId xmlns:a16="http://schemas.microsoft.com/office/drawing/2014/main" id="{3A08AB9E-4AEB-A2AA-D6D5-AEAF54F9E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9225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C145-EE66-8BDB-E415-A1E6C8475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647764-D27F-BD1A-BB83-3CF0FCC8D319}"/>
              </a:ext>
            </a:extLst>
          </p:cNvPr>
          <p:cNvSpPr txBox="1">
            <a:spLocks/>
          </p:cNvSpPr>
          <p:nvPr/>
        </p:nvSpPr>
        <p:spPr>
          <a:xfrm>
            <a:off x="408256" y="-832304"/>
            <a:ext cx="1054139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Automated email reminders</a:t>
            </a:r>
          </a:p>
        </p:txBody>
      </p:sp>
      <p:sp>
        <p:nvSpPr>
          <p:cNvPr id="10" name="TextBox 9">
            <a:extLst>
              <a:ext uri="{FF2B5EF4-FFF2-40B4-BE49-F238E27FC236}">
                <a16:creationId xmlns:a16="http://schemas.microsoft.com/office/drawing/2014/main" id="{DD0375FE-B118-7C44-C220-C29DFF0A928F}"/>
              </a:ext>
            </a:extLst>
          </p:cNvPr>
          <p:cNvSpPr txBox="1"/>
          <p:nvPr/>
        </p:nvSpPr>
        <p:spPr>
          <a:xfrm>
            <a:off x="725993" y="396340"/>
            <a:ext cx="102870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To help you keep client data up to date, PRG sends automated emails:</a:t>
            </a:r>
          </a:p>
        </p:txBody>
      </p:sp>
      <p:sp>
        <p:nvSpPr>
          <p:cNvPr id="11" name="Text Placeholder 2">
            <a:extLst>
              <a:ext uri="{FF2B5EF4-FFF2-40B4-BE49-F238E27FC236}">
                <a16:creationId xmlns:a16="http://schemas.microsoft.com/office/drawing/2014/main" id="{885E7140-6D7A-8A8D-E27C-6E0818804343}"/>
              </a:ext>
            </a:extLst>
          </p:cNvPr>
          <p:cNvSpPr txBox="1">
            <a:spLocks/>
          </p:cNvSpPr>
          <p:nvPr/>
        </p:nvSpPr>
        <p:spPr>
          <a:xfrm>
            <a:off x="760740" y="1933504"/>
            <a:ext cx="8641677" cy="405166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ts val="1000"/>
              </a:spcAft>
              <a:buClr>
                <a:schemeClr val="bg1"/>
              </a:buClr>
            </a:pPr>
            <a:r>
              <a:rPr lang="en-US" sz="2800" b="0">
                <a:solidFill>
                  <a:schemeClr val="bg1"/>
                </a:solidFill>
              </a:rPr>
              <a:t>On the days reassessment windows open, you will receive an email that lists the client ID(s) for the clients you enrolled (clients for whom you completed a baseline form) that are now due for data collection.</a:t>
            </a:r>
          </a:p>
          <a:p>
            <a:pPr>
              <a:spcAft>
                <a:spcPts val="1000"/>
              </a:spcAft>
              <a:buClr>
                <a:schemeClr val="bg1"/>
              </a:buClr>
            </a:pPr>
            <a:r>
              <a:rPr lang="en-US" sz="2800" b="0">
                <a:solidFill>
                  <a:schemeClr val="bg1"/>
                </a:solidFill>
              </a:rPr>
              <a:t>On a monthly basis, you will receive an email that lists all the clients you enrolled that are still enrolled (have not had a Record Closeout SUPRT)</a:t>
            </a:r>
          </a:p>
          <a:p>
            <a:pPr>
              <a:spcAft>
                <a:spcPts val="1000"/>
              </a:spcAft>
              <a:buClr>
                <a:schemeClr val="bg1"/>
              </a:buClr>
            </a:pPr>
            <a:r>
              <a:rPr lang="en-US" sz="2800" b="0">
                <a:solidFill>
                  <a:schemeClr val="bg1"/>
                </a:solidFill>
              </a:rPr>
              <a:t>These emails prompt case managers to check the Client Tracking Dashboard and complete Record Closeouts, as needed. </a:t>
            </a:r>
          </a:p>
          <a:p>
            <a:pPr marL="0" indent="0">
              <a:spcAft>
                <a:spcPts val="1000"/>
              </a:spcAft>
              <a:buNone/>
            </a:pPr>
            <a:endParaRPr lang="en-US" sz="3200"/>
          </a:p>
        </p:txBody>
      </p:sp>
      <p:pic>
        <p:nvPicPr>
          <p:cNvPr id="12" name="Picture 11">
            <a:extLst>
              <a:ext uri="{FF2B5EF4-FFF2-40B4-BE49-F238E27FC236}">
                <a16:creationId xmlns:a16="http://schemas.microsoft.com/office/drawing/2014/main" id="{7C575408-387B-D8A6-1793-231E3B2F282E}"/>
              </a:ext>
              <a:ext uri="{C183D7F6-B498-43B3-948B-1728B52AA6E4}">
                <adec:decorative xmlns:adec="http://schemas.microsoft.com/office/drawing/2017/decorative" val="1"/>
              </a:ext>
            </a:extLst>
          </p:cNvPr>
          <p:cNvPicPr>
            <a:picLocks noChangeAspect="1"/>
          </p:cNvPicPr>
          <p:nvPr/>
        </p:nvPicPr>
        <p:blipFill>
          <a:blip r:embed="rId2">
            <a:biLevel thresh="25000"/>
          </a:blip>
          <a:stretch>
            <a:fillRect/>
          </a:stretch>
        </p:blipFill>
        <p:spPr>
          <a:xfrm>
            <a:off x="9667707" y="1693132"/>
            <a:ext cx="1712632" cy="2216999"/>
          </a:xfrm>
          <a:prstGeom prst="rect">
            <a:avLst/>
          </a:prstGeom>
        </p:spPr>
      </p:pic>
      <p:pic>
        <p:nvPicPr>
          <p:cNvPr id="13" name="Picture 12">
            <a:extLst>
              <a:ext uri="{FF2B5EF4-FFF2-40B4-BE49-F238E27FC236}">
                <a16:creationId xmlns:a16="http://schemas.microsoft.com/office/drawing/2014/main" id="{2306D1A0-3184-51C4-4347-A750FAA177A8}"/>
              </a:ext>
              <a:ext uri="{C183D7F6-B498-43B3-948B-1728B52AA6E4}">
                <adec:decorative xmlns:adec="http://schemas.microsoft.com/office/drawing/2017/decorative" val="1"/>
              </a:ext>
            </a:extLst>
          </p:cNvPr>
          <p:cNvPicPr>
            <a:picLocks noChangeAspect="1"/>
          </p:cNvPicPr>
          <p:nvPr/>
        </p:nvPicPr>
        <p:blipFill>
          <a:blip r:embed="rId3">
            <a:biLevel thresh="25000"/>
          </a:blip>
          <a:stretch>
            <a:fillRect/>
          </a:stretch>
        </p:blipFill>
        <p:spPr>
          <a:xfrm>
            <a:off x="9438752" y="3707800"/>
            <a:ext cx="2320178" cy="2724623"/>
          </a:xfrm>
          <a:prstGeom prst="rect">
            <a:avLst/>
          </a:prstGeom>
        </p:spPr>
      </p:pic>
    </p:spTree>
    <p:extLst>
      <p:ext uri="{BB962C8B-B14F-4D97-AF65-F5344CB8AC3E}">
        <p14:creationId xmlns:p14="http://schemas.microsoft.com/office/powerpoint/2010/main" val="303243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514F-F548-AD0E-80A5-C1BECDDCBA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21239BE-7C6A-DB0C-08B5-49D7FA935C4D}"/>
              </a:ext>
            </a:extLst>
          </p:cNvPr>
          <p:cNvSpPr txBox="1"/>
          <p:nvPr/>
        </p:nvSpPr>
        <p:spPr>
          <a:xfrm>
            <a:off x="6979534" y="5081286"/>
            <a:ext cx="2222339" cy="646331"/>
          </a:xfrm>
          <a:prstGeom prst="rect">
            <a:avLst/>
          </a:prstGeom>
          <a:noFill/>
        </p:spPr>
        <p:txBody>
          <a:bodyPr wrap="square" rtlCol="0">
            <a:spAutoFit/>
          </a:bodyPr>
          <a:lstStyle/>
          <a:p>
            <a:pPr algn="l"/>
            <a:endParaRPr lang="en-US" sz="3600" b="1">
              <a:solidFill>
                <a:schemeClr val="bg1"/>
              </a:solidFill>
            </a:endParaRPr>
          </a:p>
        </p:txBody>
      </p:sp>
      <p:grpSp>
        <p:nvGrpSpPr>
          <p:cNvPr id="10" name="Group 9">
            <a:extLst>
              <a:ext uri="{FF2B5EF4-FFF2-40B4-BE49-F238E27FC236}">
                <a16:creationId xmlns:a16="http://schemas.microsoft.com/office/drawing/2014/main" id="{52869528-6EDA-F86D-A3AD-A113CFDCC6A0}"/>
              </a:ext>
            </a:extLst>
          </p:cNvPr>
          <p:cNvGrpSpPr/>
          <p:nvPr/>
        </p:nvGrpSpPr>
        <p:grpSpPr>
          <a:xfrm>
            <a:off x="6748448" y="2234163"/>
            <a:ext cx="5061857" cy="4113738"/>
            <a:chOff x="6794746" y="1435510"/>
            <a:chExt cx="5061857" cy="4113738"/>
          </a:xfrm>
        </p:grpSpPr>
        <p:pic>
          <p:nvPicPr>
            <p:cNvPr id="3" name="Picture 2">
              <a:extLst>
                <a:ext uri="{FF2B5EF4-FFF2-40B4-BE49-F238E27FC236}">
                  <a16:creationId xmlns:a16="http://schemas.microsoft.com/office/drawing/2014/main" id="{6BE44ED3-30FF-4E22-B1E0-B4EE4C24F2FC}"/>
                </a:ext>
              </a:extLst>
            </p:cNvPr>
            <p:cNvPicPr>
              <a:picLocks noChangeAspect="1"/>
            </p:cNvPicPr>
            <p:nvPr/>
          </p:nvPicPr>
          <p:blipFill>
            <a:blip r:embed="rId3"/>
            <a:stretch>
              <a:fillRect/>
            </a:stretch>
          </p:blipFill>
          <p:spPr>
            <a:xfrm>
              <a:off x="6794746" y="1435510"/>
              <a:ext cx="5061857" cy="4113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17D6408F-D066-7299-8D01-D026595148BD}"/>
                </a:ext>
              </a:extLst>
            </p:cNvPr>
            <p:cNvSpPr/>
            <p:nvPr/>
          </p:nvSpPr>
          <p:spPr>
            <a:xfrm>
              <a:off x="6853458" y="5264927"/>
              <a:ext cx="2569580" cy="1802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9035A9E-8D21-A278-163E-7DD878461863}"/>
              </a:ext>
            </a:extLst>
          </p:cNvPr>
          <p:cNvPicPr>
            <a:picLocks noChangeAspect="1"/>
          </p:cNvPicPr>
          <p:nvPr/>
        </p:nvPicPr>
        <p:blipFill>
          <a:blip r:embed="rId4"/>
          <a:srcRect/>
          <a:stretch/>
        </p:blipFill>
        <p:spPr>
          <a:xfrm>
            <a:off x="325161" y="2243995"/>
            <a:ext cx="6143963" cy="3518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FF8AEE0B-4BCF-020F-7809-9DF64C3F70E8}"/>
              </a:ext>
            </a:extLst>
          </p:cNvPr>
          <p:cNvSpPr txBox="1"/>
          <p:nvPr/>
        </p:nvSpPr>
        <p:spPr>
          <a:xfrm>
            <a:off x="280185" y="843613"/>
            <a:ext cx="5397284" cy="1200329"/>
          </a:xfrm>
          <a:prstGeom prst="rect">
            <a:avLst/>
          </a:prstGeom>
          <a:noFill/>
        </p:spPr>
        <p:txBody>
          <a:bodyPr wrap="square">
            <a:spAutoFit/>
          </a:bodyPr>
          <a:lstStyle/>
          <a:p>
            <a:r>
              <a:rPr lang="en-US" sz="3600" b="1">
                <a:solidFill>
                  <a:prstClr val="white"/>
                </a:solidFill>
                <a:latin typeface="Century Gothic" panose="020B0502020202020204" pitchFamily="34" charset="0"/>
              </a:rPr>
              <a:t>Reassessment reminder email example:</a:t>
            </a:r>
            <a:endParaRPr lang="en-US" sz="3600"/>
          </a:p>
        </p:txBody>
      </p:sp>
      <p:sp>
        <p:nvSpPr>
          <p:cNvPr id="17" name="TextBox 16">
            <a:extLst>
              <a:ext uri="{FF2B5EF4-FFF2-40B4-BE49-F238E27FC236}">
                <a16:creationId xmlns:a16="http://schemas.microsoft.com/office/drawing/2014/main" id="{E597F3F8-A3C6-6775-F340-400DC1EBA847}"/>
              </a:ext>
            </a:extLst>
          </p:cNvPr>
          <p:cNvSpPr txBox="1"/>
          <p:nvPr/>
        </p:nvSpPr>
        <p:spPr>
          <a:xfrm>
            <a:off x="6659766" y="857118"/>
            <a:ext cx="4824250" cy="1200329"/>
          </a:xfrm>
          <a:prstGeom prst="rect">
            <a:avLst/>
          </a:prstGeom>
          <a:noFill/>
        </p:spPr>
        <p:txBody>
          <a:bodyPr wrap="square">
            <a:spAutoFit/>
          </a:bodyPr>
          <a:lstStyle/>
          <a:p>
            <a:r>
              <a:rPr lang="en-US" sz="3600" b="1">
                <a:solidFill>
                  <a:prstClr val="white"/>
                </a:solidFill>
                <a:latin typeface="Century Gothic" panose="020B0502020202020204" pitchFamily="34" charset="0"/>
              </a:rPr>
              <a:t>Monthly reminder email example:</a:t>
            </a:r>
            <a:endParaRPr lang="en-US" sz="3600"/>
          </a:p>
        </p:txBody>
      </p:sp>
      <p:sp>
        <p:nvSpPr>
          <p:cNvPr id="11" name="Title 1">
            <a:extLst>
              <a:ext uri="{FF2B5EF4-FFF2-40B4-BE49-F238E27FC236}">
                <a16:creationId xmlns:a16="http://schemas.microsoft.com/office/drawing/2014/main" id="{3102494D-2222-B38D-B09C-F52CF7A57711}"/>
              </a:ext>
            </a:extLst>
          </p:cNvPr>
          <p:cNvSpPr txBox="1">
            <a:spLocks/>
          </p:cNvSpPr>
          <p:nvPr/>
        </p:nvSpPr>
        <p:spPr>
          <a:xfrm>
            <a:off x="408256" y="-832304"/>
            <a:ext cx="971959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Reminder Email Examples</a:t>
            </a:r>
          </a:p>
        </p:txBody>
      </p:sp>
      <p:sp>
        <p:nvSpPr>
          <p:cNvPr id="12" name="Rectangle 11">
            <a:extLst>
              <a:ext uri="{FF2B5EF4-FFF2-40B4-BE49-F238E27FC236}">
                <a16:creationId xmlns:a16="http://schemas.microsoft.com/office/drawing/2014/main" id="{69F56FE2-BB66-F798-5DED-66A39CCE9BB8}"/>
              </a:ext>
            </a:extLst>
          </p:cNvPr>
          <p:cNvSpPr/>
          <p:nvPr/>
        </p:nvSpPr>
        <p:spPr>
          <a:xfrm>
            <a:off x="1233377" y="5528930"/>
            <a:ext cx="241461" cy="1827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062853B-1527-4275-01A7-65A3DF044D6A}"/>
              </a:ext>
            </a:extLst>
          </p:cNvPr>
          <p:cNvSpPr/>
          <p:nvPr/>
        </p:nvSpPr>
        <p:spPr>
          <a:xfrm>
            <a:off x="1760906" y="5540815"/>
            <a:ext cx="559507" cy="1708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76A54D-F36F-7A57-3818-AB124017711D}"/>
              </a:ext>
            </a:extLst>
          </p:cNvPr>
          <p:cNvSpPr/>
          <p:nvPr/>
        </p:nvSpPr>
        <p:spPr>
          <a:xfrm>
            <a:off x="7720383" y="5883867"/>
            <a:ext cx="182880" cy="2059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43E2B0-180F-3879-A9C9-591934BCAC00}"/>
              </a:ext>
            </a:extLst>
          </p:cNvPr>
          <p:cNvSpPr/>
          <p:nvPr/>
        </p:nvSpPr>
        <p:spPr>
          <a:xfrm>
            <a:off x="8200238" y="5909526"/>
            <a:ext cx="548640" cy="180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8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71D1E-F240-92EB-6E0D-545FF10E57B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0DFFCF-8442-1815-04CE-CFDE5BC11D59}"/>
              </a:ext>
              <a:ext uri="{C183D7F6-B498-43B3-948B-1728B52AA6E4}">
                <adec:decorative xmlns:adec="http://schemas.microsoft.com/office/drawing/2017/decorative" val="1"/>
              </a:ext>
            </a:extLst>
          </p:cNvPr>
          <p:cNvSpPr/>
          <p:nvPr/>
        </p:nvSpPr>
        <p:spPr>
          <a:xfrm>
            <a:off x="2216974" y="1811598"/>
            <a:ext cx="9558337" cy="3505200"/>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ADDBDE-90F0-13D4-78FE-6427AAAC09E4}"/>
              </a:ext>
            </a:extLst>
          </p:cNvPr>
          <p:cNvSpPr txBox="1">
            <a:spLocks/>
          </p:cNvSpPr>
          <p:nvPr/>
        </p:nvSpPr>
        <p:spPr>
          <a:xfrm>
            <a:off x="641301" y="644241"/>
            <a:ext cx="7916248"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Learning Checkpoint 4:</a:t>
            </a:r>
          </a:p>
        </p:txBody>
      </p:sp>
      <p:sp>
        <p:nvSpPr>
          <p:cNvPr id="4" name="Text Placeholder 3">
            <a:extLst>
              <a:ext uri="{FF2B5EF4-FFF2-40B4-BE49-F238E27FC236}">
                <a16:creationId xmlns:a16="http://schemas.microsoft.com/office/drawing/2014/main" id="{F2FE9E20-B221-8DDD-CAFE-AD0655EF89D1}"/>
              </a:ext>
            </a:extLst>
          </p:cNvPr>
          <p:cNvSpPr txBox="1">
            <a:spLocks/>
          </p:cNvSpPr>
          <p:nvPr/>
        </p:nvSpPr>
        <p:spPr>
          <a:xfrm>
            <a:off x="3414532" y="2395420"/>
            <a:ext cx="8113853" cy="2500671"/>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sz="4400" b="1">
                <a:solidFill>
                  <a:srgbClr val="252055"/>
                </a:solidFill>
                <a:latin typeface="Century Gothic" panose="020B0502020202020204" pitchFamily="34" charset="0"/>
              </a:rPr>
              <a:t>Where should you look if you want to know if a client is due for a reassessment SUPRT?</a:t>
            </a:r>
          </a:p>
        </p:txBody>
      </p:sp>
      <p:sp>
        <p:nvSpPr>
          <p:cNvPr id="6" name="Rectangle: Rounded Corners 5">
            <a:extLst>
              <a:ext uri="{FF2B5EF4-FFF2-40B4-BE49-F238E27FC236}">
                <a16:creationId xmlns:a16="http://schemas.microsoft.com/office/drawing/2014/main" id="{D09AAFB6-8881-CCFF-7959-A8BC390A49AB}"/>
              </a:ext>
              <a:ext uri="{C183D7F6-B498-43B3-948B-1728B52AA6E4}">
                <adec:decorative xmlns:adec="http://schemas.microsoft.com/office/drawing/2017/decorative" val="1"/>
              </a:ext>
            </a:extLst>
          </p:cNvPr>
          <p:cNvSpPr/>
          <p:nvPr/>
        </p:nvSpPr>
        <p:spPr>
          <a:xfrm>
            <a:off x="659067" y="2119109"/>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3E5FEAA-555E-4E55-8A2D-B55294BA90DD}"/>
              </a:ext>
              <a:ext uri="{C183D7F6-B498-43B3-948B-1728B52AA6E4}">
                <adec:decorative xmlns:adec="http://schemas.microsoft.com/office/drawing/2017/decorative" val="1"/>
              </a:ext>
            </a:extLst>
          </p:cNvPr>
          <p:cNvSpPr/>
          <p:nvPr/>
        </p:nvSpPr>
        <p:spPr>
          <a:xfrm>
            <a:off x="509342" y="19037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C8952E8-9E7D-B3AE-C3CA-D8B649C3609C}"/>
              </a:ext>
              <a:ext uri="{C183D7F6-B498-43B3-948B-1728B52AA6E4}">
                <adec:decorative xmlns:adec="http://schemas.microsoft.com/office/drawing/2017/decorative" val="1"/>
              </a:ext>
            </a:extLst>
          </p:cNvPr>
          <p:cNvSpPr txBox="1"/>
          <p:nvPr/>
        </p:nvSpPr>
        <p:spPr>
          <a:xfrm>
            <a:off x="1181924" y="1771493"/>
            <a:ext cx="1734432"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t>
            </a:r>
          </a:p>
        </p:txBody>
      </p:sp>
    </p:spTree>
    <p:extLst>
      <p:ext uri="{BB962C8B-B14F-4D97-AF65-F5344CB8AC3E}">
        <p14:creationId xmlns:p14="http://schemas.microsoft.com/office/powerpoint/2010/main" val="164406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8F1D-15EE-2ABD-51BF-C6F6970990F3}"/>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C07967F-6B58-4630-3252-1BED93ECDF2E}"/>
              </a:ext>
              <a:ext uri="{C183D7F6-B498-43B3-948B-1728B52AA6E4}">
                <adec:decorative xmlns:adec="http://schemas.microsoft.com/office/drawing/2017/decorative" val="1"/>
              </a:ext>
            </a:extLst>
          </p:cNvPr>
          <p:cNvSpPr/>
          <p:nvPr/>
        </p:nvSpPr>
        <p:spPr>
          <a:xfrm>
            <a:off x="2286000" y="1527858"/>
            <a:ext cx="9311640" cy="4784042"/>
          </a:xfrm>
          <a:prstGeom prst="roundRect">
            <a:avLst/>
          </a:prstGeom>
          <a:solidFill>
            <a:srgbClr val="FFFFF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9377ADA-7EF6-048A-2264-809379D3976F}"/>
              </a:ext>
              <a:ext uri="{C183D7F6-B498-43B3-948B-1728B52AA6E4}">
                <adec:decorative xmlns:adec="http://schemas.microsoft.com/office/drawing/2017/decorative" val="1"/>
              </a:ext>
            </a:extLst>
          </p:cNvPr>
          <p:cNvSpPr/>
          <p:nvPr/>
        </p:nvSpPr>
        <p:spPr>
          <a:xfrm>
            <a:off x="883920" y="2164080"/>
            <a:ext cx="1798320" cy="25603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8F425E-27D2-FB20-0D72-75F9BD7E1829}"/>
              </a:ext>
              <a:ext uri="{C183D7F6-B498-43B3-948B-1728B52AA6E4}">
                <adec:decorative xmlns:adec="http://schemas.microsoft.com/office/drawing/2017/decorative" val="1"/>
              </a:ext>
            </a:extLst>
          </p:cNvPr>
          <p:cNvSpPr/>
          <p:nvPr/>
        </p:nvSpPr>
        <p:spPr>
          <a:xfrm>
            <a:off x="794478" y="2208551"/>
            <a:ext cx="3013022" cy="3057993"/>
          </a:xfrm>
          <a:prstGeom prst="ellipse">
            <a:avLst/>
          </a:prstGeom>
          <a:solidFill>
            <a:srgbClr val="A50A1F"/>
          </a:solidFill>
          <a:ln>
            <a:solidFill>
              <a:srgbClr val="A50A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5431576-3731-33CA-0549-7D56F35B1B3A}"/>
              </a:ext>
              <a:ext uri="{C183D7F6-B498-43B3-948B-1728B52AA6E4}">
                <adec:decorative xmlns:adec="http://schemas.microsoft.com/office/drawing/2017/decorative" val="1"/>
              </a:ext>
            </a:extLst>
          </p:cNvPr>
          <p:cNvSpPr txBox="1"/>
          <p:nvPr/>
        </p:nvSpPr>
        <p:spPr>
          <a:xfrm>
            <a:off x="1296237" y="2001363"/>
            <a:ext cx="2110153" cy="3170099"/>
          </a:xfrm>
          <a:prstGeom prst="rect">
            <a:avLst/>
          </a:prstGeom>
          <a:noFill/>
        </p:spPr>
        <p:txBody>
          <a:bodyPr wrap="square" rtlCol="0">
            <a:spAutoFit/>
          </a:bodyPr>
          <a:lstStyle/>
          <a:p>
            <a:pPr algn="l"/>
            <a:r>
              <a:rPr lang="en-US" sz="20000">
                <a:solidFill>
                  <a:schemeClr val="bg1"/>
                </a:solidFill>
                <a:latin typeface="Arial Rounded MT Bold" panose="020F0704030504030204" pitchFamily="34" charset="0"/>
              </a:rPr>
              <a:t>A</a:t>
            </a:r>
          </a:p>
        </p:txBody>
      </p:sp>
      <p:sp>
        <p:nvSpPr>
          <p:cNvPr id="11" name="Title 1">
            <a:extLst>
              <a:ext uri="{FF2B5EF4-FFF2-40B4-BE49-F238E27FC236}">
                <a16:creationId xmlns:a16="http://schemas.microsoft.com/office/drawing/2014/main" id="{E63040CF-1D02-8F76-3B07-E4B0281EB5DF}"/>
              </a:ext>
            </a:extLst>
          </p:cNvPr>
          <p:cNvSpPr txBox="1">
            <a:spLocks/>
          </p:cNvSpPr>
          <p:nvPr/>
        </p:nvSpPr>
        <p:spPr>
          <a:xfrm>
            <a:off x="641301" y="644241"/>
            <a:ext cx="11188026"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Answer to Learning Checkpoint 4:</a:t>
            </a:r>
          </a:p>
        </p:txBody>
      </p:sp>
      <p:sp>
        <p:nvSpPr>
          <p:cNvPr id="12" name="Text Placeholder 3">
            <a:extLst>
              <a:ext uri="{FF2B5EF4-FFF2-40B4-BE49-F238E27FC236}">
                <a16:creationId xmlns:a16="http://schemas.microsoft.com/office/drawing/2014/main" id="{90707470-C96B-A30A-0920-09EC11445941}"/>
              </a:ext>
            </a:extLst>
          </p:cNvPr>
          <p:cNvSpPr txBox="1">
            <a:spLocks/>
          </p:cNvSpPr>
          <p:nvPr/>
        </p:nvSpPr>
        <p:spPr>
          <a:xfrm>
            <a:off x="3576578" y="1689363"/>
            <a:ext cx="7963381" cy="2500671"/>
          </a:xfrm>
          <a:prstGeom prst="rect">
            <a:avLst/>
          </a:prstGeom>
        </p:spPr>
        <p:txBody>
          <a:bodyPr/>
          <a:lstStyle>
            <a:defPPr>
              <a:defRPr lang="ru-RU"/>
            </a:defPPr>
            <a:lvl1pPr marL="457189" indent="-457189" defTabSz="914377">
              <a:lnSpc>
                <a:spcPct val="90000"/>
              </a:lnSpc>
              <a:spcBef>
                <a:spcPts val="1000"/>
              </a:spcBef>
              <a:spcAft>
                <a:spcPts val="600"/>
              </a:spcAft>
              <a:buClr>
                <a:srgbClr val="FFFFFF"/>
              </a:buClr>
              <a:buSzPct val="120000"/>
              <a:buFontTx/>
              <a:buChar char="■"/>
              <a:defRPr sz="3200" b="0">
                <a:solidFill>
                  <a:schemeClr val="bg1"/>
                </a:solidFill>
              </a:defRPr>
            </a:lvl1pPr>
            <a:lvl2pPr marL="685783" indent="-228594" defTabSz="914377">
              <a:lnSpc>
                <a:spcPct val="90000"/>
              </a:lnSpc>
              <a:spcBef>
                <a:spcPts val="500"/>
              </a:spcBef>
              <a:buSzPct val="100000"/>
              <a:buFont typeface="Wingdings" panose="05000000000000000000" pitchFamily="2" charset="2"/>
              <a:buChar char="§"/>
              <a:defRPr sz="2800">
                <a:solidFill>
                  <a:srgbClr val="252055"/>
                </a:solidFill>
              </a:defRPr>
            </a:lvl2pPr>
            <a:lvl3pPr marL="1142971" indent="-228594" defTabSz="914377">
              <a:lnSpc>
                <a:spcPct val="90000"/>
              </a:lnSpc>
              <a:spcBef>
                <a:spcPts val="500"/>
              </a:spcBef>
              <a:buSzPct val="80000"/>
              <a:buFont typeface="Wingdings" panose="05000000000000000000" pitchFamily="2" charset="2"/>
              <a:buChar char="§"/>
              <a:defRPr sz="2000">
                <a:solidFill>
                  <a:srgbClr val="252055"/>
                </a:solidFill>
              </a:defRPr>
            </a:lvl3pPr>
            <a:lvl4pPr marL="1600160" indent="-228594" defTabSz="914377">
              <a:lnSpc>
                <a:spcPct val="90000"/>
              </a:lnSpc>
              <a:spcBef>
                <a:spcPts val="500"/>
              </a:spcBef>
              <a:buSzPct val="70000"/>
              <a:buFont typeface="Wingdings" panose="05000000000000000000" pitchFamily="2" charset="2"/>
              <a:buChar char="§"/>
              <a:defRPr>
                <a:solidFill>
                  <a:srgbClr val="252055"/>
                </a:solidFill>
              </a:defRPr>
            </a:lvl4pPr>
            <a:lvl5pPr marL="2057349" indent="-228594" defTabSz="914377">
              <a:lnSpc>
                <a:spcPct val="90000"/>
              </a:lnSpc>
              <a:spcBef>
                <a:spcPts val="500"/>
              </a:spcBef>
              <a:buSzPct val="70000"/>
              <a:buFont typeface="Wingdings" panose="05000000000000000000" pitchFamily="2" charset="2"/>
              <a:buChar char="§"/>
              <a:defRPr>
                <a:solidFill>
                  <a:srgbClr val="252055"/>
                </a:solidFill>
              </a:defRPr>
            </a:lvl5pPr>
            <a:lvl6pPr marL="2514537" indent="-228594" defTabSz="914377">
              <a:lnSpc>
                <a:spcPct val="90000"/>
              </a:lnSpc>
              <a:spcBef>
                <a:spcPts val="500"/>
              </a:spcBef>
              <a:buFont typeface="Arial"/>
              <a:buChar char="•"/>
            </a:lvl6pPr>
            <a:lvl7pPr marL="2971726" indent="-228594" defTabSz="914377">
              <a:lnSpc>
                <a:spcPct val="90000"/>
              </a:lnSpc>
              <a:spcBef>
                <a:spcPts val="500"/>
              </a:spcBef>
              <a:buFont typeface="Arial"/>
              <a:buChar char="•"/>
            </a:lvl7pPr>
            <a:lvl8pPr marL="3428914" indent="-228594" defTabSz="914377">
              <a:lnSpc>
                <a:spcPct val="90000"/>
              </a:lnSpc>
              <a:spcBef>
                <a:spcPts val="500"/>
              </a:spcBef>
              <a:buFont typeface="Arial"/>
              <a:buChar char="•"/>
            </a:lvl8pPr>
            <a:lvl9pPr marL="3886103" indent="-228594" defTabSz="914377">
              <a:lnSpc>
                <a:spcPct val="90000"/>
              </a:lnSpc>
              <a:spcBef>
                <a:spcPts val="500"/>
              </a:spcBef>
              <a:buFont typeface="Arial"/>
              <a:buChar char="•"/>
            </a:lvl9pPr>
          </a:lstStyle>
          <a:p>
            <a:r>
              <a:rPr lang="en-US" sz="4000" b="1">
                <a:solidFill>
                  <a:srgbClr val="252055"/>
                </a:solidFill>
                <a:latin typeface="Century Gothic" panose="020B0502020202020204" pitchFamily="34" charset="0"/>
              </a:rPr>
              <a:t>Your email and/or the     Client Tracking Dashboard. PRG sends an email when a client’s data collection window opens. You can also check the Client Tracking Dashboard any time to see   if and when a SUPRT is due.</a:t>
            </a:r>
          </a:p>
        </p:txBody>
      </p:sp>
    </p:spTree>
    <p:extLst>
      <p:ext uri="{BB962C8B-B14F-4D97-AF65-F5344CB8AC3E}">
        <p14:creationId xmlns:p14="http://schemas.microsoft.com/office/powerpoint/2010/main" val="352745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74B6BB-C0BD-1F6E-66BB-50D789A19110}"/>
              </a:ext>
              <a:ext uri="{C183D7F6-B498-43B3-948B-1728B52AA6E4}">
                <adec:decorative xmlns:adec="http://schemas.microsoft.com/office/drawing/2017/decorative" val="1"/>
              </a:ext>
            </a:extLst>
          </p:cNvPr>
          <p:cNvSpPr txBox="1">
            <a:spLocks/>
          </p:cNvSpPr>
          <p:nvPr/>
        </p:nvSpPr>
        <p:spPr>
          <a:xfrm>
            <a:off x="0" y="-673100"/>
            <a:ext cx="10510346" cy="38100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Background</a:t>
            </a:r>
          </a:p>
        </p:txBody>
      </p:sp>
      <p:sp>
        <p:nvSpPr>
          <p:cNvPr id="4" name="Text Placeholder 2">
            <a:extLst>
              <a:ext uri="{FF2B5EF4-FFF2-40B4-BE49-F238E27FC236}">
                <a16:creationId xmlns:a16="http://schemas.microsoft.com/office/drawing/2014/main" id="{33291A72-F45A-B0A6-FE37-3A2F2A2CC817}"/>
              </a:ext>
            </a:extLst>
          </p:cNvPr>
          <p:cNvSpPr txBox="1">
            <a:spLocks/>
          </p:cNvSpPr>
          <p:nvPr/>
        </p:nvSpPr>
        <p:spPr>
          <a:xfrm>
            <a:off x="1072799" y="2086761"/>
            <a:ext cx="10141301" cy="3031339"/>
          </a:xfrm>
          <a:prstGeom prst="rect">
            <a:avLst/>
          </a:prstGeom>
        </p:spPr>
        <p:txBody>
          <a:bodyPr vert="horz" lIns="91440" tIns="45720" rIns="91440" bIns="45720" rtlCol="0">
            <a:normAutofit/>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latin typeface="Century Gothic" panose="020B0502020202020204" pitchFamily="34" charset="0"/>
              </a:rPr>
              <a:t>Your organization provides services that are funded by a grant from the Substance Abuse and Mental Health Services Administration (SAMHSA).</a:t>
            </a:r>
          </a:p>
        </p:txBody>
      </p:sp>
      <p:pic>
        <p:nvPicPr>
          <p:cNvPr id="2" name="Picture 1">
            <a:extLst>
              <a:ext uri="{FF2B5EF4-FFF2-40B4-BE49-F238E27FC236}">
                <a16:creationId xmlns:a16="http://schemas.microsoft.com/office/drawing/2014/main" id="{DDEE9787-8882-C604-503B-7FA785565F23}"/>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238492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C5DA-E9DB-40CA-9497-0AD495F5204E}"/>
              </a:ext>
            </a:extLst>
          </p:cNvPr>
          <p:cNvSpPr>
            <a:spLocks noGrp="1"/>
          </p:cNvSpPr>
          <p:nvPr>
            <p:ph type="title"/>
          </p:nvPr>
        </p:nvSpPr>
        <p:spPr/>
        <p:txBody>
          <a:bodyPr/>
          <a:lstStyle/>
          <a:p>
            <a:r>
              <a:rPr lang="en-US" sz="6000"/>
              <a:t>Frequently Asked Questions</a:t>
            </a:r>
          </a:p>
        </p:txBody>
      </p:sp>
      <p:pic>
        <p:nvPicPr>
          <p:cNvPr id="3" name="Graphic 2">
            <a:extLst>
              <a:ext uri="{FF2B5EF4-FFF2-40B4-BE49-F238E27FC236}">
                <a16:creationId xmlns:a16="http://schemas.microsoft.com/office/drawing/2014/main" id="{10D0A373-256C-8388-B325-E7AE2D0929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021" y="-452266"/>
            <a:ext cx="1228725" cy="1847850"/>
          </a:xfrm>
          <a:prstGeom prst="rect">
            <a:avLst/>
          </a:prstGeom>
        </p:spPr>
      </p:pic>
    </p:spTree>
    <p:extLst>
      <p:ext uri="{BB962C8B-B14F-4D97-AF65-F5344CB8AC3E}">
        <p14:creationId xmlns:p14="http://schemas.microsoft.com/office/powerpoint/2010/main" val="3604052752"/>
      </p:ext>
    </p:extLst>
  </p:cSld>
  <p:clrMapOvr>
    <a:masterClrMapping/>
  </p:clrMapOvr>
  <p:transition spd="slow" advTm="18321">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AD14C84-6E0E-906F-F5A3-186B2F1186FE}"/>
              </a:ext>
            </a:extLst>
          </p:cNvPr>
          <p:cNvSpPr txBox="1">
            <a:spLocks/>
          </p:cNvSpPr>
          <p:nvPr/>
        </p:nvSpPr>
        <p:spPr>
          <a:xfrm>
            <a:off x="1150587" y="404172"/>
            <a:ext cx="11188026" cy="7417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Frequently Asked Questions</a:t>
            </a:r>
          </a:p>
        </p:txBody>
      </p:sp>
      <p:sp>
        <p:nvSpPr>
          <p:cNvPr id="3" name="Text Placeholder 2">
            <a:extLst>
              <a:ext uri="{FF2B5EF4-FFF2-40B4-BE49-F238E27FC236}">
                <a16:creationId xmlns:a16="http://schemas.microsoft.com/office/drawing/2014/main" id="{FD9F1F24-F0CB-5358-233E-438BC03EFD40}"/>
              </a:ext>
            </a:extLst>
          </p:cNvPr>
          <p:cNvSpPr>
            <a:spLocks noGrp="1"/>
          </p:cNvSpPr>
          <p:nvPr>
            <p:ph type="body" sz="quarter" idx="10"/>
          </p:nvPr>
        </p:nvSpPr>
        <p:spPr>
          <a:xfrm>
            <a:off x="1146633" y="1051896"/>
            <a:ext cx="10750092" cy="498701"/>
          </a:xfrm>
        </p:spPr>
        <p:txBody>
          <a:bodyPr/>
          <a:lstStyle/>
          <a:p>
            <a:r>
              <a:rPr lang="en-US" sz="2400"/>
              <a:t>Click the question to see the answer; then click the         button to return to this slide.  </a:t>
            </a:r>
          </a:p>
        </p:txBody>
      </p:sp>
      <p:sp>
        <p:nvSpPr>
          <p:cNvPr id="4" name="Text Placeholder 3">
            <a:extLst>
              <a:ext uri="{FF2B5EF4-FFF2-40B4-BE49-F238E27FC236}">
                <a16:creationId xmlns:a16="http://schemas.microsoft.com/office/drawing/2014/main" id="{3AA700F9-203D-4A0B-11FB-843CC80323F1}"/>
              </a:ext>
            </a:extLst>
          </p:cNvPr>
          <p:cNvSpPr>
            <a:spLocks noGrp="1"/>
          </p:cNvSpPr>
          <p:nvPr>
            <p:ph type="body" sz="quarter" idx="11"/>
          </p:nvPr>
        </p:nvSpPr>
        <p:spPr>
          <a:xfrm>
            <a:off x="1219370" y="1502114"/>
            <a:ext cx="10324564" cy="4382781"/>
          </a:xfrm>
        </p:spPr>
        <p:txBody>
          <a:bodyPr/>
          <a:lstStyle/>
          <a:p>
            <a:pPr>
              <a:spcBef>
                <a:spcPts val="600"/>
              </a:spcBef>
              <a:spcAft>
                <a:spcPts val="600"/>
              </a:spcAft>
            </a:pPr>
            <a:r>
              <a:rPr lang="en-US" sz="1800">
                <a:latin typeface="Century Gothic" panose="020B0502020202020204" pitchFamily="34" charset="0"/>
                <a:hlinkClick r:id="rId2" action="ppaction://hlinksldjump">
                  <a:extLst>
                    <a:ext uri="{A12FA001-AC4F-418D-AE19-62706E023703}">
                      <ahyp:hlinkClr xmlns:ahyp="http://schemas.microsoft.com/office/drawing/2018/hyperlinkcolor" val="tx"/>
                    </a:ext>
                  </a:extLst>
                </a:hlinkClick>
              </a:rPr>
              <a:t>Who is PRG?</a:t>
            </a:r>
            <a:endParaRPr lang="en-US" sz="1800">
              <a:latin typeface="Century Gothic" panose="020B0502020202020204" pitchFamily="34" charset="0"/>
            </a:endParaRPr>
          </a:p>
          <a:p>
            <a:pPr>
              <a:spcBef>
                <a:spcPts val="600"/>
              </a:spcBef>
              <a:spcAft>
                <a:spcPts val="600"/>
              </a:spcAft>
            </a:pPr>
            <a:r>
              <a:rPr lang="en-US" sz="1800">
                <a:solidFill>
                  <a:srgbClr val="202656"/>
                </a:solidFill>
                <a:latin typeface="Century Gothic" panose="020B0502020202020204" pitchFamily="34" charset="0"/>
                <a:hlinkClick r:id="rId3" action="ppaction://hlinksldjump">
                  <a:extLst>
                    <a:ext uri="{A12FA001-AC4F-418D-AE19-62706E023703}">
                      <ahyp:hlinkClr xmlns:ahyp="http://schemas.microsoft.com/office/drawing/2018/hyperlinkcolor" val="tx"/>
                    </a:ext>
                  </a:extLst>
                </a:hlinkClick>
              </a:rPr>
              <a:t>What is SUPRT?</a:t>
            </a:r>
            <a:endParaRPr lang="en-US" sz="1800">
              <a:solidFill>
                <a:srgbClr val="202656"/>
              </a:solidFill>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4" action="ppaction://hlinksldjump">
                  <a:extLst>
                    <a:ext uri="{A12FA001-AC4F-418D-AE19-62706E023703}">
                      <ahyp:hlinkClr xmlns:ahyp="http://schemas.microsoft.com/office/drawing/2018/hyperlinkcolor" val="tx"/>
                    </a:ext>
                  </a:extLst>
                </a:hlinkClick>
              </a:rPr>
              <a:t>When does SUPRT need to be completed?</a:t>
            </a:r>
            <a:endParaRPr lang="en-US" sz="1800">
              <a:latin typeface="Century Gothic" panose="020B0502020202020204" pitchFamily="34" charset="0"/>
            </a:endParaRPr>
          </a:p>
          <a:p>
            <a:pPr>
              <a:spcBef>
                <a:spcPts val="600"/>
              </a:spcBef>
              <a:spcAft>
                <a:spcPts val="600"/>
              </a:spcAft>
            </a:pPr>
            <a:r>
              <a:rPr lang="en-US" sz="1800">
                <a:solidFill>
                  <a:srgbClr val="202656"/>
                </a:solidFill>
                <a:latin typeface="Century Gothic" panose="020B0502020202020204" pitchFamily="34" charset="0"/>
                <a:hlinkClick r:id="rId5" action="ppaction://hlinksldjump">
                  <a:extLst>
                    <a:ext uri="{A12FA001-AC4F-418D-AE19-62706E023703}">
                      <ahyp:hlinkClr xmlns:ahyp="http://schemas.microsoft.com/office/drawing/2018/hyperlinkcolor" val="tx"/>
                    </a:ext>
                  </a:extLst>
                </a:hlinkClick>
              </a:rPr>
              <a:t>How do I start completing SUPRTs?</a:t>
            </a:r>
            <a:endParaRPr lang="en-US" sz="1800">
              <a:solidFill>
                <a:srgbClr val="202656"/>
              </a:solidFill>
              <a:latin typeface="Century Gothic" panose="020B0502020202020204" pitchFamily="34" charset="0"/>
              <a:hlinkClick r:id="rId6" action="ppaction://hlinksldjump">
                <a:extLst>
                  <a:ext uri="{A12FA001-AC4F-418D-AE19-62706E023703}">
                    <ahyp:hlinkClr xmlns:ahyp="http://schemas.microsoft.com/office/drawing/2018/hyperlinkcolor" val="tx"/>
                  </a:ext>
                </a:extLst>
              </a:hlinkClick>
            </a:endParaRPr>
          </a:p>
          <a:p>
            <a:pPr>
              <a:spcBef>
                <a:spcPts val="600"/>
              </a:spcBef>
              <a:spcAft>
                <a:spcPts val="600"/>
              </a:spcAft>
            </a:pPr>
            <a:r>
              <a:rPr lang="en-US" sz="1800">
                <a:latin typeface="Century Gothic" panose="020B0502020202020204" pitchFamily="34" charset="0"/>
                <a:hlinkClick r:id="rId6" action="ppaction://hlinksldjump">
                  <a:extLst>
                    <a:ext uri="{A12FA001-AC4F-418D-AE19-62706E023703}">
                      <ahyp:hlinkClr xmlns:ahyp="http://schemas.microsoft.com/office/drawing/2018/hyperlinkcolor" val="tx"/>
                    </a:ext>
                  </a:extLst>
                </a:hlinkClick>
              </a:rPr>
              <a:t>How do I know when a SUPRT is due?</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7" action="ppaction://hlinksldjump"/>
              </a:rPr>
              <a:t>A client refuses to complete the SUPRT-C. Do I still need to complete a SUPRT-A for that client?</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8" action="ppaction://hlinksldjump">
                  <a:extLst>
                    <a:ext uri="{A12FA001-AC4F-418D-AE19-62706E023703}">
                      <ahyp:hlinkClr xmlns:ahyp="http://schemas.microsoft.com/office/drawing/2018/hyperlinkcolor" val="tx"/>
                    </a:ext>
                  </a:extLst>
                </a:hlinkClick>
              </a:rPr>
              <a:t>Are there expected completion rates for the SUPRT?</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9" action="ppaction://hlinksldjump">
                  <a:extLst>
                    <a:ext uri="{A12FA001-AC4F-418D-AE19-62706E023703}">
                      <ahyp:hlinkClr xmlns:ahyp="http://schemas.microsoft.com/office/drawing/2018/hyperlinkcolor" val="tx"/>
                    </a:ext>
                  </a:extLst>
                </a:hlinkClick>
              </a:rPr>
              <a:t>What if my client’s reassessment window closed before I was able to complete a SUPRT?</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10" action="ppaction://hlinksldjump"/>
              </a:rPr>
              <a:t>What if my client was enrolled using the GPRA?</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11" action="ppaction://hlinksldjump">
                  <a:extLst>
                    <a:ext uri="{A12FA001-AC4F-418D-AE19-62706E023703}">
                      <ahyp:hlinkClr xmlns:ahyp="http://schemas.microsoft.com/office/drawing/2018/hyperlinkcolor" val="tx"/>
                    </a:ext>
                  </a:extLst>
                </a:hlinkClick>
              </a:rPr>
              <a:t>Do clients receive incentives for completing SUPRT?</a:t>
            </a:r>
            <a:endParaRPr lang="en-US" sz="1800">
              <a:latin typeface="Century Gothic" panose="020B0502020202020204" pitchFamily="34" charset="0"/>
            </a:endParaRPr>
          </a:p>
          <a:p>
            <a:pPr>
              <a:spcBef>
                <a:spcPts val="600"/>
              </a:spcBef>
              <a:spcAft>
                <a:spcPts val="600"/>
              </a:spcAft>
            </a:pPr>
            <a:r>
              <a:rPr lang="en-US" sz="1800">
                <a:latin typeface="Century Gothic" panose="020B0502020202020204" pitchFamily="34" charset="0"/>
                <a:hlinkClick r:id="rId10" action="ppaction://hlinksldjump">
                  <a:extLst>
                    <a:ext uri="{A12FA001-AC4F-418D-AE19-62706E023703}">
                      <ahyp:hlinkClr xmlns:ahyp="http://schemas.microsoft.com/office/drawing/2018/hyperlinkcolor" val="tx"/>
                    </a:ext>
                  </a:extLst>
                </a:hlinkClick>
              </a:rPr>
              <a:t>What if a client was discharged and re-enrolls in services?</a:t>
            </a:r>
            <a:endParaRPr lang="en-US" sz="1800">
              <a:latin typeface="Century Gothic" panose="020B0502020202020204" pitchFamily="34" charset="0"/>
            </a:endParaRPr>
          </a:p>
          <a:p>
            <a:pPr>
              <a:spcBef>
                <a:spcPts val="600"/>
              </a:spcBef>
              <a:spcAft>
                <a:spcPts val="600"/>
              </a:spcAft>
            </a:pPr>
            <a:r>
              <a:rPr lang="en-US" sz="1800">
                <a:solidFill>
                  <a:srgbClr val="202656"/>
                </a:solidFill>
                <a:latin typeface="Century Gothic" panose="020B0502020202020204" pitchFamily="34" charset="0"/>
                <a:hlinkClick r:id="rId12" action="ppaction://hlinksldjump">
                  <a:extLst>
                    <a:ext uri="{A12FA001-AC4F-418D-AE19-62706E023703}">
                      <ahyp:hlinkClr xmlns:ahyp="http://schemas.microsoft.com/office/drawing/2018/hyperlinkcolor" val="tx"/>
                    </a:ext>
                  </a:extLst>
                </a:hlinkClick>
              </a:rPr>
              <a:t>What if I have a question or an issue related to data collection?</a:t>
            </a:r>
            <a:endParaRPr lang="en-US" sz="1800">
              <a:solidFill>
                <a:srgbClr val="202656"/>
              </a:solidFill>
              <a:latin typeface="Century Gothic" panose="020B0502020202020204" pitchFamily="34" charset="0"/>
            </a:endParaRPr>
          </a:p>
          <a:p>
            <a:pPr marL="0" indent="0">
              <a:spcBef>
                <a:spcPts val="600"/>
              </a:spcBef>
              <a:spcAft>
                <a:spcPts val="600"/>
              </a:spcAft>
              <a:buNone/>
            </a:pPr>
            <a:endParaRPr lang="en-US" sz="1800"/>
          </a:p>
          <a:p>
            <a:pPr>
              <a:spcBef>
                <a:spcPts val="600"/>
              </a:spcBef>
              <a:spcAft>
                <a:spcPts val="600"/>
              </a:spcAft>
            </a:pPr>
            <a:endParaRPr lang="en-US" sz="1800"/>
          </a:p>
          <a:p>
            <a:pPr>
              <a:spcBef>
                <a:spcPts val="600"/>
              </a:spcBef>
            </a:pPr>
            <a:endParaRPr lang="en-US" sz="2400"/>
          </a:p>
          <a:p>
            <a:pPr>
              <a:spcBef>
                <a:spcPts val="600"/>
              </a:spcBef>
            </a:pPr>
            <a:endParaRPr lang="en-US" sz="3200"/>
          </a:p>
          <a:p>
            <a:pPr>
              <a:spcBef>
                <a:spcPts val="600"/>
              </a:spcBef>
            </a:pPr>
            <a:endParaRPr lang="en-US" sz="3200"/>
          </a:p>
        </p:txBody>
      </p:sp>
      <p:sp>
        <p:nvSpPr>
          <p:cNvPr id="5" name="Action Button: Return 4">
            <a:hlinkClick r:id="" action="ppaction://hlinkshowjump?jump=lastslideviewed" highlightClick="1"/>
            <a:extLst>
              <a:ext uri="{FF2B5EF4-FFF2-40B4-BE49-F238E27FC236}">
                <a16:creationId xmlns:a16="http://schemas.microsoft.com/office/drawing/2014/main" id="{B811A77A-0AB9-7666-96FA-4B6CF5DDA744}"/>
              </a:ext>
              <a:ext uri="{C183D7F6-B498-43B3-948B-1728B52AA6E4}">
                <adec:decorative xmlns:adec="http://schemas.microsoft.com/office/drawing/2017/decorative" val="1"/>
              </a:ext>
            </a:extLst>
          </p:cNvPr>
          <p:cNvSpPr/>
          <p:nvPr/>
        </p:nvSpPr>
        <p:spPr>
          <a:xfrm>
            <a:off x="7600406" y="1020064"/>
            <a:ext cx="457200" cy="457200"/>
          </a:xfrm>
          <a:prstGeom prst="actionButtonRetur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8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0F8F-0124-D486-BCCE-6C0C7F11A4F2}"/>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Who is PRG?</a:t>
            </a:r>
          </a:p>
        </p:txBody>
      </p:sp>
      <p:sp>
        <p:nvSpPr>
          <p:cNvPr id="3" name="Text Placeholder 2">
            <a:extLst>
              <a:ext uri="{FF2B5EF4-FFF2-40B4-BE49-F238E27FC236}">
                <a16:creationId xmlns:a16="http://schemas.microsoft.com/office/drawing/2014/main" id="{27589344-FFA7-85AB-F145-D67B4FDAA3FC}"/>
              </a:ext>
            </a:extLst>
          </p:cNvPr>
          <p:cNvSpPr txBox="1">
            <a:spLocks/>
          </p:cNvSpPr>
          <p:nvPr/>
        </p:nvSpPr>
        <p:spPr>
          <a:xfrm>
            <a:off x="793300" y="1872850"/>
            <a:ext cx="764966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The Policy &amp; Research Group (PRG) is a private research and evaluation firm based in New Orleans, Louisiana. Learn more at </a:t>
            </a:r>
            <a:r>
              <a:rPr lang="en-US" sz="2800" b="0">
                <a:solidFill>
                  <a:srgbClr val="202656"/>
                </a:solidFill>
                <a:hlinkClick r:id="rId3">
                  <a:extLst>
                    <a:ext uri="{A12FA001-AC4F-418D-AE19-62706E023703}">
                      <ahyp:hlinkClr xmlns:ahyp="http://schemas.microsoft.com/office/drawing/2018/hyperlinkcolor" val="tx"/>
                    </a:ext>
                  </a:extLst>
                </a:hlinkClick>
              </a:rPr>
              <a:t>policyandresearch.com</a:t>
            </a:r>
            <a:endParaRPr lang="en-US" sz="2800" b="0"/>
          </a:p>
          <a:p>
            <a:r>
              <a:rPr lang="en-US" sz="2800" b="0"/>
              <a:t>PRG created PRG Insight, a web-based system for grant-required data collection and reporting based on over 20 years of experience working with SAMHSA grantees. Learn more at </a:t>
            </a:r>
            <a:r>
              <a:rPr lang="en-US" sz="2800" b="0">
                <a:solidFill>
                  <a:srgbClr val="202656"/>
                </a:solidFill>
                <a:hlinkClick r:id="rId4">
                  <a:extLst>
                    <a:ext uri="{A12FA001-AC4F-418D-AE19-62706E023703}">
                      <ahyp:hlinkClr xmlns:ahyp="http://schemas.microsoft.com/office/drawing/2018/hyperlinkcolor" val="tx"/>
                    </a:ext>
                  </a:extLst>
                </a:hlinkClick>
              </a:rPr>
              <a:t>prginsight.com</a:t>
            </a:r>
            <a:endParaRPr lang="en-US" sz="2800" b="0">
              <a:solidFill>
                <a:srgbClr val="202656"/>
              </a:solidFill>
            </a:endParaRPr>
          </a:p>
          <a:p>
            <a:endParaRPr lang="en-US" sz="2800" b="0"/>
          </a:p>
          <a:p>
            <a:pPr marL="0" indent="0">
              <a:buNone/>
            </a:pPr>
            <a:endParaRPr lang="en-US" sz="2800"/>
          </a:p>
        </p:txBody>
      </p:sp>
      <p:pic>
        <p:nvPicPr>
          <p:cNvPr id="6" name="Picture 5">
            <a:extLst>
              <a:ext uri="{FF2B5EF4-FFF2-40B4-BE49-F238E27FC236}">
                <a16:creationId xmlns:a16="http://schemas.microsoft.com/office/drawing/2014/main" id="{3CA34D6C-18AD-8201-2D9D-11D1A3A80A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17280" y="2023152"/>
            <a:ext cx="2077892" cy="1127686"/>
          </a:xfrm>
          <a:prstGeom prst="rect">
            <a:avLst/>
          </a:prstGeom>
        </p:spPr>
      </p:pic>
      <p:pic>
        <p:nvPicPr>
          <p:cNvPr id="10" name="Picture 9">
            <a:extLst>
              <a:ext uri="{FF2B5EF4-FFF2-40B4-BE49-F238E27FC236}">
                <a16:creationId xmlns:a16="http://schemas.microsoft.com/office/drawing/2014/main" id="{7FADBBBF-825E-4617-60A4-64D3F46D5C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597386" y="3188015"/>
            <a:ext cx="2576074" cy="1834584"/>
          </a:xfrm>
          <a:prstGeom prst="rect">
            <a:avLst/>
          </a:prstGeom>
        </p:spPr>
      </p:pic>
      <p:pic>
        <p:nvPicPr>
          <p:cNvPr id="4" name="Picture 3">
            <a:extLst>
              <a:ext uri="{FF2B5EF4-FFF2-40B4-BE49-F238E27FC236}">
                <a16:creationId xmlns:a16="http://schemas.microsoft.com/office/drawing/2014/main" id="{CD520E8A-A959-CC90-E464-A7F692960387}"/>
              </a:ext>
            </a:extLst>
          </p:cNvPr>
          <p:cNvPicPr>
            <a:picLocks noChangeAspect="1"/>
          </p:cNvPicPr>
          <p:nvPr/>
        </p:nvPicPr>
        <p:blipFill rotWithShape="1">
          <a:blip r:embed="rId7"/>
          <a:srcRect l="4361" t="4665" r="7361" b="3372"/>
          <a:stretch/>
        </p:blipFill>
        <p:spPr>
          <a:xfrm>
            <a:off x="-288368" y="-725810"/>
            <a:ext cx="1081668" cy="1682621"/>
          </a:xfrm>
          <a:prstGeom prst="rect">
            <a:avLst/>
          </a:prstGeom>
        </p:spPr>
      </p:pic>
      <p:sp>
        <p:nvSpPr>
          <p:cNvPr id="7" name="Action Button: Return 6">
            <a:hlinkClick r:id="" action="ppaction://hlinkshowjump?jump=lastslideviewed" highlightClick="1"/>
            <a:extLst>
              <a:ext uri="{FF2B5EF4-FFF2-40B4-BE49-F238E27FC236}">
                <a16:creationId xmlns:a16="http://schemas.microsoft.com/office/drawing/2014/main" id="{4ECD5418-85B0-01EE-8CEC-7C6C0A3E12C0}"/>
              </a:ext>
            </a:extLst>
          </p:cNvPr>
          <p:cNvSpPr/>
          <p:nvPr/>
        </p:nvSpPr>
        <p:spPr>
          <a:xfrm>
            <a:off x="10725224" y="5726848"/>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6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9CB8-2C59-C20F-E1F1-9470166AA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32705-B489-3C43-9418-36A9B931DA03}"/>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is SUPRT?</a:t>
            </a:r>
          </a:p>
        </p:txBody>
      </p:sp>
      <p:sp>
        <p:nvSpPr>
          <p:cNvPr id="3" name="Text Placeholder 2">
            <a:extLst>
              <a:ext uri="{FF2B5EF4-FFF2-40B4-BE49-F238E27FC236}">
                <a16:creationId xmlns:a16="http://schemas.microsoft.com/office/drawing/2014/main" id="{955E1CB9-7DB2-4287-E7A7-68BF7974BA3D}"/>
              </a:ext>
            </a:extLst>
          </p:cNvPr>
          <p:cNvSpPr txBox="1">
            <a:spLocks/>
          </p:cNvSpPr>
          <p:nvPr/>
        </p:nvSpPr>
        <p:spPr>
          <a:xfrm>
            <a:off x="793300" y="1872850"/>
            <a:ext cx="1023030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SAMHSA’s Unified Performance Reporting Tool (SUPRT) is a questionnaire that collects data from clients receiving SAMHSA-funded services</a:t>
            </a:r>
          </a:p>
          <a:p>
            <a:r>
              <a:rPr lang="en-US" sz="2800" b="0"/>
              <a:t>It is used to standardize the data that are collected across all of SAMHSA’s grant programs</a:t>
            </a:r>
          </a:p>
          <a:p>
            <a:r>
              <a:rPr lang="en-US" sz="2800" b="0"/>
              <a:t>PRG created a web-based version of the tool (SUPRT Online Form) to help ease the burden of data collection and reporting on case managers</a:t>
            </a:r>
          </a:p>
          <a:p>
            <a:r>
              <a:rPr lang="en-US" sz="2800" b="0"/>
              <a:t>Case managers can access data collected in the SUPRT via the PRG Insight data dashboard. </a:t>
            </a:r>
          </a:p>
          <a:p>
            <a:endParaRPr lang="en-US" sz="2800" b="0"/>
          </a:p>
          <a:p>
            <a:pPr marL="0" indent="0">
              <a:buNone/>
            </a:pPr>
            <a:endParaRPr lang="en-US" sz="2800"/>
          </a:p>
        </p:txBody>
      </p:sp>
      <p:sp>
        <p:nvSpPr>
          <p:cNvPr id="5" name="Action Button: Return 4">
            <a:hlinkClick r:id="" action="ppaction://hlinkshowjump?jump=lastslideviewed" highlightClick="1"/>
            <a:extLst>
              <a:ext uri="{FF2B5EF4-FFF2-40B4-BE49-F238E27FC236}">
                <a16:creationId xmlns:a16="http://schemas.microsoft.com/office/drawing/2014/main" id="{053579E6-CE66-B24A-AF0A-D5239C4CCC17}"/>
              </a:ext>
            </a:extLst>
          </p:cNvPr>
          <p:cNvSpPr/>
          <p:nvPr/>
        </p:nvSpPr>
        <p:spPr>
          <a:xfrm>
            <a:off x="10725224" y="5726848"/>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A9E83E6-D03A-7BAC-EDE5-3CC92D37E192}"/>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3086113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F6B46-52BD-9DED-ADBD-E40AA02565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192041-C535-8C1E-6426-EF4448BE9D40}"/>
              </a:ext>
            </a:extLst>
          </p:cNvPr>
          <p:cNvSpPr txBox="1">
            <a:spLocks/>
          </p:cNvSpPr>
          <p:nvPr/>
        </p:nvSpPr>
        <p:spPr>
          <a:xfrm>
            <a:off x="742335" y="1373371"/>
            <a:ext cx="1019998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When does SUPRT need to be completed?</a:t>
            </a:r>
          </a:p>
        </p:txBody>
      </p:sp>
      <p:sp>
        <p:nvSpPr>
          <p:cNvPr id="3" name="Text Placeholder 2">
            <a:extLst>
              <a:ext uri="{FF2B5EF4-FFF2-40B4-BE49-F238E27FC236}">
                <a16:creationId xmlns:a16="http://schemas.microsoft.com/office/drawing/2014/main" id="{E6D1FB34-3D37-5505-EA8E-5962AE052A92}"/>
              </a:ext>
            </a:extLst>
          </p:cNvPr>
          <p:cNvSpPr txBox="1">
            <a:spLocks/>
          </p:cNvSpPr>
          <p:nvPr/>
        </p:nvSpPr>
        <p:spPr>
          <a:xfrm>
            <a:off x="793300" y="2692400"/>
            <a:ext cx="10382700" cy="80097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The SUPRT must be completed at the client’s intake into, and discharge from, the grant-funded program.</a:t>
            </a:r>
          </a:p>
          <a:p>
            <a:r>
              <a:rPr lang="en-US" sz="2800" b="0"/>
              <a:t>The SUPRT is required:</a:t>
            </a:r>
          </a:p>
          <a:p>
            <a:pPr lvl="1"/>
            <a:r>
              <a:rPr lang="en-US"/>
              <a:t>6-months after intake (if still enrolled in services)</a:t>
            </a:r>
          </a:p>
          <a:p>
            <a:pPr lvl="1"/>
            <a:r>
              <a:rPr lang="en-US"/>
              <a:t>Annually (every 12 months, if still enrolled in services)</a:t>
            </a:r>
          </a:p>
          <a:p>
            <a:pPr lvl="1"/>
            <a:endParaRPr lang="en-US" sz="2300"/>
          </a:p>
          <a:p>
            <a:pPr lvl="1"/>
            <a:endParaRPr lang="en-US" sz="2300"/>
          </a:p>
          <a:p>
            <a:pPr lvl="1"/>
            <a:endParaRPr lang="en-US" sz="2300" b="0"/>
          </a:p>
          <a:p>
            <a:pPr marL="0" indent="0">
              <a:buNone/>
            </a:pPr>
            <a:endParaRPr lang="en-US" sz="2800"/>
          </a:p>
        </p:txBody>
      </p:sp>
      <p:sp>
        <p:nvSpPr>
          <p:cNvPr id="5" name="Action Button: Return 4">
            <a:hlinkClick r:id="" action="ppaction://hlinkshowjump?jump=lastslideviewed" highlightClick="1"/>
            <a:extLst>
              <a:ext uri="{FF2B5EF4-FFF2-40B4-BE49-F238E27FC236}">
                <a16:creationId xmlns:a16="http://schemas.microsoft.com/office/drawing/2014/main" id="{2645E3C0-13E2-1A71-2B04-AE4531083A0A}"/>
              </a:ext>
            </a:extLst>
          </p:cNvPr>
          <p:cNvSpPr/>
          <p:nvPr/>
        </p:nvSpPr>
        <p:spPr>
          <a:xfrm>
            <a:off x="10684256" y="5287264"/>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948C1F-CE46-A59D-C508-352EEFFFB051}"/>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3573353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B6B0-9DB2-4D31-0586-2DBB96E03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18850-996B-8A52-EA18-D16356E3A949}"/>
              </a:ext>
            </a:extLst>
          </p:cNvPr>
          <p:cNvSpPr txBox="1">
            <a:spLocks/>
          </p:cNvSpPr>
          <p:nvPr/>
        </p:nvSpPr>
        <p:spPr>
          <a:xfrm>
            <a:off x="671215" y="966971"/>
            <a:ext cx="10911185"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How do I start completing SUPRTs?</a:t>
            </a:r>
          </a:p>
        </p:txBody>
      </p:sp>
      <p:sp>
        <p:nvSpPr>
          <p:cNvPr id="3" name="Text Placeholder 2">
            <a:extLst>
              <a:ext uri="{FF2B5EF4-FFF2-40B4-BE49-F238E27FC236}">
                <a16:creationId xmlns:a16="http://schemas.microsoft.com/office/drawing/2014/main" id="{D0E05A14-83E3-6787-A148-E513FBBF93A7}"/>
              </a:ext>
            </a:extLst>
          </p:cNvPr>
          <p:cNvSpPr txBox="1">
            <a:spLocks/>
          </p:cNvSpPr>
          <p:nvPr/>
        </p:nvSpPr>
        <p:spPr>
          <a:xfrm>
            <a:off x="722180" y="2153920"/>
            <a:ext cx="10382700" cy="80097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Access the link to the SUPRT Online Form and enter your email address and the unique ID number for your client. Then, the online form will guide you and your client to the applicable questions based on the assessment type that is due. </a:t>
            </a:r>
          </a:p>
          <a:p>
            <a:r>
              <a:rPr lang="en-US" sz="2800" b="0"/>
              <a:t>Once you (and your client) have completed a SUPRT in the online form, the data in the Client Tracking tab of the data dashboard will update. PRG will upload the data to SPARS. </a:t>
            </a:r>
            <a:endParaRPr lang="en-US"/>
          </a:p>
          <a:p>
            <a:pPr lvl="1"/>
            <a:endParaRPr lang="en-US" sz="2300"/>
          </a:p>
          <a:p>
            <a:pPr lvl="1"/>
            <a:endParaRPr lang="en-US" sz="2300"/>
          </a:p>
          <a:p>
            <a:pPr lvl="1"/>
            <a:endParaRPr lang="en-US" sz="2300" b="0"/>
          </a:p>
          <a:p>
            <a:pPr marL="0" indent="0">
              <a:buNone/>
            </a:pPr>
            <a:endParaRPr lang="en-US" sz="2800"/>
          </a:p>
        </p:txBody>
      </p:sp>
      <p:sp>
        <p:nvSpPr>
          <p:cNvPr id="5" name="Action Button: Return 4">
            <a:hlinkClick r:id="" action="ppaction://hlinkshowjump?jump=lastslideviewed" highlightClick="1"/>
            <a:extLst>
              <a:ext uri="{FF2B5EF4-FFF2-40B4-BE49-F238E27FC236}">
                <a16:creationId xmlns:a16="http://schemas.microsoft.com/office/drawing/2014/main" id="{4CC70BB7-255A-12BE-E122-CD2CE9DDC21E}"/>
              </a:ext>
            </a:extLst>
          </p:cNvPr>
          <p:cNvSpPr/>
          <p:nvPr/>
        </p:nvSpPr>
        <p:spPr>
          <a:xfrm>
            <a:off x="10976356" y="5325364"/>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69F26F-18B5-DB39-7309-53DE681C2C54}"/>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149662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318BB-B408-A32E-8E17-7D23CA736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32C1C-6C73-BB6D-6888-49E2911CE395}"/>
              </a:ext>
            </a:extLst>
          </p:cNvPr>
          <p:cNvSpPr txBox="1">
            <a:spLocks/>
          </p:cNvSpPr>
          <p:nvPr/>
        </p:nvSpPr>
        <p:spPr>
          <a:xfrm>
            <a:off x="723900" y="924439"/>
            <a:ext cx="10086853"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How do I know when a SUPRT is due?</a:t>
            </a:r>
          </a:p>
        </p:txBody>
      </p:sp>
      <p:pic>
        <p:nvPicPr>
          <p:cNvPr id="5" name="Picture 4">
            <a:extLst>
              <a:ext uri="{FF2B5EF4-FFF2-40B4-BE49-F238E27FC236}">
                <a16:creationId xmlns:a16="http://schemas.microsoft.com/office/drawing/2014/main" id="{FF53177F-0E28-9352-200C-281BAF839CC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71617" y="3530600"/>
            <a:ext cx="1821073" cy="2138516"/>
          </a:xfrm>
          <a:prstGeom prst="rect">
            <a:avLst/>
          </a:prstGeom>
        </p:spPr>
      </p:pic>
      <p:pic>
        <p:nvPicPr>
          <p:cNvPr id="10" name="Picture 9">
            <a:extLst>
              <a:ext uri="{FF2B5EF4-FFF2-40B4-BE49-F238E27FC236}">
                <a16:creationId xmlns:a16="http://schemas.microsoft.com/office/drawing/2014/main" id="{6E65FCE0-6990-E5DD-B04D-D88A725EB0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41570" y="1777404"/>
            <a:ext cx="1518530" cy="1965734"/>
          </a:xfrm>
          <a:prstGeom prst="rect">
            <a:avLst/>
          </a:prstGeom>
        </p:spPr>
      </p:pic>
      <p:sp>
        <p:nvSpPr>
          <p:cNvPr id="4" name="Text Placeholder 2">
            <a:extLst>
              <a:ext uri="{FF2B5EF4-FFF2-40B4-BE49-F238E27FC236}">
                <a16:creationId xmlns:a16="http://schemas.microsoft.com/office/drawing/2014/main" id="{1672D404-37B8-9CAF-5F7D-DF6B9BA48241}"/>
              </a:ext>
            </a:extLst>
          </p:cNvPr>
          <p:cNvSpPr txBox="1">
            <a:spLocks/>
          </p:cNvSpPr>
          <p:nvPr/>
        </p:nvSpPr>
        <p:spPr>
          <a:xfrm>
            <a:off x="774700" y="2218633"/>
            <a:ext cx="8610599"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Case managers will receive reassessment reminder emails for their currently enrolled clients the day their data collection window opens.</a:t>
            </a:r>
          </a:p>
          <a:p>
            <a:r>
              <a:rPr lang="en-US" sz="2800" b="0"/>
              <a:t>Case managers should also access the Client Tracking Dashboard</a:t>
            </a:r>
            <a:r>
              <a:rPr lang="en-US" sz="2800" b="0" i="1">
                <a:solidFill>
                  <a:srgbClr val="C00000"/>
                </a:solidFill>
              </a:rPr>
              <a:t> </a:t>
            </a:r>
            <a:r>
              <a:rPr lang="en-US" sz="2800" b="0"/>
              <a:t>online to monitor when reassessment windows open and close for their enrolled clients.     Keep this link bookmarked for easy access throughout the grant!</a:t>
            </a:r>
          </a:p>
          <a:p>
            <a:endParaRPr lang="en-US" sz="2800" b="0"/>
          </a:p>
          <a:p>
            <a:endParaRPr lang="en-US" sz="2800" b="0"/>
          </a:p>
          <a:p>
            <a:pPr marL="0" indent="0">
              <a:buNone/>
            </a:pPr>
            <a:endParaRPr lang="en-US" sz="2800"/>
          </a:p>
        </p:txBody>
      </p:sp>
      <p:sp>
        <p:nvSpPr>
          <p:cNvPr id="7" name="Action Button: Return 6">
            <a:hlinkClick r:id="" action="ppaction://hlinkshowjump?jump=lastslideviewed" highlightClick="1"/>
            <a:extLst>
              <a:ext uri="{FF2B5EF4-FFF2-40B4-BE49-F238E27FC236}">
                <a16:creationId xmlns:a16="http://schemas.microsoft.com/office/drawing/2014/main" id="{0B9DE9D8-923D-7DAE-471D-7F963EF2B43F}"/>
              </a:ext>
            </a:extLst>
          </p:cNvPr>
          <p:cNvSpPr/>
          <p:nvPr/>
        </p:nvSpPr>
        <p:spPr>
          <a:xfrm>
            <a:off x="10696956" y="5274056"/>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8F5BA3-4771-509F-3C49-FB0F5BDC9EC5}"/>
              </a:ext>
            </a:extLst>
          </p:cNvPr>
          <p:cNvPicPr>
            <a:picLocks noChangeAspect="1"/>
          </p:cNvPicPr>
          <p:nvPr/>
        </p:nvPicPr>
        <p:blipFill rotWithShape="1">
          <a:blip r:embed="rId4"/>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4283565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4505F-CA8E-2795-FD82-EE49E4A23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50191-F56A-CF0D-474E-EFBF7298B8FA}"/>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if a client refuses to complete the SUPRT-C?</a:t>
            </a:r>
          </a:p>
        </p:txBody>
      </p:sp>
      <p:sp>
        <p:nvSpPr>
          <p:cNvPr id="3" name="Text Placeholder 2">
            <a:extLst>
              <a:ext uri="{FF2B5EF4-FFF2-40B4-BE49-F238E27FC236}">
                <a16:creationId xmlns:a16="http://schemas.microsoft.com/office/drawing/2014/main" id="{2FB1021F-F6F0-185D-3076-0237D456014B}"/>
              </a:ext>
            </a:extLst>
          </p:cNvPr>
          <p:cNvSpPr txBox="1">
            <a:spLocks/>
          </p:cNvSpPr>
          <p:nvPr/>
        </p:nvSpPr>
        <p:spPr>
          <a:xfrm>
            <a:off x="813620" y="2279250"/>
            <a:ext cx="10390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You must still complete a SUPRT-A for that client. Clients can refuse to complete the SUPRT-C, and it does not affect their eligibility to be enrolled in grant-funded services. </a:t>
            </a:r>
          </a:p>
          <a:p>
            <a:r>
              <a:rPr lang="en-US" sz="2800" b="0"/>
              <a:t>In the SUPRT Online Form, you will answer the Record Management questions using data from your organization’s record keeping systems. Once you get to the SUPRT-C: Consent Information section, you will be asked if the client (or their caregiver) agreed to complete the assessment; select “No”, and then select “Client/Caregiver was unable to provide consent” for the reason. The online form will then guide you through the applicable SUPRT-A sections.</a:t>
            </a:r>
          </a:p>
          <a:p>
            <a:pPr marL="0" indent="0">
              <a:buNone/>
            </a:pPr>
            <a:endParaRPr lang="en-US" sz="2800"/>
          </a:p>
        </p:txBody>
      </p:sp>
      <p:sp>
        <p:nvSpPr>
          <p:cNvPr id="4" name="Text Placeholder 2">
            <a:extLst>
              <a:ext uri="{FF2B5EF4-FFF2-40B4-BE49-F238E27FC236}">
                <a16:creationId xmlns:a16="http://schemas.microsoft.com/office/drawing/2014/main" id="{234C7E3E-C07B-029D-3655-E27BD0A31688}"/>
              </a:ext>
            </a:extLst>
          </p:cNvPr>
          <p:cNvSpPr txBox="1">
            <a:spLocks/>
          </p:cNvSpPr>
          <p:nvPr/>
        </p:nvSpPr>
        <p:spPr>
          <a:xfrm>
            <a:off x="801331" y="4471439"/>
            <a:ext cx="1032194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4000"/>
          </a:p>
        </p:txBody>
      </p:sp>
      <p:sp>
        <p:nvSpPr>
          <p:cNvPr id="5" name="Action Button: Return 4">
            <a:hlinkClick r:id="" action="ppaction://hlinkshowjump?jump=lastslideviewed" highlightClick="1"/>
            <a:extLst>
              <a:ext uri="{FF2B5EF4-FFF2-40B4-BE49-F238E27FC236}">
                <a16:creationId xmlns:a16="http://schemas.microsoft.com/office/drawing/2014/main" id="{5A1626EC-C250-9207-EFAA-E1B615CA92AF}"/>
              </a:ext>
            </a:extLst>
          </p:cNvPr>
          <p:cNvSpPr/>
          <p:nvPr/>
        </p:nvSpPr>
        <p:spPr>
          <a:xfrm>
            <a:off x="10933469" y="5443989"/>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2612CA-D2CD-322B-34B1-EBE7307BF8BC}"/>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13625724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0FCB-7B8F-848C-2306-33898E7BA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0DBD0-67EA-F3E8-D79F-FC660C362509}"/>
              </a:ext>
            </a:extLst>
          </p:cNvPr>
          <p:cNvSpPr txBox="1">
            <a:spLocks/>
          </p:cNvSpPr>
          <p:nvPr/>
        </p:nvSpPr>
        <p:spPr>
          <a:xfrm>
            <a:off x="742335" y="956811"/>
            <a:ext cx="109728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Are there expected completion rates for SUPRT?</a:t>
            </a:r>
          </a:p>
        </p:txBody>
      </p:sp>
      <p:sp>
        <p:nvSpPr>
          <p:cNvPr id="3" name="Text Placeholder 2">
            <a:extLst>
              <a:ext uri="{FF2B5EF4-FFF2-40B4-BE49-F238E27FC236}">
                <a16:creationId xmlns:a16="http://schemas.microsoft.com/office/drawing/2014/main" id="{A3CFA17A-8E41-DF63-074E-F73D81697F0F}"/>
              </a:ext>
            </a:extLst>
          </p:cNvPr>
          <p:cNvSpPr txBox="1">
            <a:spLocks/>
          </p:cNvSpPr>
          <p:nvPr/>
        </p:nvSpPr>
        <p:spPr>
          <a:xfrm>
            <a:off x="813620" y="2279250"/>
            <a:ext cx="10390674"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Previously, SAMHSA required an 80% completion rate for follow-up GPRAs but expectations for the SUPRT are different.</a:t>
            </a:r>
          </a:p>
          <a:p>
            <a:r>
              <a:rPr lang="en-US" sz="2800" b="0"/>
              <a:t>For SUPRT, grantees are expected to complete </a:t>
            </a:r>
            <a:r>
              <a:rPr lang="en-US" sz="2800" b="0" u="sng"/>
              <a:t>Baseline and Record Closeout SUPRTs for 100% of clients</a:t>
            </a:r>
            <a:r>
              <a:rPr lang="en-US" sz="2800" b="0"/>
              <a:t> receiving services under the grant.</a:t>
            </a:r>
          </a:p>
          <a:p>
            <a:endParaRPr lang="en-US" sz="2800" b="0"/>
          </a:p>
          <a:p>
            <a:pPr marL="0" indent="0">
              <a:buNone/>
            </a:pPr>
            <a:endParaRPr lang="en-US" sz="2800"/>
          </a:p>
        </p:txBody>
      </p:sp>
      <p:sp>
        <p:nvSpPr>
          <p:cNvPr id="4" name="Text Placeholder 2">
            <a:extLst>
              <a:ext uri="{FF2B5EF4-FFF2-40B4-BE49-F238E27FC236}">
                <a16:creationId xmlns:a16="http://schemas.microsoft.com/office/drawing/2014/main" id="{2F852D14-9466-E7CC-4110-CD00CDA46141}"/>
              </a:ext>
            </a:extLst>
          </p:cNvPr>
          <p:cNvSpPr txBox="1">
            <a:spLocks/>
          </p:cNvSpPr>
          <p:nvPr/>
        </p:nvSpPr>
        <p:spPr>
          <a:xfrm>
            <a:off x="801331" y="4471439"/>
            <a:ext cx="10321940" cy="1295400"/>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SAMHSA has not set required completion rates for 6-month and annual assessments; however, staff should attempt to submit the SUPRT within the 60-day window for 100% of clients </a:t>
            </a:r>
            <a:r>
              <a:rPr lang="en-US" sz="2800" b="0" u="sng"/>
              <a:t>still receiving services at that timepoint</a:t>
            </a:r>
            <a:r>
              <a:rPr lang="en-US" sz="2800" b="0"/>
              <a:t>.</a:t>
            </a:r>
          </a:p>
          <a:p>
            <a:pPr marL="0" indent="0">
              <a:buNone/>
            </a:pPr>
            <a:endParaRPr lang="en-US" sz="4000"/>
          </a:p>
        </p:txBody>
      </p:sp>
      <p:sp>
        <p:nvSpPr>
          <p:cNvPr id="5" name="Action Button: Return 4">
            <a:hlinkClick r:id="" action="ppaction://hlinkshowjump?jump=lastslideviewed" highlightClick="1"/>
            <a:extLst>
              <a:ext uri="{FF2B5EF4-FFF2-40B4-BE49-F238E27FC236}">
                <a16:creationId xmlns:a16="http://schemas.microsoft.com/office/drawing/2014/main" id="{74F1A6C4-4A32-E58D-2D59-161A7BBE3180}"/>
              </a:ext>
            </a:extLst>
          </p:cNvPr>
          <p:cNvSpPr/>
          <p:nvPr/>
        </p:nvSpPr>
        <p:spPr>
          <a:xfrm>
            <a:off x="10933469" y="5443989"/>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0FB97B-C9ED-A21E-0D68-D9C2500D5AFC}"/>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26814671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A332-0D10-1934-D9BE-B9230EC0F2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5CA4A1-9E20-9215-8AA5-5698F93C51E9}"/>
              </a:ext>
            </a:extLst>
          </p:cNvPr>
          <p:cNvSpPr txBox="1">
            <a:spLocks/>
          </p:cNvSpPr>
          <p:nvPr/>
        </p:nvSpPr>
        <p:spPr>
          <a:xfrm>
            <a:off x="685801" y="1307511"/>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client’s reassessment window closed before I was able to complete a SUPRT?</a:t>
            </a:r>
          </a:p>
        </p:txBody>
      </p:sp>
      <p:sp>
        <p:nvSpPr>
          <p:cNvPr id="3" name="Text Placeholder 2">
            <a:extLst>
              <a:ext uri="{FF2B5EF4-FFF2-40B4-BE49-F238E27FC236}">
                <a16:creationId xmlns:a16="http://schemas.microsoft.com/office/drawing/2014/main" id="{D7B583D1-87E4-7551-5911-6C486432EA4A}"/>
              </a:ext>
            </a:extLst>
          </p:cNvPr>
          <p:cNvSpPr txBox="1">
            <a:spLocks/>
          </p:cNvSpPr>
          <p:nvPr/>
        </p:nvSpPr>
        <p:spPr>
          <a:xfrm>
            <a:off x="785993" y="3062411"/>
            <a:ext cx="10140508"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If you were unable to complete a reassessment during the 60-day window, complete the next assessment due.</a:t>
            </a:r>
          </a:p>
          <a:p>
            <a:r>
              <a:rPr lang="en-US" sz="2800" b="0"/>
              <a:t>For example, if the 6-month window is missed and the client is still in care at 12 months, complete an Annual Assessment when that window opens.</a:t>
            </a:r>
          </a:p>
          <a:p>
            <a:endParaRPr lang="en-US" sz="3000" b="0"/>
          </a:p>
        </p:txBody>
      </p:sp>
      <p:sp>
        <p:nvSpPr>
          <p:cNvPr id="4" name="Action Button: Return 3">
            <a:hlinkClick r:id="" action="ppaction://hlinkshowjump?jump=lastslideviewed" highlightClick="1"/>
            <a:extLst>
              <a:ext uri="{FF2B5EF4-FFF2-40B4-BE49-F238E27FC236}">
                <a16:creationId xmlns:a16="http://schemas.microsoft.com/office/drawing/2014/main" id="{DADE9A31-9C52-EED9-7A28-FDB3C3CC8757}"/>
              </a:ext>
            </a:extLst>
          </p:cNvPr>
          <p:cNvSpPr/>
          <p:nvPr/>
        </p:nvSpPr>
        <p:spPr>
          <a:xfrm>
            <a:off x="10690860" y="5283200"/>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7FEC8F-B04C-82D6-967B-A60ED3EEA75F}"/>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4095362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DC353-AC68-B990-C07B-66C7DDA13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79AF7-0D51-263C-16F5-BAF49DE87628}"/>
              </a:ext>
              <a:ext uri="{C183D7F6-B498-43B3-948B-1728B52AA6E4}">
                <adec:decorative xmlns:adec="http://schemas.microsoft.com/office/drawing/2017/decorative" val="1"/>
              </a:ext>
            </a:extLst>
          </p:cNvPr>
          <p:cNvSpPr txBox="1">
            <a:spLocks/>
          </p:cNvSpPr>
          <p:nvPr/>
        </p:nvSpPr>
        <p:spPr>
          <a:xfrm>
            <a:off x="0" y="-769299"/>
            <a:ext cx="10652381" cy="44973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4400">
                <a:solidFill>
                  <a:srgbClr val="252055"/>
                </a:solidFill>
              </a:rPr>
              <a:t>Background, continued</a:t>
            </a:r>
          </a:p>
        </p:txBody>
      </p:sp>
      <p:sp>
        <p:nvSpPr>
          <p:cNvPr id="3" name="Text Placeholder 2">
            <a:extLst>
              <a:ext uri="{FF2B5EF4-FFF2-40B4-BE49-F238E27FC236}">
                <a16:creationId xmlns:a16="http://schemas.microsoft.com/office/drawing/2014/main" id="{9689E6BB-1A4E-CFC1-C4E6-4390634C68E9}"/>
              </a:ext>
            </a:extLst>
          </p:cNvPr>
          <p:cNvSpPr txBox="1">
            <a:spLocks/>
          </p:cNvSpPr>
          <p:nvPr/>
        </p:nvSpPr>
        <p:spPr>
          <a:xfrm>
            <a:off x="1072799" y="2086761"/>
            <a:ext cx="10408001" cy="3031339"/>
          </a:xfrm>
          <a:prstGeom prst="rect">
            <a:avLst/>
          </a:prstGeom>
        </p:spPr>
        <p:txBody>
          <a:bodyPr vert="horz" lIns="91440" tIns="45720" rIns="91440" bIns="45720" rtlCol="0">
            <a:normAutofit lnSpcReduction="10000"/>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4400">
                <a:latin typeface="Century Gothic" panose="020B0502020202020204" pitchFamily="34" charset="0"/>
              </a:rPr>
              <a:t>To monitor and improve grant performance, SAMHSA requires the programs it funds to collect and report data on the services they provide.</a:t>
            </a:r>
          </a:p>
        </p:txBody>
      </p:sp>
      <p:grpSp>
        <p:nvGrpSpPr>
          <p:cNvPr id="4" name="Group 3" descr="Visit SAMHSA's website to learn more about performance measures.">
            <a:extLst>
              <a:ext uri="{FF2B5EF4-FFF2-40B4-BE49-F238E27FC236}">
                <a16:creationId xmlns:a16="http://schemas.microsoft.com/office/drawing/2014/main" id="{164D38E5-3032-CCE8-CB69-A81A5FC2A603}"/>
              </a:ext>
            </a:extLst>
          </p:cNvPr>
          <p:cNvGrpSpPr/>
          <p:nvPr/>
        </p:nvGrpSpPr>
        <p:grpSpPr>
          <a:xfrm>
            <a:off x="1021583" y="4994821"/>
            <a:ext cx="6732529" cy="640080"/>
            <a:chOff x="1021583" y="4994821"/>
            <a:chExt cx="6732529" cy="640080"/>
          </a:xfrm>
        </p:grpSpPr>
        <p:sp>
          <p:nvSpPr>
            <p:cNvPr id="8" name="Flowchart: Alternate Process 7">
              <a:extLst>
                <a:ext uri="{FF2B5EF4-FFF2-40B4-BE49-F238E27FC236}">
                  <a16:creationId xmlns:a16="http://schemas.microsoft.com/office/drawing/2014/main" id="{A033B5DA-B67F-1D72-994A-05765A2C9152}"/>
                </a:ext>
                <a:ext uri="{C183D7F6-B498-43B3-948B-1728B52AA6E4}">
                  <adec:decorative xmlns:adec="http://schemas.microsoft.com/office/drawing/2017/decorative" val="0"/>
                </a:ext>
              </a:extLst>
            </p:cNvPr>
            <p:cNvSpPr/>
            <p:nvPr/>
          </p:nvSpPr>
          <p:spPr>
            <a:xfrm>
              <a:off x="1266095" y="5065776"/>
              <a:ext cx="6488017" cy="475488"/>
            </a:xfrm>
            <a:prstGeom prst="flowChartAlternateProcess">
              <a:avLst/>
            </a:prstGeom>
            <a:solidFill>
              <a:schemeClr val="bg1"/>
            </a:solidFill>
            <a:ln>
              <a:solidFill>
                <a:srgbClr val="A81F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rgbClr val="A50A1F"/>
                  </a:solidFill>
                </a:rPr>
                <a:t>     Learn more about performance measures on </a:t>
              </a:r>
              <a:r>
                <a:rPr lang="en-US">
                  <a:solidFill>
                    <a:srgbClr val="A50A1F"/>
                  </a:solidFill>
                  <a:hlinkClick r:id="rId2">
                    <a:extLst>
                      <a:ext uri="{A12FA001-AC4F-418D-AE19-62706E023703}">
                        <ahyp:hlinkClr xmlns:ahyp="http://schemas.microsoft.com/office/drawing/2018/hyperlinkcolor" val="tx"/>
                      </a:ext>
                    </a:extLst>
                  </a:hlinkClick>
                </a:rPr>
                <a:t>SAMHSA’s website</a:t>
              </a:r>
              <a:r>
                <a:rPr lang="en-US">
                  <a:solidFill>
                    <a:srgbClr val="A50A1F"/>
                  </a:solidFill>
                </a:rPr>
                <a:t>. </a:t>
              </a:r>
            </a:p>
          </p:txBody>
        </p:sp>
        <p:pic>
          <p:nvPicPr>
            <p:cNvPr id="6" name="Graphic 5">
              <a:extLst>
                <a:ext uri="{FF2B5EF4-FFF2-40B4-BE49-F238E27FC236}">
                  <a16:creationId xmlns:a16="http://schemas.microsoft.com/office/drawing/2014/main" id="{869C61E8-E752-2952-F433-FBCC087428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583" y="4994821"/>
              <a:ext cx="640080" cy="640080"/>
            </a:xfrm>
            <a:prstGeom prst="rect">
              <a:avLst/>
            </a:prstGeom>
          </p:spPr>
        </p:pic>
      </p:grpSp>
      <p:pic>
        <p:nvPicPr>
          <p:cNvPr id="5" name="Picture 4">
            <a:extLst>
              <a:ext uri="{FF2B5EF4-FFF2-40B4-BE49-F238E27FC236}">
                <a16:creationId xmlns:a16="http://schemas.microsoft.com/office/drawing/2014/main" id="{1096290D-80BF-06B3-351A-317507B93623}"/>
              </a:ext>
            </a:extLst>
          </p:cNvPr>
          <p:cNvPicPr>
            <a:picLocks noChangeAspect="1"/>
          </p:cNvPicPr>
          <p:nvPr/>
        </p:nvPicPr>
        <p:blipFill rotWithShape="1">
          <a:blip r:embed="rId5"/>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217256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3DCB-A65C-DF9D-560E-26C864310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54390D-BAD8-AEE0-A728-860E02F877B9}"/>
              </a:ext>
            </a:extLst>
          </p:cNvPr>
          <p:cNvSpPr txBox="1">
            <a:spLocks/>
          </p:cNvSpPr>
          <p:nvPr/>
        </p:nvSpPr>
        <p:spPr>
          <a:xfrm>
            <a:off x="685801" y="950895"/>
            <a:ext cx="1102995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5400">
                <a:solidFill>
                  <a:srgbClr val="252055"/>
                </a:solidFill>
              </a:rPr>
              <a:t>What if my client was enrolled using the GPRA?</a:t>
            </a:r>
          </a:p>
        </p:txBody>
      </p:sp>
      <p:sp>
        <p:nvSpPr>
          <p:cNvPr id="3" name="Text Placeholder 2">
            <a:extLst>
              <a:ext uri="{FF2B5EF4-FFF2-40B4-BE49-F238E27FC236}">
                <a16:creationId xmlns:a16="http://schemas.microsoft.com/office/drawing/2014/main" id="{1E83DD41-9F75-2608-D4C4-188EBE21085C}"/>
              </a:ext>
            </a:extLst>
          </p:cNvPr>
          <p:cNvSpPr txBox="1">
            <a:spLocks/>
          </p:cNvSpPr>
          <p:nvPr/>
        </p:nvSpPr>
        <p:spPr>
          <a:xfrm>
            <a:off x="843279" y="2239451"/>
            <a:ext cx="10548621" cy="3557586"/>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If the client is still receiving services, check the Client Tracking Dashboard to see when the client is due for their next assessment (e.g., 6-month, annual).</a:t>
            </a:r>
          </a:p>
          <a:p>
            <a:r>
              <a:rPr lang="en-US" sz="2800" b="0"/>
              <a:t>Clients who completed the GPRA tool at intake </a:t>
            </a:r>
            <a:r>
              <a:rPr lang="en-US" sz="2800" b="0" u="sng"/>
              <a:t>do not</a:t>
            </a:r>
            <a:r>
              <a:rPr lang="en-US" sz="2800" b="0"/>
              <a:t> need to complete the client-reported SUPRT-C sections at </a:t>
            </a:r>
            <a:r>
              <a:rPr lang="en-US" sz="2800" b="0" u="sng"/>
              <a:t>any</a:t>
            </a:r>
            <a:r>
              <a:rPr lang="en-US" sz="2800" b="0"/>
              <a:t> reassessment timepoint. Only staff-reported SUPRT-A data are collected for </a:t>
            </a:r>
            <a:r>
              <a:rPr lang="en-US" sz="2800" b="0" u="sng"/>
              <a:t>GPRA clients</a:t>
            </a:r>
            <a:r>
              <a:rPr lang="en-US" sz="2800" b="0"/>
              <a:t> at reassessment.</a:t>
            </a:r>
          </a:p>
          <a:p>
            <a:r>
              <a:rPr lang="en-US" sz="2800" b="0"/>
              <a:t>When the client is ready to be discharged, complete a Record Closeout in the SUPRT Online Form.</a:t>
            </a:r>
          </a:p>
        </p:txBody>
      </p:sp>
      <p:sp>
        <p:nvSpPr>
          <p:cNvPr id="4" name="Action Button: Return 3">
            <a:hlinkClick r:id="" action="ppaction://hlinkshowjump?jump=lastslideviewed" highlightClick="1"/>
            <a:extLst>
              <a:ext uri="{FF2B5EF4-FFF2-40B4-BE49-F238E27FC236}">
                <a16:creationId xmlns:a16="http://schemas.microsoft.com/office/drawing/2014/main" id="{2E68B62D-3E87-B49C-A7C0-C4B13DF065F9}"/>
              </a:ext>
            </a:extLst>
          </p:cNvPr>
          <p:cNvSpPr/>
          <p:nvPr/>
        </p:nvSpPr>
        <p:spPr>
          <a:xfrm>
            <a:off x="10682224" y="5243068"/>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16F45C-F6D6-3B42-6F21-27517DB2F69A}"/>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4054731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D10DB-C60C-A483-C176-EB619A2EE6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2E44C-52FD-3F3F-5DE5-DAB6B831987A}"/>
              </a:ext>
            </a:extLst>
          </p:cNvPr>
          <p:cNvSpPr txBox="1">
            <a:spLocks/>
          </p:cNvSpPr>
          <p:nvPr/>
        </p:nvSpPr>
        <p:spPr>
          <a:xfrm>
            <a:off x="850900" y="1721434"/>
            <a:ext cx="10101118"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Do clients receive incentives for completing the SUPRT?</a:t>
            </a:r>
          </a:p>
        </p:txBody>
      </p:sp>
      <p:sp>
        <p:nvSpPr>
          <p:cNvPr id="3" name="Text Placeholder 2">
            <a:extLst>
              <a:ext uri="{FF2B5EF4-FFF2-40B4-BE49-F238E27FC236}">
                <a16:creationId xmlns:a16="http://schemas.microsoft.com/office/drawing/2014/main" id="{D31565F0-3935-7337-3023-834BC7CCAEB6}"/>
              </a:ext>
            </a:extLst>
          </p:cNvPr>
          <p:cNvSpPr txBox="1">
            <a:spLocks/>
          </p:cNvSpPr>
          <p:nvPr/>
        </p:nvSpPr>
        <p:spPr>
          <a:xfrm>
            <a:off x="1074681" y="3577100"/>
            <a:ext cx="9940159"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Clients who complete the SUPRT-C at 6-month reassessment or annual assessment are eligible to receive 1 gift card or voucher per completed assessment, with a maximum cash value of $30/completed assessment.</a:t>
            </a:r>
          </a:p>
          <a:p>
            <a:r>
              <a:rPr lang="en-US" sz="2800" b="0"/>
              <a:t>Talk to your grant contact or supervisor if you have any questions about your program’s incentive policy.</a:t>
            </a:r>
          </a:p>
          <a:p>
            <a:pPr marL="0" indent="0">
              <a:buNone/>
            </a:pPr>
            <a:endParaRPr lang="en-US" sz="3200"/>
          </a:p>
        </p:txBody>
      </p:sp>
      <p:sp>
        <p:nvSpPr>
          <p:cNvPr id="4" name="Action Button: Return 3">
            <a:hlinkClick r:id="" action="ppaction://hlinkshowjump?jump=lastslideviewed" highlightClick="1"/>
            <a:extLst>
              <a:ext uri="{FF2B5EF4-FFF2-40B4-BE49-F238E27FC236}">
                <a16:creationId xmlns:a16="http://schemas.microsoft.com/office/drawing/2014/main" id="{0A8E88A4-3E04-3FED-5934-BA293ED87C88}"/>
              </a:ext>
            </a:extLst>
          </p:cNvPr>
          <p:cNvSpPr/>
          <p:nvPr/>
        </p:nvSpPr>
        <p:spPr>
          <a:xfrm>
            <a:off x="10724388" y="5317744"/>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E3378FB-B414-151C-E8C7-BFB7F6242FC8}"/>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652109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0FC3-7953-06AC-56CD-487AD7B20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E05D3-C68F-27BD-8767-1FD2FB25A201}"/>
              </a:ext>
            </a:extLst>
          </p:cNvPr>
          <p:cNvSpPr txBox="1">
            <a:spLocks/>
          </p:cNvSpPr>
          <p:nvPr/>
        </p:nvSpPr>
        <p:spPr>
          <a:xfrm>
            <a:off x="825500" y="1229821"/>
            <a:ext cx="10097022"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if a client was previously discharged and re-enrolls in services?</a:t>
            </a:r>
          </a:p>
        </p:txBody>
      </p:sp>
      <p:sp>
        <p:nvSpPr>
          <p:cNvPr id="4" name="Action Button: Return 3">
            <a:hlinkClick r:id="" action="ppaction://hlinkshowjump?jump=lastslideviewed" highlightClick="1"/>
            <a:extLst>
              <a:ext uri="{FF2B5EF4-FFF2-40B4-BE49-F238E27FC236}">
                <a16:creationId xmlns:a16="http://schemas.microsoft.com/office/drawing/2014/main" id="{E06C48DC-A68C-B857-0961-595D032CD0A4}"/>
              </a:ext>
            </a:extLst>
          </p:cNvPr>
          <p:cNvSpPr/>
          <p:nvPr/>
        </p:nvSpPr>
        <p:spPr>
          <a:xfrm>
            <a:off x="10740136" y="5645404"/>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FB013FD-BA79-22DE-C698-FF080E714816}"/>
              </a:ext>
            </a:extLst>
          </p:cNvPr>
          <p:cNvSpPr txBox="1">
            <a:spLocks/>
          </p:cNvSpPr>
          <p:nvPr/>
        </p:nvSpPr>
        <p:spPr>
          <a:xfrm>
            <a:off x="812800" y="2947836"/>
            <a:ext cx="10679545" cy="2798895"/>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A new set of SUPRT assessments are required (baseline, record closeout, and reassessment/annual assessment </a:t>
            </a:r>
            <a:r>
              <a:rPr lang="en-US" sz="2800" b="0" i="1"/>
              <a:t>if</a:t>
            </a:r>
            <a:r>
              <a:rPr lang="en-US" sz="2800" b="0"/>
              <a:t> the client is still in care at those timepoints) for this client’s new episode of care, </a:t>
            </a:r>
            <a:r>
              <a:rPr lang="en-US" sz="2800" b="0" u="sng"/>
              <a:t>using the same client ID that was used on the original assessments.</a:t>
            </a:r>
          </a:p>
          <a:p>
            <a:r>
              <a:rPr lang="en-US" sz="2800" b="0"/>
              <a:t>Email the PRG analyst to let us know that the client is re-enrolling in services. PRG will contact you within 2 business days to let you know when you can enter a new baseline SUPRT for this client into the online SUPRT form.</a:t>
            </a:r>
          </a:p>
        </p:txBody>
      </p:sp>
      <p:pic>
        <p:nvPicPr>
          <p:cNvPr id="5" name="Picture 4">
            <a:extLst>
              <a:ext uri="{FF2B5EF4-FFF2-40B4-BE49-F238E27FC236}">
                <a16:creationId xmlns:a16="http://schemas.microsoft.com/office/drawing/2014/main" id="{5443D35D-E041-6C23-7991-162A4DA562B6}"/>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825893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075F-87B2-6446-6D0E-66755BB5D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9F0689-C4AC-9268-B769-8EA7C35E13BC}"/>
              </a:ext>
            </a:extLst>
          </p:cNvPr>
          <p:cNvSpPr txBox="1">
            <a:spLocks/>
          </p:cNvSpPr>
          <p:nvPr/>
        </p:nvSpPr>
        <p:spPr>
          <a:xfrm>
            <a:off x="774700" y="1416511"/>
            <a:ext cx="10502900" cy="83230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600" b="1" kern="1200">
                <a:solidFill>
                  <a:schemeClr val="bg1"/>
                </a:solidFill>
                <a:latin typeface="Century Gothic" panose="020B0502020202020204" pitchFamily="34" charset="0"/>
                <a:ea typeface="+mj-ea"/>
                <a:cs typeface="+mj-cs"/>
              </a:defRPr>
            </a:lvl1pPr>
          </a:lstStyle>
          <a:p>
            <a:r>
              <a:rPr lang="en-US" sz="6000">
                <a:solidFill>
                  <a:srgbClr val="252055"/>
                </a:solidFill>
              </a:rPr>
              <a:t>What if I have a question or an issue related to data collection?</a:t>
            </a:r>
          </a:p>
        </p:txBody>
      </p:sp>
      <p:sp>
        <p:nvSpPr>
          <p:cNvPr id="3" name="Text Placeholder 2">
            <a:extLst>
              <a:ext uri="{FF2B5EF4-FFF2-40B4-BE49-F238E27FC236}">
                <a16:creationId xmlns:a16="http://schemas.microsoft.com/office/drawing/2014/main" id="{E42F0417-1E27-116B-D8D3-CFD2C2137BF7}"/>
              </a:ext>
            </a:extLst>
          </p:cNvPr>
          <p:cNvSpPr txBox="1">
            <a:spLocks/>
          </p:cNvSpPr>
          <p:nvPr/>
        </p:nvSpPr>
        <p:spPr>
          <a:xfrm>
            <a:off x="876300" y="3036570"/>
            <a:ext cx="10375900" cy="1689081"/>
          </a:xfrm>
          <a:prstGeom prst="rect">
            <a:avLst/>
          </a:prstGeom>
        </p:spPr>
        <p:txBody>
          <a:bodyPr/>
          <a:lstStyle>
            <a:lvl1pPr marL="457189" indent="-457189" algn="l" defTabSz="914377" rtl="0" eaLnBrk="1" latinLnBrk="0" hangingPunct="1">
              <a:lnSpc>
                <a:spcPct val="90000"/>
              </a:lnSpc>
              <a:spcBef>
                <a:spcPts val="1000"/>
              </a:spcBef>
              <a:buClr>
                <a:srgbClr val="252055"/>
              </a:buClr>
              <a:buSzPct val="120000"/>
              <a:buFontTx/>
              <a:buChar char="■"/>
              <a:defRPr sz="3300" b="1" kern="1200">
                <a:solidFill>
                  <a:srgbClr val="252055"/>
                </a:solidFill>
                <a:latin typeface="+mn-lt"/>
                <a:ea typeface="+mn-ea"/>
                <a:cs typeface="+mn-cs"/>
              </a:defRPr>
            </a:lvl1pPr>
            <a:lvl2pPr marL="685783" indent="-228594" algn="l" defTabSz="914377" rtl="0" eaLnBrk="1" latinLnBrk="0" hangingPunct="1">
              <a:lnSpc>
                <a:spcPct val="90000"/>
              </a:lnSpc>
              <a:spcBef>
                <a:spcPts val="500"/>
              </a:spcBef>
              <a:buSzPct val="100000"/>
              <a:buFont typeface="Wingdings" panose="05000000000000000000" pitchFamily="2" charset="2"/>
              <a:buChar char="§"/>
              <a:defRPr sz="2800" kern="1200">
                <a:solidFill>
                  <a:srgbClr val="252055"/>
                </a:solidFill>
                <a:latin typeface="+mn-lt"/>
                <a:ea typeface="+mn-ea"/>
                <a:cs typeface="+mn-cs"/>
              </a:defRPr>
            </a:lvl2pPr>
            <a:lvl3pPr marL="1142971" indent="-228594" algn="l" defTabSz="914377" rtl="0" eaLnBrk="1" latinLnBrk="0" hangingPunct="1">
              <a:lnSpc>
                <a:spcPct val="90000"/>
              </a:lnSpc>
              <a:spcBef>
                <a:spcPts val="500"/>
              </a:spcBef>
              <a:buSzPct val="80000"/>
              <a:buFont typeface="Wingdings" panose="05000000000000000000" pitchFamily="2" charset="2"/>
              <a:buChar char="§"/>
              <a:defRPr sz="2000" kern="1200">
                <a:solidFill>
                  <a:srgbClr val="252055"/>
                </a:solidFill>
                <a:latin typeface="+mn-lt"/>
                <a:ea typeface="+mn-ea"/>
                <a:cs typeface="+mn-cs"/>
              </a:defRPr>
            </a:lvl3pPr>
            <a:lvl4pPr marL="1600160"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4pPr>
            <a:lvl5pPr marL="2057349" indent="-228594" algn="l" defTabSz="914377" rtl="0" eaLnBrk="1" latinLnBrk="0" hangingPunct="1">
              <a:lnSpc>
                <a:spcPct val="90000"/>
              </a:lnSpc>
              <a:spcBef>
                <a:spcPts val="500"/>
              </a:spcBef>
              <a:buSzPct val="70000"/>
              <a:buFont typeface="Wingdings" panose="05000000000000000000" pitchFamily="2" charset="2"/>
              <a:buChar char="§"/>
              <a:defRPr sz="1800" kern="1200">
                <a:solidFill>
                  <a:srgbClr val="252055"/>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b="0"/>
              <a:t>If you have a question or want more information on a SUPRT-A or -C question or response option, refer to the SUPRT-A and SUPRT-C question-by-question guides that are saved in the ‘Resources’ section of the User Guide &amp; Resources tab.</a:t>
            </a:r>
          </a:p>
          <a:p>
            <a:r>
              <a:rPr lang="en-US" sz="2800" b="0"/>
              <a:t>If you have a question or issue related to data collection and/or using the PRG Insight dashboard, email the PRG analyst.</a:t>
            </a:r>
          </a:p>
        </p:txBody>
      </p:sp>
      <p:sp>
        <p:nvSpPr>
          <p:cNvPr id="4" name="Action Button: Return 3">
            <a:hlinkClick r:id="" action="ppaction://hlinkshowjump?jump=lastslideviewed" highlightClick="1"/>
            <a:extLst>
              <a:ext uri="{FF2B5EF4-FFF2-40B4-BE49-F238E27FC236}">
                <a16:creationId xmlns:a16="http://schemas.microsoft.com/office/drawing/2014/main" id="{1B0C053F-398B-051C-EEF7-5837FC7CB436}"/>
              </a:ext>
            </a:extLst>
          </p:cNvPr>
          <p:cNvSpPr/>
          <p:nvPr/>
        </p:nvSpPr>
        <p:spPr>
          <a:xfrm>
            <a:off x="10680700" y="5346700"/>
            <a:ext cx="914400" cy="914400"/>
          </a:xfrm>
          <a:prstGeom prst="actionButtonRetur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2EEFA5-4998-7D49-6AF5-6E8E95F9970F}"/>
              </a:ext>
            </a:extLst>
          </p:cNvPr>
          <p:cNvPicPr>
            <a:picLocks noChangeAspect="1"/>
          </p:cNvPicPr>
          <p:nvPr/>
        </p:nvPicPr>
        <p:blipFill rotWithShape="1">
          <a:blip r:embed="rId2"/>
          <a:srcRect l="4361" t="4665" r="7361" b="3372"/>
          <a:stretch/>
        </p:blipFill>
        <p:spPr>
          <a:xfrm>
            <a:off x="-256937" y="-369652"/>
            <a:ext cx="1081668" cy="1682621"/>
          </a:xfrm>
          <a:prstGeom prst="rect">
            <a:avLst/>
          </a:prstGeom>
        </p:spPr>
      </p:pic>
    </p:spTree>
    <p:extLst>
      <p:ext uri="{BB962C8B-B14F-4D97-AF65-F5344CB8AC3E}">
        <p14:creationId xmlns:p14="http://schemas.microsoft.com/office/powerpoint/2010/main" val="4236166562"/>
      </p:ext>
    </p:extLst>
  </p:cSld>
  <p:clrMapOvr>
    <a:masterClrMapping/>
  </p:clrMapOvr>
</p:sld>
</file>

<file path=ppt/theme/theme1.xml><?xml version="1.0" encoding="utf-8"?>
<a:theme xmlns:a="http://schemas.openxmlformats.org/drawingml/2006/main" name="Blue PRG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b="1" dirty="0">
            <a:solidFill>
              <a:schemeClr val="bg1"/>
            </a:solidFill>
          </a:defRPr>
        </a:defPPr>
      </a:lstStyle>
    </a:txDef>
  </a:objectDefaults>
  <a:extraClrSchemeLst/>
  <a:extLst>
    <a:ext uri="{05A4C25C-085E-4340-85A3-A5531E510DB2}">
      <thm15:themeFamily xmlns:thm15="http://schemas.microsoft.com/office/thememl/2012/main" name="PowerPoint_Template_v2_24Aug22" id="{80CE1B6B-3F22-4444-803A-6CAF76AEBE09}" vid="{AA98EEF6-EB4B-4896-B5C2-D991F9F78B5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5900AA46DD4C4BA69DBEFB4FF48992" ma:contentTypeVersion="11" ma:contentTypeDescription="Create a new document." ma:contentTypeScope="" ma:versionID="8045f2e61eaaf7d1b4e35a54a58777f9">
  <xsd:schema xmlns:xsd="http://www.w3.org/2001/XMLSchema" xmlns:xs="http://www.w3.org/2001/XMLSchema" xmlns:p="http://schemas.microsoft.com/office/2006/metadata/properties" xmlns:ns2="7f0bb2c4-ef1c-4eec-b856-5387a45dbc50" xmlns:ns3="05c56e42-c334-4c61-ad33-c58b58569a9a" targetNamespace="http://schemas.microsoft.com/office/2006/metadata/properties" ma:root="true" ma:fieldsID="60d2ef41514f85eda3b9aea0ee8e1ed6" ns2:_="" ns3:_="">
    <xsd:import namespace="7f0bb2c4-ef1c-4eec-b856-5387a45dbc50"/>
    <xsd:import namespace="05c56e42-c334-4c61-ad33-c58b58569a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bb2c4-ef1c-4eec-b856-5387a45dbc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ab7469b-c1a6-480a-9ef0-d43a2c2f4d0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c56e42-c334-4c61-ad33-c58b58569a9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3bec13-d84f-4329-ae35-043cfb9d2fc7}" ma:internalName="TaxCatchAll" ma:showField="CatchAllData" ma:web="05c56e42-c334-4c61-ad33-c58b58569a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c56e42-c334-4c61-ad33-c58b58569a9a" xsi:nil="true"/>
    <lcf76f155ced4ddcb4097134ff3c332f xmlns="7f0bb2c4-ef1c-4eec-b856-5387a45dbc5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5E842F-EE8C-4F16-B1FA-F769FB226641}">
  <ds:schemaRefs>
    <ds:schemaRef ds:uri="05c56e42-c334-4c61-ad33-c58b58569a9a"/>
    <ds:schemaRef ds:uri="7f0bb2c4-ef1c-4eec-b856-5387a45dbc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E00BFB-4F8D-438E-ABAD-A77612C90636}">
  <ds:schemaRefs>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05c56e42-c334-4c61-ad33-c58b58569a9a"/>
    <ds:schemaRef ds:uri="7f0bb2c4-ef1c-4eec-b856-5387a45dbc50"/>
  </ds:schemaRefs>
</ds:datastoreItem>
</file>

<file path=customXml/itemProps3.xml><?xml version="1.0" encoding="utf-8"?>
<ds:datastoreItem xmlns:ds="http://schemas.openxmlformats.org/officeDocument/2006/customXml" ds:itemID="{B01D0774-A6D3-4A8A-B363-4A49A77415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4873</Words>
  <Application>Microsoft Office PowerPoint</Application>
  <PresentationFormat>Widescreen</PresentationFormat>
  <Paragraphs>539</Paragraphs>
  <Slides>93</Slides>
  <Notes>29</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Calibri</vt:lpstr>
      <vt:lpstr>Arial</vt:lpstr>
      <vt:lpstr>Arial Rounded MT Bold</vt:lpstr>
      <vt:lpstr>Wingdings</vt:lpstr>
      <vt:lpstr>Pe-icon-7-stroke</vt:lpstr>
      <vt:lpstr>OMRBubblesLCextended</vt:lpstr>
      <vt:lpstr>Century Gothic</vt:lpstr>
      <vt:lpstr>Kozuka Mincho Pro B</vt:lpstr>
      <vt:lpstr>Karla</vt:lpstr>
      <vt:lpstr>Blue PRG Master</vt:lpstr>
      <vt:lpstr>PowerPoint Presentation</vt:lpstr>
      <vt:lpstr>Training Objectives</vt:lpstr>
      <vt:lpstr>Training Logistics</vt:lpstr>
      <vt:lpstr>PowerPoint Presentation</vt:lpstr>
      <vt:lpstr>PowerPoint Presentation</vt:lpstr>
      <vt:lpstr>Training  Overview</vt:lpstr>
      <vt:lpstr>Part 1: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2: Data Collection Scheule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SUPRT Materials</vt:lpstr>
      <vt:lpstr>PowerPoint Presentation</vt:lpstr>
      <vt:lpstr>PowerPoint Presentation</vt:lpstr>
      <vt:lpstr>PowerPoint Presentation</vt:lpstr>
      <vt:lpstr>PowerPoint Presentation</vt:lpstr>
      <vt:lpstr>PowerPoint Presentation</vt:lpstr>
      <vt:lpstr>Part 4: SUPRT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Carolyn Kelly</dc:creator>
  <cp:lastModifiedBy>Alice Juillard</cp:lastModifiedBy>
  <cp:revision>1</cp:revision>
  <dcterms:created xsi:type="dcterms:W3CDTF">2025-10-14T19:51:40Z</dcterms:created>
  <dcterms:modified xsi:type="dcterms:W3CDTF">2026-02-20T21:18:36Z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0x0101008C5900AA46DD4C4BA69DBEFB4FF48992</vt:lpwstr>
  </property>
  <property fmtid="{D5CDD505-2E9C-101B-9397-08002B2CF9AE}" pid="3" name="MediaServiceImageTags">
    <vt:lpwstr/>
  </property>
</Properties>
</file>